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75" r:id="rId5"/>
    <p:sldId id="276" r:id="rId6"/>
    <p:sldId id="257" r:id="rId7"/>
    <p:sldId id="258" r:id="rId8"/>
    <p:sldId id="260" r:id="rId9"/>
    <p:sldId id="261" r:id="rId10"/>
    <p:sldId id="262" r:id="rId11"/>
    <p:sldId id="263" r:id="rId12"/>
    <p:sldId id="265" r:id="rId13"/>
    <p:sldId id="264" r:id="rId14"/>
    <p:sldId id="269" r:id="rId15"/>
    <p:sldId id="271" r:id="rId16"/>
    <p:sldId id="270" r:id="rId17"/>
    <p:sldId id="266" r:id="rId18"/>
    <p:sldId id="267" r:id="rId19"/>
    <p:sldId id="268" r:id="rId20"/>
    <p:sldId id="290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5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A310F9-337A-44D5-9CBE-34DFD8B77BAD}" type="datetimeFigureOut">
              <a:rPr lang="en-US" smtClean="0"/>
              <a:pPr/>
              <a:t>6/12/2009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0D533B7-997F-43D0-B3D3-9F9B28D5B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Saga in Two Parts</a:t>
            </a:r>
          </a:p>
          <a:p>
            <a:r>
              <a:rPr lang="en-US" dirty="0" smtClean="0"/>
              <a:t>David Reed</a:t>
            </a:r>
          </a:p>
          <a:p>
            <a:r>
              <a:rPr lang="en-US" dirty="0" err="1" smtClean="0"/>
              <a:t>Yohannes</a:t>
            </a:r>
            <a:r>
              <a:rPr lang="en-US" dirty="0" smtClean="0"/>
              <a:t> G/</a:t>
            </a:r>
            <a:r>
              <a:rPr lang="en-US" dirty="0" err="1" smtClean="0"/>
              <a:t>Eyesus</a:t>
            </a:r>
            <a:r>
              <a:rPr lang="en-US" dirty="0" smtClean="0"/>
              <a:t> </a:t>
            </a:r>
            <a:r>
              <a:rPr lang="en-US" dirty="0" err="1" smtClean="0"/>
              <a:t>Getahun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Steve </a:t>
            </a:r>
            <a:r>
              <a:rPr lang="en-US" dirty="0" err="1" smtClean="0"/>
              <a:t>Oncley</a:t>
            </a:r>
            <a:endParaRPr lang="en-US" dirty="0" smtClean="0"/>
          </a:p>
          <a:p>
            <a:r>
              <a:rPr lang="en-US" dirty="0" smtClean="0"/>
              <a:t>Tom Horst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593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Flux Profiles at Intermittent Eddy </a:t>
            </a:r>
            <a:r>
              <a:rPr lang="en-US" sz="3600" dirty="0" smtClean="0"/>
              <a:t>Development;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What The </a:t>
            </a:r>
            <a:r>
              <a:rPr lang="en-US" sz="3600" dirty="0"/>
              <a:t>F</a:t>
            </a:r>
            <a:r>
              <a:rPr lang="en-US" sz="3600" dirty="0" smtClean="0"/>
              <a:t>lux?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err="1" smtClean="0"/>
              <a:t>Ogive</a:t>
            </a:r>
            <a:r>
              <a:rPr lang="en-US" dirty="0" smtClean="0"/>
              <a:t> Plot</a:t>
            </a:r>
          </a:p>
          <a:p>
            <a:r>
              <a:rPr lang="en-US" dirty="0" smtClean="0"/>
              <a:t>Cumulative Summation of </a:t>
            </a:r>
            <a:r>
              <a:rPr lang="en-US" dirty="0" err="1" smtClean="0"/>
              <a:t>Cospectra</a:t>
            </a:r>
            <a:r>
              <a:rPr lang="en-US" dirty="0" smtClean="0"/>
              <a:t> from high frequency to low</a:t>
            </a:r>
          </a:p>
          <a:p>
            <a:r>
              <a:rPr lang="en-US" dirty="0" smtClean="0"/>
              <a:t>Can be used to find frequency at which you can efficiently average and not lose data</a:t>
            </a:r>
          </a:p>
          <a:p>
            <a:endParaRPr lang="en-US" dirty="0" smtClean="0"/>
          </a:p>
        </p:txBody>
      </p:sp>
      <p:pic>
        <p:nvPicPr>
          <p:cNvPr id="5122" name="Picture 2" descr="C:\Documents and Settings\David Reed\Desktop\reworkcode\ps.out.003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906" y="1752600"/>
            <a:ext cx="440035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Averaging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Mid day</a:t>
            </a:r>
          </a:p>
          <a:p>
            <a:r>
              <a:rPr lang="en-US" dirty="0" smtClean="0"/>
              <a:t>Developed BL</a:t>
            </a:r>
          </a:p>
          <a:p>
            <a:endParaRPr lang="en-US" dirty="0" smtClean="0"/>
          </a:p>
          <a:p>
            <a:r>
              <a:rPr lang="en-US" dirty="0" smtClean="0"/>
              <a:t>Very similar to full day </a:t>
            </a:r>
            <a:r>
              <a:rPr lang="en-US" dirty="0" err="1" smtClean="0"/>
              <a:t>Ogive</a:t>
            </a:r>
            <a:endParaRPr lang="en-US" dirty="0" smtClean="0"/>
          </a:p>
          <a:p>
            <a:r>
              <a:rPr lang="en-US" dirty="0" smtClean="0"/>
              <a:t>Averaging time of an hour is plenty fine</a:t>
            </a:r>
          </a:p>
        </p:txBody>
      </p:sp>
      <p:pic>
        <p:nvPicPr>
          <p:cNvPr id="7170" name="Picture 2" descr="C:\Documents and Settings\David Reed\Desktop\reworkcode\ps.out.003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5538" y="1752600"/>
            <a:ext cx="4881262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Averaging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Night Time</a:t>
            </a:r>
          </a:p>
          <a:p>
            <a:r>
              <a:rPr lang="en-US" dirty="0" smtClean="0"/>
              <a:t>Stable Atmosphere</a:t>
            </a:r>
          </a:p>
          <a:p>
            <a:endParaRPr lang="en-US" dirty="0" smtClean="0"/>
          </a:p>
          <a:p>
            <a:r>
              <a:rPr lang="en-US" dirty="0" smtClean="0"/>
              <a:t>Averaging time of less then a minute, or 20, or maybe even 2 hours (In this case study)</a:t>
            </a:r>
          </a:p>
          <a:p>
            <a:endParaRPr lang="en-US" dirty="0" smtClean="0"/>
          </a:p>
          <a:p>
            <a:r>
              <a:rPr lang="en-US" dirty="0" smtClean="0"/>
              <a:t>2 minute averaging time in general</a:t>
            </a:r>
          </a:p>
          <a:p>
            <a:endParaRPr lang="en-US" dirty="0" smtClean="0"/>
          </a:p>
        </p:txBody>
      </p:sp>
      <p:pic>
        <p:nvPicPr>
          <p:cNvPr id="8194" name="Picture 2" descr="C:\Documents and Settings\David Reed\Desktop\reworkcode\ps.out.003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133600"/>
            <a:ext cx="4592715" cy="36385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867400" y="20574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4am to 6am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Averaging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smtClean="0"/>
              <a:t>Sunrise, BL birth</a:t>
            </a:r>
          </a:p>
          <a:p>
            <a:r>
              <a:rPr lang="en-US" dirty="0" smtClean="0"/>
              <a:t>Increasing fluxes and </a:t>
            </a:r>
            <a:r>
              <a:rPr lang="en-US" dirty="0" smtClean="0"/>
              <a:t>increasing energy </a:t>
            </a:r>
            <a:r>
              <a:rPr lang="en-US" dirty="0" smtClean="0"/>
              <a:t>budget imbalance</a:t>
            </a:r>
          </a:p>
          <a:p>
            <a:endParaRPr lang="en-US" dirty="0" smtClean="0"/>
          </a:p>
          <a:p>
            <a:r>
              <a:rPr lang="en-US" dirty="0" smtClean="0"/>
              <a:t>Averaging time of less then a minute in this case</a:t>
            </a:r>
          </a:p>
        </p:txBody>
      </p:sp>
      <p:pic>
        <p:nvPicPr>
          <p:cNvPr id="8194" name="Picture 2" descr="C:\Documents and Settings\David Reed\Desktop\reworkcode\ps.out.0034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2133600"/>
            <a:ext cx="4592715" cy="36385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867400" y="20574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am to 8am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Boundary Layer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004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two minute average times is needed in the early morning, we can look at two minute sections and they should show a leveling off</a:t>
            </a:r>
          </a:p>
          <a:p>
            <a:endParaRPr lang="en-US" dirty="0" smtClean="0"/>
          </a:p>
          <a:p>
            <a:r>
              <a:rPr lang="en-US" dirty="0" smtClean="0"/>
              <a:t>Or, it’s just a mess</a:t>
            </a:r>
            <a:endParaRPr lang="en-US" dirty="0"/>
          </a:p>
        </p:txBody>
      </p:sp>
      <p:pic>
        <p:nvPicPr>
          <p:cNvPr id="10246" name="Picture 6" descr="C:\Documents and Settings\David Reed\Desktop\reworkcode\ps.out.002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057400"/>
            <a:ext cx="4724400" cy="374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Boundary Layer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514600" cy="4572000"/>
          </a:xfrm>
        </p:spPr>
        <p:txBody>
          <a:bodyPr/>
          <a:lstStyle/>
          <a:p>
            <a:r>
              <a:rPr lang="en-US" dirty="0" smtClean="0"/>
              <a:t>First 60 minutes</a:t>
            </a:r>
          </a:p>
          <a:p>
            <a:r>
              <a:rPr lang="en-US" dirty="0" smtClean="0"/>
              <a:t>Periods of ‘normal’ two minute sections broken up by smaller scale turbulence</a:t>
            </a:r>
            <a:endParaRPr lang="en-US" dirty="0"/>
          </a:p>
        </p:txBody>
      </p:sp>
      <p:pic>
        <p:nvPicPr>
          <p:cNvPr id="10244" name="Picture 4" descr="C:\Documents and Settings\David Reed\Desktop\reworkcode\ps.out.002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828800"/>
            <a:ext cx="5267325" cy="4173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Boundary Layer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 descr="C:\Documents and Settings\David Reed\Desktop\reworkcode\ps.out.002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01000" cy="633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avid Reed\Desktop\reworkcode\color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752600"/>
            <a:ext cx="4798402" cy="35645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Budget on Differential Averaging Time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971800" cy="4572000"/>
          </a:xfrm>
        </p:spPr>
        <p:txBody>
          <a:bodyPr/>
          <a:lstStyle/>
          <a:p>
            <a:r>
              <a:rPr lang="en-US" dirty="0" smtClean="0"/>
              <a:t>Five Minute Scale</a:t>
            </a:r>
          </a:p>
          <a:p>
            <a:endParaRPr lang="en-US" dirty="0" smtClean="0"/>
          </a:p>
          <a:p>
            <a:r>
              <a:rPr lang="en-US" dirty="0" smtClean="0"/>
              <a:t>Captures </a:t>
            </a:r>
            <a:r>
              <a:rPr lang="en-US" dirty="0" smtClean="0"/>
              <a:t>most</a:t>
            </a:r>
            <a:r>
              <a:rPr lang="en-US" dirty="0" smtClean="0"/>
              <a:t> </a:t>
            </a:r>
            <a:r>
              <a:rPr lang="en-US" dirty="0" smtClean="0"/>
              <a:t>flux carrying frequencies, but oversamples during the day </a:t>
            </a:r>
            <a:r>
              <a:rPr lang="en-US" dirty="0" smtClean="0"/>
              <a:t>time while slightly under-sampling at night/evening/dawn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avid Reed\Desktop\reworkcode\color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1960" y="1752600"/>
            <a:ext cx="4499281" cy="35645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Budget on Differential Averaging Time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971800" cy="4572000"/>
          </a:xfrm>
        </p:spPr>
        <p:txBody>
          <a:bodyPr/>
          <a:lstStyle/>
          <a:p>
            <a:r>
              <a:rPr lang="en-US" dirty="0" smtClean="0"/>
              <a:t>Thirty Minute Scale</a:t>
            </a:r>
          </a:p>
          <a:p>
            <a:endParaRPr lang="en-US" dirty="0" smtClean="0"/>
          </a:p>
          <a:p>
            <a:r>
              <a:rPr lang="en-US" dirty="0" smtClean="0"/>
              <a:t>Captures almost all flux carrying frequencies during the day, missing flux at </a:t>
            </a:r>
            <a:r>
              <a:rPr lang="en-US" dirty="0" smtClean="0"/>
              <a:t>night</a:t>
            </a:r>
          </a:p>
          <a:p>
            <a:endParaRPr lang="en-US" dirty="0" smtClean="0"/>
          </a:p>
          <a:p>
            <a:r>
              <a:rPr lang="en-US" dirty="0" err="1" smtClean="0"/>
              <a:t>Ameriflux</a:t>
            </a:r>
            <a:r>
              <a:rPr lang="en-US" dirty="0" smtClean="0"/>
              <a:t> standard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avid Reed\Desktop\reworkcode\color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1960" y="1752600"/>
            <a:ext cx="4499281" cy="35645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Budget on Differential Averaging Time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971800" cy="4572000"/>
          </a:xfrm>
        </p:spPr>
        <p:txBody>
          <a:bodyPr/>
          <a:lstStyle/>
          <a:p>
            <a:r>
              <a:rPr lang="en-US" dirty="0" smtClean="0"/>
              <a:t>Sixty Minute Scale</a:t>
            </a:r>
          </a:p>
          <a:p>
            <a:endParaRPr lang="en-US" dirty="0" smtClean="0"/>
          </a:p>
          <a:p>
            <a:r>
              <a:rPr lang="en-US" dirty="0" smtClean="0"/>
              <a:t>Captures </a:t>
            </a:r>
            <a:r>
              <a:rPr lang="en-US" dirty="0" smtClean="0"/>
              <a:t>enough</a:t>
            </a:r>
            <a:r>
              <a:rPr lang="en-US" dirty="0" smtClean="0"/>
              <a:t> </a:t>
            </a:r>
            <a:r>
              <a:rPr lang="en-US" dirty="0" smtClean="0"/>
              <a:t>flux carrying frequencies during the day, hopeless at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68363"/>
          </a:xfrm>
        </p:spPr>
        <p:txBody>
          <a:bodyPr/>
          <a:lstStyle/>
          <a:p>
            <a:r>
              <a:rPr lang="en-US" b="1" smtClean="0"/>
              <a:t>Site Description</a:t>
            </a:r>
            <a:endParaRPr lang="en-US" smtClean="0"/>
          </a:p>
        </p:txBody>
      </p:sp>
      <p:pic>
        <p:nvPicPr>
          <p:cNvPr id="3075" name="Content Placeholder 3" descr="Marshall_Sit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133600"/>
            <a:ext cx="6096000" cy="4152900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846E55B-E5E0-4480-8C9F-11702339B3CA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ASP-NCAR, June 12, 2009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838200" y="10668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Marshall site is located at (39°56' 56.93'' N , 105°11’47.52'' W), elevation </a:t>
            </a:r>
            <a:r>
              <a:rPr lang="en-US" sz="2800" dirty="0" smtClean="0">
                <a:latin typeface="Calibri" pitchFamily="34" charset="0"/>
              </a:rPr>
              <a:t>1744 </a:t>
            </a:r>
            <a:r>
              <a:rPr lang="en-US" sz="2800" dirty="0">
                <a:latin typeface="Calibri" pitchFamily="34" charset="0"/>
              </a:rPr>
              <a:t>m </a:t>
            </a:r>
            <a:r>
              <a:rPr lang="en-US" sz="2800" dirty="0" err="1">
                <a:latin typeface="Calibri" pitchFamily="34" charset="0"/>
              </a:rPr>
              <a:t>asl</a:t>
            </a:r>
            <a:r>
              <a:rPr lang="en-US" sz="2800" dirty="0">
                <a:latin typeface="Calibri" pitchFamily="34" charset="0"/>
              </a:rPr>
              <a:t> (5722 ft </a:t>
            </a:r>
            <a:r>
              <a:rPr lang="en-US" sz="2800" dirty="0" err="1">
                <a:latin typeface="Calibri" pitchFamily="34" charset="0"/>
              </a:rPr>
              <a:t>asl</a:t>
            </a:r>
            <a:r>
              <a:rPr lang="en-US" sz="2800" dirty="0">
                <a:latin typeface="Calibri" pitchFamily="34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Budget on Differential Averaging Time Scales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924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Five Minute Scale</a:t>
            </a:r>
          </a:p>
          <a:p>
            <a:pPr>
              <a:buNone/>
            </a:pPr>
            <a:r>
              <a:rPr lang="en-US" dirty="0" smtClean="0"/>
              <a:t>	Mean Energy Budget Imbalance was 72 W/m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Thirty Minute </a:t>
            </a:r>
            <a:r>
              <a:rPr lang="en-US" dirty="0" smtClean="0"/>
              <a:t>Scale</a:t>
            </a:r>
          </a:p>
          <a:p>
            <a:pPr>
              <a:buNone/>
            </a:pPr>
            <a:r>
              <a:rPr lang="en-US" dirty="0" smtClean="0"/>
              <a:t>	Mean </a:t>
            </a:r>
            <a:r>
              <a:rPr lang="en-US" dirty="0" smtClean="0"/>
              <a:t>Energy Budget Imbalance was 62 W/m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Sixty Minute Scale</a:t>
            </a:r>
          </a:p>
          <a:p>
            <a:pPr>
              <a:buNone/>
            </a:pPr>
            <a:r>
              <a:rPr lang="en-US" dirty="0" smtClean="0"/>
              <a:t>	Mean Energy Budget Imbalance was 60 W/m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There was a difference!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Budget on Differential Averaging Time Scales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79248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aseline="30000" dirty="0" smtClean="0"/>
          </a:p>
          <a:p>
            <a:r>
              <a:rPr lang="en-US" dirty="0" smtClean="0"/>
              <a:t>What does this mean? I got lucky.</a:t>
            </a:r>
          </a:p>
          <a:p>
            <a:r>
              <a:rPr lang="en-US" dirty="0" smtClean="0"/>
              <a:t>Longer time average was better during the mid-day, but missing flux carrying frequencies at night and during periods of intermittent flux</a:t>
            </a:r>
          </a:p>
          <a:p>
            <a:r>
              <a:rPr lang="en-US" dirty="0" smtClean="0"/>
              <a:t>But most of the flux signal is during the mid-day</a:t>
            </a:r>
          </a:p>
          <a:p>
            <a:endParaRPr lang="en-US" dirty="0" smtClean="0"/>
          </a:p>
          <a:p>
            <a:r>
              <a:rPr lang="en-US" dirty="0" smtClean="0"/>
              <a:t>Proper use of this could allow dynamic averaging time to match dynamic flux periods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Research Question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best to quantify the total flux contributions from eddies that popup and die during intermittent turbulent activities.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0471008-0871-4EF4-A74E-6F54829B04CF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E030-E1B1-4A02-8442-EFDB0A4F5ED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b="1" smtClean="0"/>
              <a:t>Justification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29200"/>
          </a:xfrm>
        </p:spPr>
        <p:txBody>
          <a:bodyPr/>
          <a:lstStyle/>
          <a:p>
            <a:pPr marL="463550" indent="-463550" eaLnBrk="1" hangingPunct="1"/>
            <a:r>
              <a:rPr lang="en-US" sz="3000" dirty="0" smtClean="0"/>
              <a:t>Energy closure will not be observed, because intermittent fluxes do not satisfy the </a:t>
            </a:r>
            <a:r>
              <a:rPr lang="en-US" sz="3000" dirty="0" err="1" smtClean="0"/>
              <a:t>stationarity</a:t>
            </a:r>
            <a:r>
              <a:rPr lang="en-US" sz="3000" dirty="0" smtClean="0"/>
              <a:t> condition, and also advection could play a role (</a:t>
            </a:r>
            <a:r>
              <a:rPr lang="en-US" sz="3000" dirty="0" err="1" smtClean="0"/>
              <a:t>Aubinet</a:t>
            </a:r>
            <a:r>
              <a:rPr lang="en-US" sz="3000" dirty="0" smtClean="0"/>
              <a:t>, 2008; </a:t>
            </a:r>
            <a:r>
              <a:rPr lang="en-US" sz="3000" dirty="0" err="1" smtClean="0"/>
              <a:t>Finnigan</a:t>
            </a:r>
            <a:r>
              <a:rPr lang="en-US" sz="3000" dirty="0" smtClean="0"/>
              <a:t> </a:t>
            </a:r>
            <a:r>
              <a:rPr lang="en-US" sz="3000" i="1" dirty="0" smtClean="0"/>
              <a:t>et al,</a:t>
            </a:r>
            <a:r>
              <a:rPr lang="en-US" sz="3000" dirty="0" smtClean="0"/>
              <a:t> 2003).</a:t>
            </a:r>
          </a:p>
          <a:p>
            <a:pPr marL="463550" indent="-463550" eaLnBrk="1" hangingPunct="1"/>
            <a:r>
              <a:rPr lang="en-US" sz="3000" dirty="0" smtClean="0"/>
              <a:t>Measurement of advection requires site-specific experimental setup (</a:t>
            </a:r>
            <a:r>
              <a:rPr lang="en-US" sz="3000" dirty="0" err="1" smtClean="0"/>
              <a:t>Aubinet</a:t>
            </a:r>
            <a:r>
              <a:rPr lang="en-US" sz="3000" dirty="0" smtClean="0"/>
              <a:t>, 2008).</a:t>
            </a:r>
          </a:p>
          <a:p>
            <a:pPr marL="463550" indent="-463550" eaLnBrk="1" hangingPunct="1"/>
            <a:r>
              <a:rPr lang="en-US" sz="3000" dirty="0" smtClean="0"/>
              <a:t>Decreasing the sampling rate of fluxes </a:t>
            </a:r>
            <a:r>
              <a:rPr lang="en-US" sz="3000" dirty="0" smtClean="0"/>
              <a:t>increases the uncertainty </a:t>
            </a:r>
            <a:r>
              <a:rPr lang="en-US" sz="3000" dirty="0" smtClean="0"/>
              <a:t>in the flux estimates, but not the total value of flux estimates (</a:t>
            </a:r>
            <a:r>
              <a:rPr lang="en-US" sz="3000" dirty="0" err="1" smtClean="0"/>
              <a:t>Bosveld</a:t>
            </a:r>
            <a:r>
              <a:rPr lang="en-US" sz="3000" dirty="0" smtClean="0"/>
              <a:t> and </a:t>
            </a:r>
            <a:r>
              <a:rPr lang="en-US" sz="3000" dirty="0" err="1" smtClean="0"/>
              <a:t>Beljaars</a:t>
            </a:r>
            <a:r>
              <a:rPr lang="en-US" sz="3000" dirty="0" smtClean="0"/>
              <a:t>, 2001).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AE4CCE5-D996-4E15-92AC-06BF79F88562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pPr>
              <a:defRPr/>
            </a:pPr>
            <a:r>
              <a:rPr lang="en-US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61E1-7B36-4CCC-B388-7EAE2268266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Raw wind and sonic temperature data for June 5, 2009 were used for this case study.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9139677-E902-4F88-9E76-3C06DFBE4C5E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D697-FE44-462C-91D3-9B62A7CF1E8A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287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Coordinate rotation to streamline coordinates</a:t>
            </a:r>
          </a:p>
          <a:p>
            <a:pPr lvl="1" eaLnBrk="1" hangingPunct="1">
              <a:defRPr/>
            </a:pPr>
            <a:r>
              <a:rPr lang="en-US" dirty="0" smtClean="0"/>
              <a:t>The x-axis is aligned with the average direction of the horizontal wind in streamline coordinates(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ave</a:t>
            </a:r>
            <a:r>
              <a:rPr lang="en-US" dirty="0" smtClean="0"/>
              <a:t>),</a:t>
            </a:r>
          </a:p>
          <a:p>
            <a:pPr lvl="1" eaLnBrk="1" hangingPunct="1">
              <a:defRPr/>
            </a:pPr>
            <a:r>
              <a:rPr lang="en-US" dirty="0" smtClean="0"/>
              <a:t>Perturbations in the y-direction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’</a:t>
            </a:r>
            <a:r>
              <a:rPr lang="en-US" dirty="0" smtClean="0"/>
              <a:t>) are minimum, </a:t>
            </a:r>
          </a:p>
          <a:p>
            <a:pPr lvl="1" eaLnBrk="1" hangingPunct="1">
              <a:defRPr/>
            </a:pPr>
            <a:r>
              <a:rPr lang="en-US" dirty="0" smtClean="0"/>
              <a:t>Average vertical wind sums up to zero (w</a:t>
            </a:r>
            <a:r>
              <a:rPr lang="en-US" baseline="-25000" dirty="0" smtClean="0"/>
              <a:t>ave</a:t>
            </a:r>
            <a:r>
              <a:rPr lang="en-US" dirty="0" smtClean="0"/>
              <a:t> =0). </a:t>
            </a:r>
          </a:p>
          <a:p>
            <a:pPr marL="914400" indent="0" eaLnBrk="1" hangingPunct="1">
              <a:buFont typeface="Arial" charset="0"/>
              <a:buNone/>
              <a:defRPr/>
            </a:pPr>
            <a:r>
              <a:rPr lang="en-US" dirty="0" smtClean="0"/>
              <a:t>u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’</a:t>
            </a:r>
            <a:r>
              <a:rPr lang="en-US" dirty="0" smtClean="0"/>
              <a:t>= </a:t>
            </a:r>
            <a:r>
              <a:rPr lang="en-US" dirty="0" err="1" smtClean="0"/>
              <a:t>u</a:t>
            </a:r>
            <a:r>
              <a:rPr lang="en-US" baseline="30000" dirty="0" err="1" smtClean="0"/>
              <a:t>’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ave</a:t>
            </a:r>
            <a:r>
              <a:rPr lang="en-US" dirty="0" smtClean="0"/>
              <a:t>) + </a:t>
            </a:r>
            <a:r>
              <a:rPr lang="en-US" dirty="0" err="1" smtClean="0"/>
              <a:t>v</a:t>
            </a:r>
            <a:r>
              <a:rPr lang="en-US" baseline="30000" dirty="0" err="1" smtClean="0"/>
              <a:t>’</a:t>
            </a:r>
            <a:r>
              <a:rPr lang="en-US" dirty="0" err="1" smtClean="0"/>
              <a:t>sin</a:t>
            </a:r>
            <a:r>
              <a:rPr lang="en-US" dirty="0" smtClean="0"/>
              <a:t>(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ave</a:t>
            </a:r>
            <a:r>
              <a:rPr lang="en-US" dirty="0" smtClean="0"/>
              <a:t>)                      (1)</a:t>
            </a:r>
          </a:p>
          <a:p>
            <a:pPr marL="914400" indent="0" eaLnBrk="1" hangingPunct="1">
              <a:buFont typeface="Arial" charset="0"/>
              <a:buNone/>
              <a:defRPr/>
            </a:pP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ave</a:t>
            </a:r>
            <a:r>
              <a:rPr lang="en-US" dirty="0" smtClean="0"/>
              <a:t>) =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ave</a:t>
            </a:r>
            <a:r>
              <a:rPr lang="en-US" dirty="0" smtClean="0"/>
              <a:t>/((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ave</a:t>
            </a:r>
            <a:r>
              <a:rPr lang="en-US" baseline="-25000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+(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ave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½ </a:t>
            </a:r>
            <a:r>
              <a:rPr lang="en-US" dirty="0" smtClean="0"/>
              <a:t>            (2)</a:t>
            </a:r>
          </a:p>
          <a:p>
            <a:pPr marL="914400" indent="0" eaLnBrk="1" hangingPunct="1">
              <a:buFont typeface="Arial" charset="0"/>
              <a:buNone/>
              <a:defRPr/>
            </a:pPr>
            <a:r>
              <a:rPr lang="en-US" dirty="0" smtClean="0"/>
              <a:t>sin(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ave</a:t>
            </a:r>
            <a:r>
              <a:rPr lang="en-US" dirty="0" smtClean="0"/>
              <a:t>)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ave</a:t>
            </a:r>
            <a:r>
              <a:rPr lang="en-US" dirty="0" smtClean="0"/>
              <a:t>/((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ave</a:t>
            </a:r>
            <a:r>
              <a:rPr lang="en-US" baseline="-25000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+(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ave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½</a:t>
            </a:r>
            <a:r>
              <a:rPr lang="en-US" dirty="0" smtClean="0"/>
              <a:t>              (3)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7ECD9E9-FFE5-4C4F-AA94-7E3967142E24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E78F-9BF8-4538-B0BF-BBA153918CA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Methods (…)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 eaLnBrk="1" hangingPunct="1"/>
            <a:r>
              <a:rPr lang="en-US" sz="3600" b="1" smtClean="0"/>
              <a:t>Vertical Momentum Flux (&lt;w</a:t>
            </a:r>
            <a:r>
              <a:rPr lang="en-US" sz="3600" b="1" baseline="30000" smtClean="0"/>
              <a:t>’</a:t>
            </a:r>
            <a:r>
              <a:rPr lang="en-US" sz="3600" b="1" smtClean="0"/>
              <a:t>u</a:t>
            </a:r>
            <a:r>
              <a:rPr lang="en-US" sz="3600" b="1" baseline="-25000" smtClean="0"/>
              <a:t>s</a:t>
            </a:r>
            <a:r>
              <a:rPr lang="en-US" sz="3600" b="1" baseline="30000" smtClean="0"/>
              <a:t>’</a:t>
            </a:r>
            <a:r>
              <a:rPr lang="en-US" sz="3600" b="1" smtClean="0"/>
              <a:t>&gt; )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&lt;w</a:t>
            </a:r>
            <a:r>
              <a:rPr lang="en-US" baseline="30000" smtClean="0"/>
              <a:t>’</a:t>
            </a:r>
            <a:r>
              <a:rPr lang="en-US" smtClean="0"/>
              <a:t>u</a:t>
            </a:r>
            <a:r>
              <a:rPr lang="en-US" baseline="-25000" smtClean="0"/>
              <a:t>s</a:t>
            </a:r>
            <a:r>
              <a:rPr lang="en-US" baseline="30000" smtClean="0"/>
              <a:t>’</a:t>
            </a:r>
            <a:r>
              <a:rPr lang="en-US" smtClean="0"/>
              <a:t>&gt;  = &lt;u</a:t>
            </a:r>
            <a:r>
              <a:rPr lang="en-US" baseline="-25000" smtClean="0"/>
              <a:t>s</a:t>
            </a:r>
            <a:r>
              <a:rPr lang="en-US" smtClean="0"/>
              <a:t>w&gt;&lt;u</a:t>
            </a:r>
            <a:r>
              <a:rPr lang="en-US" baseline="-25000" smtClean="0"/>
              <a:t>s</a:t>
            </a:r>
            <a:r>
              <a:rPr lang="en-US" smtClean="0"/>
              <a:t>&gt;&lt;w&gt;                         (4)</a:t>
            </a:r>
          </a:p>
          <a:p>
            <a:pPr lvl="1" eaLnBrk="1" hangingPunct="1"/>
            <a:r>
              <a:rPr lang="en-US" sz="3200" smtClean="0"/>
              <a:t>u</a:t>
            </a:r>
            <a:r>
              <a:rPr lang="en-US" sz="3200" baseline="-25000" smtClean="0"/>
              <a:t>s</a:t>
            </a:r>
            <a:r>
              <a:rPr lang="en-US" sz="3200" smtClean="0"/>
              <a:t> Horizontal wind in streamline coordinates.</a:t>
            </a:r>
          </a:p>
          <a:p>
            <a:pPr eaLnBrk="1" hangingPunct="1"/>
            <a:r>
              <a:rPr lang="en-US" sz="3600" b="1" smtClean="0"/>
              <a:t>Heat Flux (&lt;w’ts’&gt;)</a:t>
            </a:r>
          </a:p>
          <a:p>
            <a:pPr eaLnBrk="1" hangingPunct="1">
              <a:buFont typeface="Arial" charset="0"/>
              <a:buNone/>
            </a:pPr>
            <a:r>
              <a:rPr lang="en-US" sz="3600" smtClean="0"/>
              <a:t>&lt;w</a:t>
            </a:r>
            <a:r>
              <a:rPr lang="en-US" sz="3600" baseline="30000" smtClean="0"/>
              <a:t>’</a:t>
            </a:r>
            <a:r>
              <a:rPr lang="en-US" sz="3600" smtClean="0"/>
              <a:t>t</a:t>
            </a:r>
            <a:r>
              <a:rPr lang="en-US" sz="3600" baseline="-25000" smtClean="0"/>
              <a:t>s</a:t>
            </a:r>
            <a:r>
              <a:rPr lang="en-US" sz="3600" baseline="30000" smtClean="0"/>
              <a:t>’</a:t>
            </a:r>
            <a:r>
              <a:rPr lang="en-US" sz="3600" smtClean="0"/>
              <a:t>&gt; = &lt;wt</a:t>
            </a:r>
            <a:r>
              <a:rPr lang="en-US" sz="3600" baseline="-25000" smtClean="0"/>
              <a:t>s</a:t>
            </a:r>
            <a:r>
              <a:rPr lang="en-US" sz="3600" smtClean="0"/>
              <a:t>&gt;                                    (5)</a:t>
            </a:r>
          </a:p>
          <a:p>
            <a:pPr eaLnBrk="1" hangingPunct="1"/>
            <a:r>
              <a:rPr lang="en-US" sz="3600" b="1" smtClean="0"/>
              <a:t>Plots</a:t>
            </a:r>
          </a:p>
          <a:p>
            <a:pPr lvl="1" eaLnBrk="1" hangingPunct="1"/>
            <a:r>
              <a:rPr lang="en-US" sz="3200" smtClean="0"/>
              <a:t>Time series and ogive plots were produced.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E980222-3951-4B9F-81DB-3A8836278D67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91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/>
          <a:p>
            <a:fld id="{B1209D4D-FC31-4E0E-975E-F5D09DE3E75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 and Friction Velocity</a:t>
            </a:r>
          </a:p>
        </p:txBody>
      </p:sp>
      <p:pic>
        <p:nvPicPr>
          <p:cNvPr id="13315" name="Content Placeholder 6" descr="sigw_2009060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447800"/>
            <a:ext cx="6035675" cy="466407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FADB94D-26EB-4D1F-B0ED-63BD7E86B34D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pPr>
              <a:defRPr/>
            </a:pPr>
            <a:r>
              <a:rPr lang="en-US"/>
              <a:t>ASP-NCAR; Boulder, Colorado; June 12,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81FF-59A1-44ED-948A-BB0A84F347F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Momentum Flux (w’u’) at Marshall </a:t>
            </a:r>
            <a:r>
              <a:rPr lang="en-US" sz="3600" smtClean="0"/>
              <a:t>(June 5, 2009)</a:t>
            </a:r>
          </a:p>
        </p:txBody>
      </p:sp>
      <p:pic>
        <p:nvPicPr>
          <p:cNvPr id="14339" name="Content Placeholder 7" descr="Marshall_Mom_Flux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447800"/>
            <a:ext cx="6411913" cy="495458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362889A-3A44-4B62-8CBC-937C64144E4A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B4821-007C-46E0-B749-485F5CB4B44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Cospectra: Momentum Flux at Marshall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(June 5, 2009; 00 – 08 MDT)</a:t>
            </a:r>
          </a:p>
        </p:txBody>
      </p:sp>
      <p:pic>
        <p:nvPicPr>
          <p:cNvPr id="15363" name="Content Placeholder 6" descr="Momentum_Flux_CoSpectra_Marshal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371600"/>
            <a:ext cx="6411913" cy="495458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9916E78-403A-48E7-A560-E7A2ED03F467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3F7-10A9-46A5-A35F-A4DDD295B904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smtClean="0"/>
              <a:t>Instrumentation</a:t>
            </a:r>
            <a:endParaRPr lang="en-US" sz="4000" smtClean="0"/>
          </a:p>
        </p:txBody>
      </p:sp>
      <p:pic>
        <p:nvPicPr>
          <p:cNvPr id="4099" name="Content Placeholder 6" descr="Marshall_Flux_Tower_05Jun09_100_14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143000"/>
            <a:ext cx="3794125" cy="50593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90573B5-E80F-4F84-9DD5-646F5444065C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ASP-NCAR, June 12, 2009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762000" y="1143000"/>
            <a:ext cx="3886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indent="-4635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 10 m high flux tower </a:t>
            </a:r>
          </a:p>
          <a:p>
            <a:pPr marL="463550" indent="-4635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Five CSAT3 sonic annemometers installed at five levles (2, 4, 6, 8 and 10 m), </a:t>
            </a:r>
          </a:p>
          <a:p>
            <a:pPr marL="463550" indent="-4635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Two LI7500 infrared gas analyzers (IRGA) (4 and 10 m) . </a:t>
            </a:r>
          </a:p>
          <a:p>
            <a:pPr marL="463550" indent="-4635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Four component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Ogive Plot: Momentum Flux at Marshall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(June 5, 2009; 00 – 08 MDT)</a:t>
            </a:r>
            <a:endParaRPr lang="en-US" smtClean="0"/>
          </a:p>
        </p:txBody>
      </p:sp>
      <p:pic>
        <p:nvPicPr>
          <p:cNvPr id="16387" name="Content Placeholder 6" descr="Momentum_Flux_Ogive_plot_Marshal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371600"/>
            <a:ext cx="6411913" cy="495458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77FE8E5-00C5-43D4-9EDD-58F9F6F0BC15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0E8-B43E-4747-AB34-27C737CB5103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Cospectra: Heat Flux at Marshall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(June 5, 2009; 00 – 08 MDT)</a:t>
            </a:r>
          </a:p>
        </p:txBody>
      </p:sp>
      <p:pic>
        <p:nvPicPr>
          <p:cNvPr id="17411" name="Content Placeholder 6" descr="Heat_Flux_Cospectra_Marshal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600200"/>
            <a:ext cx="5857875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10E7932-B389-4E68-88BB-E0660D61AAC7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1E0FA-DBD7-4BB9-9734-12B18F00B8EB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Ogive plot: Heat Flux at Marshall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(June 5, 2009; 00 – 08 MDT)</a:t>
            </a:r>
          </a:p>
        </p:txBody>
      </p:sp>
      <p:pic>
        <p:nvPicPr>
          <p:cNvPr id="18435" name="Content Placeholder 6" descr="Heat_Flux_Ogive_Plot_Marshal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600200"/>
            <a:ext cx="5857875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A6B5F89-BD7D-4BCC-84AC-0F64933A8176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2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292F-6C62-4324-9996-BD4EA60C10E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 (Yohannes)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Intermittent turbulent fluxes are short lived (~ 1 min), but averaging at longer time periods will eliminate their contribution.</a:t>
            </a:r>
          </a:p>
          <a:p>
            <a:pPr eaLnBrk="1" hangingPunct="1"/>
            <a:r>
              <a:rPr lang="en-US" sz="2800" dirty="0" smtClean="0"/>
              <a:t>Coordinate transformation alone does not </a:t>
            </a:r>
            <a:r>
              <a:rPr lang="en-US" sz="2800" dirty="0" smtClean="0"/>
              <a:t>solve the problem of </a:t>
            </a:r>
            <a:r>
              <a:rPr lang="en-US" sz="2800" dirty="0" smtClean="0"/>
              <a:t>under-representation of </a:t>
            </a:r>
            <a:r>
              <a:rPr lang="en-US" sz="2800" dirty="0" smtClean="0"/>
              <a:t>the momentum flux from </a:t>
            </a:r>
            <a:r>
              <a:rPr lang="en-US" sz="2800" dirty="0" smtClean="0"/>
              <a:t>intermittent turbulent fluxes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02E5E0C-11C8-4C59-B874-87E07146CD35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862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ASP-NCAR; Boulder, Colorado; June 12,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EF3A-9304-48D9-8160-8ED44D79A796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ASP/NCAR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Go Red Wings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431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Weather and Atmospheric Stability Conditions </a:t>
            </a:r>
            <a:endParaRPr lang="en-US" sz="36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/>
          <a:lstStyle/>
          <a:p>
            <a:r>
              <a:rPr lang="en-US" smtClean="0"/>
              <a:t>Wave clouds were observed over the Boulder area in the morning, with increasing mid-level clouds during the day. </a:t>
            </a:r>
          </a:p>
          <a:p>
            <a:r>
              <a:rPr lang="en-US" smtClean="0"/>
              <a:t>Haze dominated the area around Boulder and the Marshall site until late afternoon when a thunderstorm with lots of lightning and occasionally heavy rain passed over (Brown and Gary, NCAR Wiki, June 6, 2009)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A340E81-9F0E-4CAC-8478-BCBAD283A7F9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ASP-NCAR, June 12,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r>
              <a:rPr lang="en-US" b="1" smtClean="0"/>
              <a:t>Weather and Atmospheric (…) 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152400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sz="2600" smtClean="0"/>
              <a:t>Vertical profiles produced from the radiosonde ascents indicate  nearly neutral or close to adiabatic conditions prevailed in the lowest 1 km (760 mb) capped by inversion or isothermal layers aloft up to 2.5 km (740 mb)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77585CA-FA95-4D64-9372-136EE300780A}" type="datetime1">
              <a:rPr lang="en-US"/>
              <a:pPr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ASP-NCAR, June 12, 2009</a:t>
            </a:r>
          </a:p>
        </p:txBody>
      </p:sp>
      <p:pic>
        <p:nvPicPr>
          <p:cNvPr id="6151" name="Picture 6" descr="research.ISS1_Sounding.200906051509.Skew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306705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research.ISS1_Sounding.200906051730.Skew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667000"/>
            <a:ext cx="306705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vid Reed\Desktop\reworkcode\color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4492" y="1371600"/>
            <a:ext cx="5199918" cy="38627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Motivating Question</a:t>
            </a:r>
            <a:br>
              <a:rPr lang="en-US" dirty="0" smtClean="0"/>
            </a:br>
            <a:r>
              <a:rPr lang="en-US" dirty="0" smtClean="0"/>
              <a:t>Part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5052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Compare how the heat fluxes affect the energy budget</a:t>
            </a:r>
          </a:p>
          <a:p>
            <a:r>
              <a:rPr lang="en-US" dirty="0" smtClean="0"/>
              <a:t>Changing the averaging times to help close the energy budget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410201"/>
            <a:ext cx="8610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/>
              <a:t>↓</a:t>
            </a:r>
            <a:r>
              <a:rPr lang="en-US" sz="3200" noProof="0" dirty="0" err="1" smtClean="0"/>
              <a:t>sw</a:t>
            </a:r>
            <a:r>
              <a:rPr lang="en-US" sz="3200" noProof="0" dirty="0" smtClean="0"/>
              <a:t> + ↓</a:t>
            </a:r>
            <a:r>
              <a:rPr lang="en-US" sz="3200" noProof="0" dirty="0" err="1" smtClean="0"/>
              <a:t>lw</a:t>
            </a:r>
            <a:r>
              <a:rPr lang="en-US" sz="3200" noProof="0" dirty="0" smtClean="0"/>
              <a:t> </a:t>
            </a:r>
            <a:r>
              <a:rPr lang="en-US" sz="3200" dirty="0" smtClean="0"/>
              <a:t>+ </a:t>
            </a:r>
            <a:r>
              <a:rPr lang="en-US" sz="3200" noProof="0" dirty="0" smtClean="0"/>
              <a:t>↑</a:t>
            </a:r>
            <a:r>
              <a:rPr lang="en-US" sz="3200" noProof="0" dirty="0" err="1" smtClean="0"/>
              <a:t>sw</a:t>
            </a:r>
            <a:r>
              <a:rPr lang="en-US" sz="3200" noProof="0" dirty="0" smtClean="0"/>
              <a:t> </a:t>
            </a:r>
            <a:r>
              <a:rPr lang="en-US" sz="3200" dirty="0" smtClean="0"/>
              <a:t>+ </a:t>
            </a:r>
            <a:r>
              <a:rPr lang="en-US" sz="3200" noProof="0" dirty="0" smtClean="0"/>
              <a:t>↑</a:t>
            </a:r>
            <a:r>
              <a:rPr lang="en-US" sz="3200" noProof="0" dirty="0" err="1" smtClean="0"/>
              <a:t>lw</a:t>
            </a:r>
            <a:r>
              <a:rPr lang="en-US" sz="3200" noProof="0" dirty="0" smtClean="0"/>
              <a:t> = Net </a:t>
            </a:r>
            <a:r>
              <a:rPr lang="en-US" sz="3200" noProof="0" dirty="0" err="1" smtClean="0"/>
              <a:t>Rad</a:t>
            </a:r>
            <a:endParaRPr lang="en-US" sz="3200" noProof="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smtClean="0"/>
              <a:t>Net </a:t>
            </a:r>
            <a:r>
              <a:rPr lang="en-US" sz="3200" noProof="0" dirty="0" err="1" smtClean="0"/>
              <a:t>Rad</a:t>
            </a:r>
            <a:r>
              <a:rPr lang="en-US" sz="3200" noProof="0" dirty="0" smtClean="0"/>
              <a:t> + Soil Heat Flux = Sensible + Latent Heat Flux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Hopefully</a:t>
            </a:r>
            <a:r>
              <a:rPr lang="en-US" sz="3200" dirty="0"/>
              <a:t>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</a:t>
            </a:r>
            <a:r>
              <a:rPr lang="en-US" dirty="0" smtClean="0"/>
              <a:t>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 at a fixed point over a period of time</a:t>
            </a:r>
          </a:p>
          <a:p>
            <a:r>
              <a:rPr lang="en-US" dirty="0" smtClean="0"/>
              <a:t>Time series data is widely used</a:t>
            </a:r>
          </a:p>
          <a:p>
            <a:r>
              <a:rPr lang="en-US" dirty="0" smtClean="0"/>
              <a:t>Easy to visualize what is happening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(But yet my advisor says I can’t publish with just time series)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312" y="1600200"/>
            <a:ext cx="53496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Fourier Transform to frequency domain</a:t>
            </a:r>
          </a:p>
          <a:p>
            <a:r>
              <a:rPr lang="en-US" dirty="0" smtClean="0"/>
              <a:t>Power of signal at each frequency</a:t>
            </a:r>
          </a:p>
          <a:p>
            <a:r>
              <a:rPr lang="en-US" dirty="0" smtClean="0"/>
              <a:t>-5/3 line is empirical formula of turbulence (</a:t>
            </a:r>
            <a:r>
              <a:rPr lang="en-US" dirty="0" err="1" smtClean="0"/>
              <a:t>Kolmogorov’s</a:t>
            </a:r>
            <a:r>
              <a:rPr lang="en-US" dirty="0" smtClean="0"/>
              <a:t> Spectrum)</a:t>
            </a:r>
          </a:p>
        </p:txBody>
      </p:sp>
      <p:pic>
        <p:nvPicPr>
          <p:cNvPr id="3074" name="Picture 2" descr="C:\Documents and Settings\David Reed\Desktop\reworkcode\ps.out.003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76399"/>
            <a:ext cx="4724400" cy="3742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dirty="0" err="1" smtClean="0"/>
              <a:t>Co</a:t>
            </a:r>
            <a:r>
              <a:rPr lang="en-US" dirty="0" err="1"/>
              <a:t>s</a:t>
            </a:r>
            <a:r>
              <a:rPr lang="en-US" dirty="0" err="1" smtClean="0"/>
              <a:t>pectra</a:t>
            </a:r>
            <a:endParaRPr lang="en-US" dirty="0" smtClean="0"/>
          </a:p>
          <a:p>
            <a:r>
              <a:rPr lang="en-US" dirty="0" smtClean="0"/>
              <a:t>In phase components of the covariance</a:t>
            </a:r>
          </a:p>
          <a:p>
            <a:r>
              <a:rPr lang="en-US" dirty="0" smtClean="0"/>
              <a:t>Visualize what frequencies are contributing to the flux</a:t>
            </a:r>
          </a:p>
        </p:txBody>
      </p:sp>
      <p:pic>
        <p:nvPicPr>
          <p:cNvPr id="2051" name="Picture 3" descr="C:\Documents and Settings\David Reed\Desktop\reworkcode\ps.out.003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752600"/>
            <a:ext cx="4657725" cy="369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2048CA"/>
      </a:accent1>
      <a:accent2>
        <a:srgbClr val="2800BA"/>
      </a:accent2>
      <a:accent3>
        <a:srgbClr val="A28E6A"/>
      </a:accent3>
      <a:accent4>
        <a:srgbClr val="404AA6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1242</TotalTime>
  <Words>1169</Words>
  <Application>Microsoft Office PowerPoint</Application>
  <PresentationFormat>On-screen Show (4:3)</PresentationFormat>
  <Paragraphs>188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Flux Profiles at Intermittent Eddy Development; What The Flux?</vt:lpstr>
      <vt:lpstr>Site Description</vt:lpstr>
      <vt:lpstr>Instrumentation</vt:lpstr>
      <vt:lpstr>Weather and Atmospheric Stability Conditions </vt:lpstr>
      <vt:lpstr>Weather and Atmospheric (…) </vt:lpstr>
      <vt:lpstr>A Motivating Question Part One</vt:lpstr>
      <vt:lpstr>Time Series Analysis</vt:lpstr>
      <vt:lpstr>Frequency Analysis</vt:lpstr>
      <vt:lpstr>Frequency Analysis</vt:lpstr>
      <vt:lpstr>Frequency Axis</vt:lpstr>
      <vt:lpstr>Calculating Averaging Times</vt:lpstr>
      <vt:lpstr>Calculating Averaging Times</vt:lpstr>
      <vt:lpstr>Calculating Averaging Times</vt:lpstr>
      <vt:lpstr>A Closer Look at Boundary Layer Birth</vt:lpstr>
      <vt:lpstr>A Closer Look at Boundary Layer Birth</vt:lpstr>
      <vt:lpstr>A Closer Look at Boundary Layer Birth</vt:lpstr>
      <vt:lpstr>Energy Budget on Differential Averaging Time Scales</vt:lpstr>
      <vt:lpstr>Energy Budget on Differential Averaging Time Scales</vt:lpstr>
      <vt:lpstr>Energy Budget on Differential Averaging Time Scales</vt:lpstr>
      <vt:lpstr>Energy Budget on Differential Averaging Time Scales Results</vt:lpstr>
      <vt:lpstr>Energy Budget on Differential Averaging Time Scales Results</vt:lpstr>
      <vt:lpstr>Research Question</vt:lpstr>
      <vt:lpstr>Justification</vt:lpstr>
      <vt:lpstr>Data</vt:lpstr>
      <vt:lpstr>Methods</vt:lpstr>
      <vt:lpstr>Methods (…)</vt:lpstr>
      <vt:lpstr>Wind and Friction Velocity</vt:lpstr>
      <vt:lpstr>Momentum Flux (w’u’) at Marshall (June 5, 2009)</vt:lpstr>
      <vt:lpstr>Cospectra: Momentum Flux at Marshall (June 5, 2009; 00 – 08 MDT)</vt:lpstr>
      <vt:lpstr>Ogive Plot: Momentum Flux at Marshall (June 5, 2009; 00 – 08 MDT)</vt:lpstr>
      <vt:lpstr>Cospectra: Heat Flux at Marshall (June 5, 2009; 00 – 08 MDT)</vt:lpstr>
      <vt:lpstr>Ogive plot: Heat Flux at Marshall (June 5, 2009; 00 – 08 MDT)</vt:lpstr>
      <vt:lpstr>Conclusions (Yohannes)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flux?</dc:title>
  <dc:creator> </dc:creator>
  <cp:lastModifiedBy> </cp:lastModifiedBy>
  <cp:revision>50</cp:revision>
  <dcterms:created xsi:type="dcterms:W3CDTF">2009-06-11T15:57:02Z</dcterms:created>
  <dcterms:modified xsi:type="dcterms:W3CDTF">2009-06-12T21:45:13Z</dcterms:modified>
</cp:coreProperties>
</file>