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notesSlides/notesSlide33.xml" ContentType="application/vnd.openxmlformats-officedocument.presentationml.notesSlide+xml"/>
  <Override PartName="/ppt/charts/chart12.xml" ContentType="application/vnd.openxmlformats-officedocument.drawingml.chart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10.xml" ContentType="application/vnd.openxmlformats-officedocument.drawingml.chart+xml"/>
  <Default Extension="gif" ContentType="image/gif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96" r:id="rId4"/>
    <p:sldId id="274" r:id="rId5"/>
    <p:sldId id="331" r:id="rId6"/>
    <p:sldId id="286" r:id="rId7"/>
    <p:sldId id="278" r:id="rId8"/>
    <p:sldId id="320" r:id="rId9"/>
    <p:sldId id="312" r:id="rId10"/>
    <p:sldId id="319" r:id="rId11"/>
    <p:sldId id="318" r:id="rId12"/>
    <p:sldId id="290" r:id="rId13"/>
    <p:sldId id="351" r:id="rId14"/>
    <p:sldId id="352" r:id="rId15"/>
    <p:sldId id="353" r:id="rId16"/>
    <p:sldId id="354" r:id="rId17"/>
    <p:sldId id="355" r:id="rId18"/>
    <p:sldId id="356" r:id="rId19"/>
    <p:sldId id="333" r:id="rId20"/>
    <p:sldId id="345" r:id="rId21"/>
    <p:sldId id="346" r:id="rId22"/>
    <p:sldId id="347" r:id="rId23"/>
    <p:sldId id="322" r:id="rId24"/>
    <p:sldId id="323" r:id="rId25"/>
    <p:sldId id="364" r:id="rId26"/>
    <p:sldId id="324" r:id="rId27"/>
    <p:sldId id="325" r:id="rId28"/>
    <p:sldId id="273" r:id="rId29"/>
    <p:sldId id="272" r:id="rId30"/>
    <p:sldId id="357" r:id="rId31"/>
    <p:sldId id="358" r:id="rId32"/>
    <p:sldId id="359" r:id="rId33"/>
    <p:sldId id="360" r:id="rId34"/>
    <p:sldId id="361" r:id="rId35"/>
    <p:sldId id="362" r:id="rId36"/>
    <p:sldId id="291" r:id="rId37"/>
    <p:sldId id="343" r:id="rId38"/>
    <p:sldId id="332" r:id="rId39"/>
    <p:sldId id="328" r:id="rId40"/>
    <p:sldId id="363" r:id="rId41"/>
    <p:sldId id="327" r:id="rId42"/>
    <p:sldId id="329" r:id="rId43"/>
    <p:sldId id="330" r:id="rId44"/>
    <p:sldId id="326" r:id="rId45"/>
    <p:sldId id="294" r:id="rId46"/>
    <p:sldId id="295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ECENAJ\My%20Documents\NCAR%20ASP%202009\ASP%20Calculation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ECENAJ\My%20Documents\NCAR%20ASP%202009\ASP%20Calculation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ECENAJ\My%20Documents\NCAR%20ASP%202009\ASP%20Calculation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ECENAJ\My%20Documents\NCAR%20ASP%202009\ASP%20Calculation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ECENAJ\My%20Documents\NCAR%20ASP%202009\ASP%20Calculation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ECENAJ\My%20Documents\NCAR%20ASP%202009\ASP%20Calculation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ECENAJ\My%20Documents\NCAR%20ASP%202009\ASP%20Calculation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ECENAJ\My%20Documents\NCAR%20ASP%202009\ASP%20Calculation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ECENAJ\My%20Documents\NCAR%20ASP%202009\ASP%20Calculation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ECENAJ\My%20Documents\NCAR%20ASP%202009\ASP%20Calculation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ECENAJ\My%20Documents\NCAR%20ASP%202009\ASP%20Calculation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ECENAJ\My%20Documents\NCAR%20ASP%202009\ASP%20Calculatio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6 June</a:t>
            </a:r>
            <a:r>
              <a:rPr lang="en-US" baseline="0" dirty="0"/>
              <a:t> 2009 Time Step 1 (15:10-17:57 UTC) </a:t>
            </a:r>
          </a:p>
          <a:p>
            <a:pPr>
              <a:defRPr/>
            </a:pPr>
            <a:r>
              <a:rPr lang="en-US" baseline="0" dirty="0"/>
              <a:t>Budget with Virtual Potential Temperature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Pt>
            <c:idx val="3"/>
            <c:spPr>
              <a:solidFill>
                <a:srgbClr val="FFC000"/>
              </a:solidFill>
            </c:spPr>
          </c:dPt>
          <c:cat>
            <c:strRef>
              <c:f>'Budget -- Theta_v (06-06)'!$A$2:$A$5</c:f>
              <c:strCache>
                <c:ptCount val="4"/>
                <c:pt idx="0">
                  <c:v>Storage</c:v>
                </c:pt>
                <c:pt idx="1">
                  <c:v>Surface Flux</c:v>
                </c:pt>
                <c:pt idx="2">
                  <c:v>Entrainment</c:v>
                </c:pt>
                <c:pt idx="3">
                  <c:v>Advection (Residual)</c:v>
                </c:pt>
              </c:strCache>
            </c:strRef>
          </c:cat>
          <c:val>
            <c:numRef>
              <c:f>'Budget -- Theta_v (06-06)'!$C$2:$C$5</c:f>
              <c:numCache>
                <c:formatCode>General</c:formatCode>
                <c:ptCount val="4"/>
                <c:pt idx="0">
                  <c:v>0.10220000000000001</c:v>
                </c:pt>
                <c:pt idx="1">
                  <c:v>0.13500000000000001</c:v>
                </c:pt>
                <c:pt idx="2">
                  <c:v>-4.0500000000000008E-2</c:v>
                </c:pt>
                <c:pt idx="3">
                  <c:v>7.2000000000000007E-3</c:v>
                </c:pt>
              </c:numCache>
            </c:numRef>
          </c:val>
        </c:ser>
        <c:axId val="58624640"/>
        <c:axId val="58671488"/>
      </c:barChart>
      <c:catAx>
        <c:axId val="5862464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8671488"/>
        <c:crosses val="autoZero"/>
        <c:auto val="1"/>
        <c:lblAlgn val="ctr"/>
        <c:lblOffset val="100"/>
      </c:catAx>
      <c:valAx>
        <c:axId val="5867148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(K*m/s)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8624640"/>
        <c:crosses val="autoZero"/>
        <c:crossBetween val="between"/>
      </c:valAx>
    </c:plotArea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5 June 2009 Time</a:t>
            </a:r>
            <a:r>
              <a:rPr lang="en-US" baseline="0" dirty="0" smtClean="0"/>
              <a:t> Step 1 (15:09-17:30 UTC)</a:t>
            </a:r>
          </a:p>
          <a:p>
            <a:pPr>
              <a:defRPr/>
            </a:pPr>
            <a:r>
              <a:rPr lang="en-US" dirty="0" smtClean="0"/>
              <a:t>Budget</a:t>
            </a:r>
            <a:r>
              <a:rPr lang="en-US" baseline="0" dirty="0" smtClean="0"/>
              <a:t> with Mixing Ratio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'Budget -- Mixing ratio (06-05)'!$C$1</c:f>
              <c:strCache>
                <c:ptCount val="1"/>
                <c:pt idx="0">
                  <c:v>Step 1 ((K*m)/s)</c:v>
                </c:pt>
              </c:strCache>
            </c:strRef>
          </c:tx>
          <c:dPt>
            <c:idx val="3"/>
            <c:spPr>
              <a:solidFill>
                <a:srgbClr val="FFC000"/>
              </a:solidFill>
            </c:spPr>
          </c:dPt>
          <c:cat>
            <c:strRef>
              <c:f>'Budget -- Mixing ratio (06-05)'!$A$2:$A$5</c:f>
              <c:strCache>
                <c:ptCount val="4"/>
                <c:pt idx="0">
                  <c:v>Storage</c:v>
                </c:pt>
                <c:pt idx="1">
                  <c:v>Surface Flux</c:v>
                </c:pt>
                <c:pt idx="2">
                  <c:v>Entrainment</c:v>
                </c:pt>
                <c:pt idx="3">
                  <c:v>Advection (Residual)</c:v>
                </c:pt>
              </c:strCache>
            </c:strRef>
          </c:cat>
          <c:val>
            <c:numRef>
              <c:f>'Budget -- Mixing ratio (06-05)'!$C$2:$C$5</c:f>
              <c:numCache>
                <c:formatCode>General</c:formatCode>
                <c:ptCount val="4"/>
                <c:pt idx="0">
                  <c:v>2.2041800000000011E-2</c:v>
                </c:pt>
                <c:pt idx="1">
                  <c:v>5.7784000000000009E-2</c:v>
                </c:pt>
                <c:pt idx="2">
                  <c:v>-1.7381800000000006E-2</c:v>
                </c:pt>
                <c:pt idx="3">
                  <c:v>-1.8080800000000005E-2</c:v>
                </c:pt>
              </c:numCache>
            </c:numRef>
          </c:val>
        </c:ser>
        <c:axId val="59556608"/>
        <c:axId val="59558144"/>
      </c:barChart>
      <c:catAx>
        <c:axId val="5955660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9558144"/>
        <c:crosses val="autoZero"/>
        <c:auto val="1"/>
        <c:lblAlgn val="ctr"/>
        <c:lblOffset val="100"/>
      </c:catAx>
      <c:valAx>
        <c:axId val="595581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(K*m/s)</a:t>
                </a:r>
              </a:p>
            </c:rich>
          </c:tx>
          <c:layout/>
        </c:title>
        <c:numFmt formatCode="General" sourceLinked="1"/>
        <c:tickLblPos val="nextTo"/>
        <c:crossAx val="59556608"/>
        <c:crosses val="autoZero"/>
        <c:crossBetween val="between"/>
      </c:valAx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5 June</a:t>
            </a:r>
            <a:r>
              <a:rPr lang="en-US" baseline="0" dirty="0" smtClean="0"/>
              <a:t> 2009 Time Step 2 (17:30-20:39 UTC)</a:t>
            </a:r>
          </a:p>
          <a:p>
            <a:pPr>
              <a:defRPr/>
            </a:pPr>
            <a:r>
              <a:rPr lang="en-US" baseline="0" dirty="0" smtClean="0"/>
              <a:t>Budget with Mixing Ratio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'Budget -- Mixing ratio (06-05)'!$E$1</c:f>
              <c:strCache>
                <c:ptCount val="1"/>
                <c:pt idx="0">
                  <c:v>Step 2 ((K*m)/s)</c:v>
                </c:pt>
              </c:strCache>
            </c:strRef>
          </c:tx>
          <c:dPt>
            <c:idx val="3"/>
            <c:spPr>
              <a:solidFill>
                <a:srgbClr val="FFC000"/>
              </a:solidFill>
            </c:spPr>
          </c:dPt>
          <c:cat>
            <c:strRef>
              <c:f>'Budget -- Mixing ratio (06-05)'!$A$2:$A$5</c:f>
              <c:strCache>
                <c:ptCount val="4"/>
                <c:pt idx="0">
                  <c:v>Storage</c:v>
                </c:pt>
                <c:pt idx="1">
                  <c:v>Surface Flux</c:v>
                </c:pt>
                <c:pt idx="2">
                  <c:v>Entrainment</c:v>
                </c:pt>
                <c:pt idx="3">
                  <c:v>Advection (Residual)</c:v>
                </c:pt>
              </c:strCache>
            </c:strRef>
          </c:cat>
          <c:val>
            <c:numRef>
              <c:f>'Budget -- Mixing ratio (06-05)'!$E$2:$E$5</c:f>
              <c:numCache>
                <c:formatCode>General</c:formatCode>
                <c:ptCount val="4"/>
                <c:pt idx="0">
                  <c:v>1.8500200000000001E-2</c:v>
                </c:pt>
                <c:pt idx="1">
                  <c:v>5.2192000000000016E-2</c:v>
                </c:pt>
                <c:pt idx="2">
                  <c:v>-1.5611000000000002E-2</c:v>
                </c:pt>
                <c:pt idx="3">
                  <c:v>-1.8080800000000005E-2</c:v>
                </c:pt>
              </c:numCache>
            </c:numRef>
          </c:val>
        </c:ser>
        <c:axId val="59644544"/>
        <c:axId val="59679104"/>
      </c:barChart>
      <c:catAx>
        <c:axId val="5964454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9679104"/>
        <c:crosses val="autoZero"/>
        <c:auto val="1"/>
        <c:lblAlgn val="ctr"/>
        <c:lblOffset val="100"/>
      </c:catAx>
      <c:valAx>
        <c:axId val="5967910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(K*m/s)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9644544"/>
        <c:crosses val="autoZero"/>
        <c:crossBetween val="between"/>
      </c:valAx>
    </c:plotArea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5 June 2009 Time</a:t>
            </a:r>
            <a:r>
              <a:rPr lang="en-US" baseline="0" dirty="0" smtClean="0"/>
              <a:t> Step </a:t>
            </a:r>
            <a:r>
              <a:rPr lang="en-US" dirty="0" smtClean="0"/>
              <a:t>3 (20:39-23:32 UTC)</a:t>
            </a:r>
          </a:p>
          <a:p>
            <a:pPr>
              <a:defRPr/>
            </a:pPr>
            <a:r>
              <a:rPr lang="en-US" dirty="0" smtClean="0"/>
              <a:t>Budget</a:t>
            </a:r>
            <a:r>
              <a:rPr lang="en-US" baseline="0" dirty="0" smtClean="0"/>
              <a:t> with Mixing Ratio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'Budget -- Mixing ratio (06-05)'!$G$1</c:f>
              <c:strCache>
                <c:ptCount val="1"/>
                <c:pt idx="0">
                  <c:v>Step 3 ((K*m)/s)</c:v>
                </c:pt>
              </c:strCache>
            </c:strRef>
          </c:tx>
          <c:dPt>
            <c:idx val="3"/>
            <c:spPr>
              <a:solidFill>
                <a:srgbClr val="FFC000"/>
              </a:solidFill>
            </c:spPr>
          </c:dPt>
          <c:cat>
            <c:strRef>
              <c:f>'Budget -- Mixing ratio (06-05)'!$A$2:$A$5</c:f>
              <c:strCache>
                <c:ptCount val="4"/>
                <c:pt idx="0">
                  <c:v>Storage</c:v>
                </c:pt>
                <c:pt idx="1">
                  <c:v>Surface Flux</c:v>
                </c:pt>
                <c:pt idx="2">
                  <c:v>Entrainment</c:v>
                </c:pt>
                <c:pt idx="3">
                  <c:v>Advection (Residual)</c:v>
                </c:pt>
              </c:strCache>
            </c:strRef>
          </c:cat>
          <c:val>
            <c:numRef>
              <c:f>'Budget -- Mixing ratio (06-05)'!$G$2:$G$5</c:f>
              <c:numCache>
                <c:formatCode>General</c:formatCode>
                <c:ptCount val="4"/>
                <c:pt idx="0">
                  <c:v>6.7570000000000009E-3</c:v>
                </c:pt>
                <c:pt idx="1">
                  <c:v>2.8985200000000006E-2</c:v>
                </c:pt>
                <c:pt idx="2">
                  <c:v>-8.7142000000000018E-3</c:v>
                </c:pt>
                <c:pt idx="3">
                  <c:v>-1.3514000000000002E-2</c:v>
                </c:pt>
              </c:numCache>
            </c:numRef>
          </c:val>
        </c:ser>
        <c:axId val="59794176"/>
        <c:axId val="59795712"/>
      </c:barChart>
      <c:catAx>
        <c:axId val="5979417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9795712"/>
        <c:crosses val="autoZero"/>
        <c:auto val="1"/>
        <c:lblAlgn val="ctr"/>
        <c:lblOffset val="100"/>
      </c:catAx>
      <c:valAx>
        <c:axId val="5979571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(K*m/s)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9794176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6 Jun</a:t>
            </a:r>
            <a:r>
              <a:rPr lang="en-US" baseline="0"/>
              <a:t>e 2009 Time Step 2 (17:57-21:05 UTC)</a:t>
            </a:r>
          </a:p>
          <a:p>
            <a:pPr>
              <a:defRPr/>
            </a:pPr>
            <a:r>
              <a:rPr lang="en-US" baseline="0"/>
              <a:t>Budget with Virtual Potential Temperature</a:t>
            </a:r>
            <a:endParaRPr lang="en-US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Pt>
            <c:idx val="3"/>
            <c:spPr>
              <a:solidFill>
                <a:srgbClr val="FFC000"/>
              </a:solidFill>
            </c:spPr>
          </c:dPt>
          <c:cat>
            <c:strRef>
              <c:f>'Budget -- Theta_v (06-06)'!$A$2:$A$5</c:f>
              <c:strCache>
                <c:ptCount val="4"/>
                <c:pt idx="0">
                  <c:v>Storage</c:v>
                </c:pt>
                <c:pt idx="1">
                  <c:v>Surface Flux</c:v>
                </c:pt>
                <c:pt idx="2">
                  <c:v>Entrainment</c:v>
                </c:pt>
                <c:pt idx="3">
                  <c:v>Advection (Residual)</c:v>
                </c:pt>
              </c:strCache>
            </c:strRef>
          </c:cat>
          <c:val>
            <c:numRef>
              <c:f>'Budget -- Theta_v (06-06)'!$E$2:$E$5</c:f>
              <c:numCache>
                <c:formatCode>General</c:formatCode>
                <c:ptCount val="4"/>
                <c:pt idx="0">
                  <c:v>0.18620000000000003</c:v>
                </c:pt>
                <c:pt idx="1">
                  <c:v>0.11700000000000002</c:v>
                </c:pt>
                <c:pt idx="2">
                  <c:v>-3.500000000000001E-2</c:v>
                </c:pt>
                <c:pt idx="3">
                  <c:v>0.10420000000000001</c:v>
                </c:pt>
              </c:numCache>
            </c:numRef>
          </c:val>
        </c:ser>
        <c:axId val="58692352"/>
        <c:axId val="58693888"/>
      </c:barChart>
      <c:catAx>
        <c:axId val="5869235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8693888"/>
        <c:crosses val="autoZero"/>
        <c:auto val="1"/>
        <c:lblAlgn val="ctr"/>
        <c:lblOffset val="100"/>
      </c:catAx>
      <c:valAx>
        <c:axId val="5869388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(K*m/s)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8692352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6 June</a:t>
            </a:r>
            <a:r>
              <a:rPr lang="en-US" baseline="0"/>
              <a:t> 2009 </a:t>
            </a:r>
            <a:r>
              <a:rPr lang="en-US"/>
              <a:t>Time Step</a:t>
            </a:r>
            <a:r>
              <a:rPr lang="en-US" baseline="0"/>
              <a:t> 3 (21:05-00:10 UTC)</a:t>
            </a:r>
          </a:p>
          <a:p>
            <a:pPr>
              <a:defRPr/>
            </a:pPr>
            <a:r>
              <a:rPr lang="en-US" baseline="0"/>
              <a:t>Budget with Virtual Potential Temperature</a:t>
            </a:r>
            <a:endParaRPr lang="en-US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Pt>
            <c:idx val="3"/>
            <c:spPr>
              <a:solidFill>
                <a:srgbClr val="FFC000"/>
              </a:solidFill>
            </c:spPr>
          </c:dPt>
          <c:cat>
            <c:strRef>
              <c:f>'Budget -- Theta_v (06-06)'!$A$2:$A$5</c:f>
              <c:strCache>
                <c:ptCount val="4"/>
                <c:pt idx="0">
                  <c:v>Storage</c:v>
                </c:pt>
                <c:pt idx="1">
                  <c:v>Surface Flux</c:v>
                </c:pt>
                <c:pt idx="2">
                  <c:v>Entrainment</c:v>
                </c:pt>
                <c:pt idx="3">
                  <c:v>Advection (Residual)</c:v>
                </c:pt>
              </c:strCache>
            </c:strRef>
          </c:cat>
          <c:val>
            <c:numRef>
              <c:f>'Budget -- Theta_v (06-06)'!$G$2:$G$5</c:f>
              <c:numCache>
                <c:formatCode>General</c:formatCode>
                <c:ptCount val="4"/>
                <c:pt idx="0">
                  <c:v>0.62640000000000007</c:v>
                </c:pt>
                <c:pt idx="1">
                  <c:v>4.0000000000000008E-2</c:v>
                </c:pt>
                <c:pt idx="2">
                  <c:v>-1.2E-2</c:v>
                </c:pt>
                <c:pt idx="3">
                  <c:v>0.59839999999999993</c:v>
                </c:pt>
              </c:numCache>
            </c:numRef>
          </c:val>
        </c:ser>
        <c:axId val="58714752"/>
        <c:axId val="58823040"/>
      </c:barChart>
      <c:catAx>
        <c:axId val="5871475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8823040"/>
        <c:crosses val="autoZero"/>
        <c:auto val="1"/>
        <c:lblAlgn val="ctr"/>
        <c:lblOffset val="100"/>
      </c:catAx>
      <c:valAx>
        <c:axId val="5882304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(K*m/s)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8714752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6 June 2009 Time</a:t>
            </a:r>
            <a:r>
              <a:rPr lang="en-US" baseline="0"/>
              <a:t> Step 1 (15:10-17:57 UTC)</a:t>
            </a:r>
          </a:p>
          <a:p>
            <a:pPr>
              <a:defRPr/>
            </a:pPr>
            <a:r>
              <a:rPr lang="en-US" baseline="0"/>
              <a:t>Budget with Mixing Ratio</a:t>
            </a:r>
            <a:r>
              <a:rPr lang="en-US"/>
              <a:t> 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'Budget -- Mixing ratio (06-06)'!$C$1</c:f>
              <c:strCache>
                <c:ptCount val="1"/>
                <c:pt idx="0">
                  <c:v>Step 1 ((K*m)/s)</c:v>
                </c:pt>
              </c:strCache>
            </c:strRef>
          </c:tx>
          <c:dPt>
            <c:idx val="3"/>
            <c:spPr>
              <a:solidFill>
                <a:srgbClr val="FFC000"/>
              </a:solidFill>
            </c:spPr>
          </c:dPt>
          <c:cat>
            <c:strRef>
              <c:f>'Budget -- Mixing ratio (06-06)'!$A$2:$A$5</c:f>
              <c:strCache>
                <c:ptCount val="4"/>
                <c:pt idx="0">
                  <c:v>Storage</c:v>
                </c:pt>
                <c:pt idx="1">
                  <c:v>Surface Flux</c:v>
                </c:pt>
                <c:pt idx="2">
                  <c:v>Entrainment</c:v>
                </c:pt>
                <c:pt idx="3">
                  <c:v>Advection (Residual)</c:v>
                </c:pt>
              </c:strCache>
            </c:strRef>
          </c:cat>
          <c:val>
            <c:numRef>
              <c:f>'Budget -- Mixing ratio (06-06)'!$C$2:$C$5</c:f>
              <c:numCache>
                <c:formatCode>General</c:formatCode>
                <c:ptCount val="4"/>
                <c:pt idx="0">
                  <c:v>9.4800000000000037E-2</c:v>
                </c:pt>
                <c:pt idx="1">
                  <c:v>8.3000000000000018E-2</c:v>
                </c:pt>
                <c:pt idx="2">
                  <c:v>-2.4900000000000002E-2</c:v>
                </c:pt>
                <c:pt idx="3">
                  <c:v>-1.3100000000000009E-2</c:v>
                </c:pt>
              </c:numCache>
            </c:numRef>
          </c:val>
        </c:ser>
        <c:axId val="58839808"/>
        <c:axId val="58841344"/>
      </c:barChart>
      <c:catAx>
        <c:axId val="5883980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8841344"/>
        <c:crosses val="autoZero"/>
        <c:auto val="1"/>
        <c:lblAlgn val="ctr"/>
        <c:lblOffset val="100"/>
      </c:catAx>
      <c:valAx>
        <c:axId val="588413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(g/kg*m/s)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8839808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6 June</a:t>
            </a:r>
            <a:r>
              <a:rPr lang="en-US" baseline="0"/>
              <a:t> 2009 Step 2 (17:57-21:05 UTC)</a:t>
            </a:r>
          </a:p>
          <a:p>
            <a:pPr>
              <a:defRPr/>
            </a:pPr>
            <a:r>
              <a:rPr lang="en-US" baseline="0"/>
              <a:t>Budget with Mixing Ratio</a:t>
            </a:r>
            <a:endParaRPr lang="en-US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'Budget -- Mixing ratio (06-06)'!$E$1</c:f>
              <c:strCache>
                <c:ptCount val="1"/>
                <c:pt idx="0">
                  <c:v>Step 2 ((K*m)/s)</c:v>
                </c:pt>
              </c:strCache>
            </c:strRef>
          </c:tx>
          <c:dPt>
            <c:idx val="3"/>
            <c:spPr>
              <a:solidFill>
                <a:srgbClr val="FFC000"/>
              </a:solidFill>
            </c:spPr>
          </c:dPt>
          <c:cat>
            <c:strRef>
              <c:f>'Budget -- Mixing ratio (06-06)'!$A$2:$A$5</c:f>
              <c:strCache>
                <c:ptCount val="4"/>
                <c:pt idx="0">
                  <c:v>Storage</c:v>
                </c:pt>
                <c:pt idx="1">
                  <c:v>Surface Flux</c:v>
                </c:pt>
                <c:pt idx="2">
                  <c:v>Entrainment</c:v>
                </c:pt>
                <c:pt idx="3">
                  <c:v>Advection (Residual)</c:v>
                </c:pt>
              </c:strCache>
            </c:strRef>
          </c:cat>
          <c:val>
            <c:numRef>
              <c:f>'Budget -- Mixing ratio (06-06)'!$E$2:$E$5</c:f>
              <c:numCache>
                <c:formatCode>General</c:formatCode>
                <c:ptCount val="4"/>
                <c:pt idx="0">
                  <c:v>-0.18600000000000003</c:v>
                </c:pt>
                <c:pt idx="1">
                  <c:v>9.4000000000000014E-2</c:v>
                </c:pt>
                <c:pt idx="2">
                  <c:v>-2.8199999999999996E-2</c:v>
                </c:pt>
                <c:pt idx="3">
                  <c:v>-0.25</c:v>
                </c:pt>
              </c:numCache>
            </c:numRef>
          </c:val>
        </c:ser>
        <c:axId val="59406976"/>
        <c:axId val="59412864"/>
      </c:barChart>
      <c:catAx>
        <c:axId val="5940697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9412864"/>
        <c:crosses val="autoZero"/>
        <c:auto val="1"/>
        <c:lblAlgn val="ctr"/>
        <c:lblOffset val="100"/>
      </c:catAx>
      <c:valAx>
        <c:axId val="594128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(</a:t>
                </a:r>
                <a:r>
                  <a:rPr lang="en-US" sz="1600" dirty="0"/>
                  <a:t>g/kg*m/s</a:t>
                </a:r>
                <a:r>
                  <a:rPr lang="en-US" dirty="0"/>
                  <a:t>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9406976"/>
        <c:crosses val="autoZero"/>
        <c:crossBetween val="between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6 June 2009 Time</a:t>
            </a:r>
            <a:r>
              <a:rPr lang="en-US" baseline="0"/>
              <a:t> Step 3 (21:05-00:10 UTC)</a:t>
            </a:r>
          </a:p>
          <a:p>
            <a:pPr>
              <a:defRPr/>
            </a:pPr>
            <a:r>
              <a:rPr lang="en-US" baseline="0"/>
              <a:t>Budget with Mixing Ratio</a:t>
            </a:r>
            <a:endParaRPr lang="en-US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'Budget -- Mixing ratio (06-06)'!$G$1</c:f>
              <c:strCache>
                <c:ptCount val="1"/>
                <c:pt idx="0">
                  <c:v>Step 3 ((K*m)/s)</c:v>
                </c:pt>
              </c:strCache>
            </c:strRef>
          </c:tx>
          <c:dPt>
            <c:idx val="3"/>
            <c:spPr>
              <a:solidFill>
                <a:srgbClr val="FFC000"/>
              </a:solidFill>
            </c:spPr>
          </c:dPt>
          <c:cat>
            <c:strRef>
              <c:f>'Budget -- Mixing ratio (06-06)'!$A$2:$A$5</c:f>
              <c:strCache>
                <c:ptCount val="4"/>
                <c:pt idx="0">
                  <c:v>Storage</c:v>
                </c:pt>
                <c:pt idx="1">
                  <c:v>Surface Flux</c:v>
                </c:pt>
                <c:pt idx="2">
                  <c:v>Entrainment</c:v>
                </c:pt>
                <c:pt idx="3">
                  <c:v>Advection (Residual)</c:v>
                </c:pt>
              </c:strCache>
            </c:strRef>
          </c:cat>
          <c:val>
            <c:numRef>
              <c:f>'Budget -- Mixing ratio (06-06)'!$G$2:$G$5</c:f>
              <c:numCache>
                <c:formatCode>General</c:formatCode>
                <c:ptCount val="4"/>
                <c:pt idx="0">
                  <c:v>-1.3</c:v>
                </c:pt>
                <c:pt idx="1">
                  <c:v>5.6000000000000001E-2</c:v>
                </c:pt>
                <c:pt idx="2">
                  <c:v>-1.6799999999999999E-2</c:v>
                </c:pt>
                <c:pt idx="3">
                  <c:v>-1.35</c:v>
                </c:pt>
              </c:numCache>
            </c:numRef>
          </c:val>
        </c:ser>
        <c:axId val="59437824"/>
        <c:axId val="59439360"/>
      </c:barChart>
      <c:catAx>
        <c:axId val="5943782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9439360"/>
        <c:crosses val="autoZero"/>
        <c:auto val="1"/>
        <c:lblAlgn val="ctr"/>
        <c:lblOffset val="100"/>
      </c:catAx>
      <c:valAx>
        <c:axId val="594393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(g/kg*m/s)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9437824"/>
        <c:crosses val="autoZero"/>
        <c:crossBetween val="between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5</a:t>
            </a:r>
            <a:r>
              <a:rPr lang="en-US" baseline="0" dirty="0" smtClean="0"/>
              <a:t> June Time Step </a:t>
            </a:r>
            <a:r>
              <a:rPr lang="en-US" dirty="0" smtClean="0"/>
              <a:t>1 (15:09-17:3</a:t>
            </a:r>
            <a:r>
              <a:rPr lang="en-US" baseline="0" dirty="0" smtClean="0"/>
              <a:t>0 UTC)</a:t>
            </a:r>
          </a:p>
          <a:p>
            <a:pPr>
              <a:defRPr/>
            </a:pPr>
            <a:r>
              <a:rPr lang="en-US" baseline="0" dirty="0" smtClean="0"/>
              <a:t>Budget with Virtual Potential Temperature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Pt>
            <c:idx val="3"/>
            <c:spPr>
              <a:solidFill>
                <a:srgbClr val="FFC000"/>
              </a:solidFill>
            </c:spPr>
          </c:dPt>
          <c:cat>
            <c:strRef>
              <c:f>'Budget -- Theta_v (06-05)'!$A$2:$A$5</c:f>
              <c:strCache>
                <c:ptCount val="4"/>
                <c:pt idx="0">
                  <c:v>Storage</c:v>
                </c:pt>
                <c:pt idx="1">
                  <c:v>Surface Flux</c:v>
                </c:pt>
                <c:pt idx="2">
                  <c:v>Entrainment</c:v>
                </c:pt>
                <c:pt idx="3">
                  <c:v>Advection (Residual)</c:v>
                </c:pt>
              </c:strCache>
            </c:strRef>
          </c:cat>
          <c:val>
            <c:numRef>
              <c:f>'Budget -- Theta_v (06-05)'!$C$2:$C$5</c:f>
              <c:numCache>
                <c:formatCode>General</c:formatCode>
                <c:ptCount val="4"/>
                <c:pt idx="0">
                  <c:v>0.22032479999999996</c:v>
                </c:pt>
                <c:pt idx="1">
                  <c:v>0.11500880000000001</c:v>
                </c:pt>
                <c:pt idx="2">
                  <c:v>-3.4996600000000003E-2</c:v>
                </c:pt>
                <c:pt idx="3">
                  <c:v>0.14026600000000003</c:v>
                </c:pt>
              </c:numCache>
            </c:numRef>
          </c:val>
        </c:ser>
        <c:axId val="59476608"/>
        <c:axId val="59482496"/>
      </c:barChart>
      <c:catAx>
        <c:axId val="5947660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9482496"/>
        <c:crosses val="autoZero"/>
        <c:auto val="1"/>
        <c:lblAlgn val="ctr"/>
        <c:lblOffset val="100"/>
      </c:catAx>
      <c:valAx>
        <c:axId val="5948249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(K*m/s)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9476608"/>
        <c:crosses val="autoZero"/>
        <c:crossBetween val="between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5 June</a:t>
            </a:r>
            <a:r>
              <a:rPr lang="en-US" baseline="0" dirty="0" smtClean="0"/>
              <a:t> 2009 </a:t>
            </a:r>
            <a:r>
              <a:rPr lang="en-US" dirty="0" smtClean="0"/>
              <a:t>Time </a:t>
            </a:r>
            <a:r>
              <a:rPr lang="en-US" dirty="0"/>
              <a:t>Step</a:t>
            </a:r>
            <a:r>
              <a:rPr lang="en-US" baseline="0" dirty="0"/>
              <a:t> </a:t>
            </a:r>
            <a:r>
              <a:rPr lang="en-US" baseline="0" dirty="0" smtClean="0"/>
              <a:t>2 (17:30-20:39 UTC)</a:t>
            </a:r>
          </a:p>
          <a:p>
            <a:pPr>
              <a:defRPr/>
            </a:pPr>
            <a:r>
              <a:rPr lang="en-US" baseline="0" dirty="0" smtClean="0"/>
              <a:t>Budget with Virtual Potential Temperature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Pt>
            <c:idx val="3"/>
            <c:spPr>
              <a:solidFill>
                <a:srgbClr val="FFC000"/>
              </a:solidFill>
            </c:spPr>
          </c:dPt>
          <c:cat>
            <c:strRef>
              <c:f>'Budget -- Theta_v (06-05)'!$A$2:$A$5</c:f>
              <c:strCache>
                <c:ptCount val="4"/>
                <c:pt idx="0">
                  <c:v>Storage</c:v>
                </c:pt>
                <c:pt idx="1">
                  <c:v>Surface Flux</c:v>
                </c:pt>
                <c:pt idx="2">
                  <c:v>Entrainment</c:v>
                </c:pt>
                <c:pt idx="3">
                  <c:v>Advection (Residual)</c:v>
                </c:pt>
              </c:strCache>
            </c:strRef>
          </c:cat>
          <c:val>
            <c:numRef>
              <c:f>'Budget -- Theta_v (06-05)'!$E$2:$E$5</c:f>
              <c:numCache>
                <c:formatCode>General</c:formatCode>
                <c:ptCount val="4"/>
                <c:pt idx="0">
                  <c:v>0.12330359999999999</c:v>
                </c:pt>
                <c:pt idx="1">
                  <c:v>6.9900000000000004E-2</c:v>
                </c:pt>
                <c:pt idx="2">
                  <c:v>-2.10166E-2</c:v>
                </c:pt>
                <c:pt idx="3">
                  <c:v>7.4560000000000015E-2</c:v>
                </c:pt>
              </c:numCache>
            </c:numRef>
          </c:val>
        </c:ser>
        <c:axId val="59597568"/>
        <c:axId val="59599104"/>
      </c:barChart>
      <c:catAx>
        <c:axId val="5959756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9599104"/>
        <c:crosses val="autoZero"/>
        <c:auto val="1"/>
        <c:lblAlgn val="ctr"/>
        <c:lblOffset val="100"/>
      </c:catAx>
      <c:valAx>
        <c:axId val="5959910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(K*m/s)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9597568"/>
        <c:crosses val="autoZero"/>
        <c:crossBetween val="between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5 June</a:t>
            </a:r>
            <a:r>
              <a:rPr lang="en-US" baseline="0" dirty="0" smtClean="0"/>
              <a:t> 2009 Time Step 3 (20:39-23:32 UTC)</a:t>
            </a:r>
          </a:p>
          <a:p>
            <a:pPr>
              <a:defRPr/>
            </a:pPr>
            <a:r>
              <a:rPr lang="en-US" dirty="0" smtClean="0"/>
              <a:t>Budget with Virtual Potential Temperature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Pt>
            <c:idx val="3"/>
            <c:spPr>
              <a:solidFill>
                <a:srgbClr val="FFC000"/>
              </a:solidFill>
            </c:spPr>
          </c:dPt>
          <c:cat>
            <c:strRef>
              <c:f>'Budget -- Theta_v (06-05)'!$A$2:$A$5</c:f>
              <c:strCache>
                <c:ptCount val="4"/>
                <c:pt idx="0">
                  <c:v>Storage</c:v>
                </c:pt>
                <c:pt idx="1">
                  <c:v>Surface Flux</c:v>
                </c:pt>
                <c:pt idx="2">
                  <c:v>Entrainment</c:v>
                </c:pt>
                <c:pt idx="3">
                  <c:v>Advection (Residual)</c:v>
                </c:pt>
              </c:strCache>
            </c:strRef>
          </c:cat>
          <c:val>
            <c:numRef>
              <c:f>'Budget -- Theta_v (06-05)'!$G$2:$G$5</c:f>
              <c:numCache>
                <c:formatCode>General</c:formatCode>
                <c:ptCount val="4"/>
                <c:pt idx="0">
                  <c:v>2.6934800000000009E-2</c:v>
                </c:pt>
                <c:pt idx="1">
                  <c:v>6.9900000000000023E-3</c:v>
                </c:pt>
                <c:pt idx="2">
                  <c:v>-1.9991400000000004E-3</c:v>
                </c:pt>
                <c:pt idx="3">
                  <c:v>2.1948600000000002E-2</c:v>
                </c:pt>
              </c:numCache>
            </c:numRef>
          </c:val>
        </c:ser>
        <c:axId val="59615872"/>
        <c:axId val="59507072"/>
      </c:barChart>
      <c:catAx>
        <c:axId val="5961587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9507072"/>
        <c:crosses val="autoZero"/>
        <c:auto val="1"/>
        <c:lblAlgn val="ctr"/>
        <c:lblOffset val="100"/>
      </c:catAx>
      <c:valAx>
        <c:axId val="5950707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(K*m/s)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9615872"/>
        <c:crosses val="autoZero"/>
        <c:crossBetween val="between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440D6-C095-4ED0-9A76-A71B8579A226}" type="datetimeFigureOut">
              <a:rPr lang="en-US" smtClean="0"/>
              <a:pPr/>
              <a:t>6/12/2009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83CF5-8D6E-47E2-BD33-5C4B27225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83CF5-8D6E-47E2-BD33-5C4B27225CB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83CF5-8D6E-47E2-BD33-5C4B27225CB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83CF5-8D6E-47E2-BD33-5C4B27225CB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83CF5-8D6E-47E2-BD33-5C4B27225CB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83CF5-8D6E-47E2-BD33-5C4B27225CB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83CF5-8D6E-47E2-BD33-5C4B27225CB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83CF5-8D6E-47E2-BD33-5C4B27225CB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83CF5-8D6E-47E2-BD33-5C4B27225CB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83CF5-8D6E-47E2-BD33-5C4B27225CB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83CF5-8D6E-47E2-BD33-5C4B27225CB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83CF5-8D6E-47E2-BD33-5C4B27225CB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83CF5-8D6E-47E2-BD33-5C4B27225CB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83CF5-8D6E-47E2-BD33-5C4B27225CB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83CF5-8D6E-47E2-BD33-5C4B27225CB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83CF5-8D6E-47E2-BD33-5C4B27225CB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83CF5-8D6E-47E2-BD33-5C4B27225CB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83CF5-8D6E-47E2-BD33-5C4B27225CB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83CF5-8D6E-47E2-BD33-5C4B27225CB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83CF5-8D6E-47E2-BD33-5C4B27225CB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83CF5-8D6E-47E2-BD33-5C4B27225CB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83CF5-8D6E-47E2-BD33-5C4B27225CB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83CF5-8D6E-47E2-BD33-5C4B27225CB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83CF5-8D6E-47E2-BD33-5C4B27225CB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83CF5-8D6E-47E2-BD33-5C4B27225CB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83CF5-8D6E-47E2-BD33-5C4B27225CB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83CF5-8D6E-47E2-BD33-5C4B27225CB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83CF5-8D6E-47E2-BD33-5C4B27225CB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83CF5-8D6E-47E2-BD33-5C4B27225CB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83CF5-8D6E-47E2-BD33-5C4B27225CB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83CF5-8D6E-47E2-BD33-5C4B27225CB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83CF5-8D6E-47E2-BD33-5C4B27225CB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83CF5-8D6E-47E2-BD33-5C4B27225CB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83CF5-8D6E-47E2-BD33-5C4B27225CB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83CF5-8D6E-47E2-BD33-5C4B27225CB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83CF5-8D6E-47E2-BD33-5C4B27225CBC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83CF5-8D6E-47E2-BD33-5C4B27225CB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83CF5-8D6E-47E2-BD33-5C4B27225CBC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83CF5-8D6E-47E2-BD33-5C4B27225CBC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83CF5-8D6E-47E2-BD33-5C4B27225CBC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83CF5-8D6E-47E2-BD33-5C4B27225CBC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83CF5-8D6E-47E2-BD33-5C4B27225CBC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83CF5-8D6E-47E2-BD33-5C4B27225CB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83CF5-8D6E-47E2-BD33-5C4B27225CB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83CF5-8D6E-47E2-BD33-5C4B27225CB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83CF5-8D6E-47E2-BD33-5C4B27225CB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83CF5-8D6E-47E2-BD33-5C4B27225CB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DAE3-7456-49B5-9396-648C9EC0F76C}" type="datetimeFigureOut">
              <a:rPr lang="en-US" smtClean="0"/>
              <a:pPr/>
              <a:t>6/12/2009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C3C2-6997-4A3D-B2A4-96335BE77A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DAE3-7456-49B5-9396-648C9EC0F76C}" type="datetimeFigureOut">
              <a:rPr lang="en-US" smtClean="0"/>
              <a:pPr/>
              <a:t>6/12/2009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C3C2-6997-4A3D-B2A4-96335BE77A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DAE3-7456-49B5-9396-648C9EC0F76C}" type="datetimeFigureOut">
              <a:rPr lang="en-US" smtClean="0"/>
              <a:pPr/>
              <a:t>6/12/2009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C3C2-6997-4A3D-B2A4-96335BE77A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DAE3-7456-49B5-9396-648C9EC0F76C}" type="datetimeFigureOut">
              <a:rPr lang="en-US" smtClean="0"/>
              <a:pPr/>
              <a:t>6/12/2009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C3C2-6997-4A3D-B2A4-96335BE77A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DAE3-7456-49B5-9396-648C9EC0F76C}" type="datetimeFigureOut">
              <a:rPr lang="en-US" smtClean="0"/>
              <a:pPr/>
              <a:t>6/12/2009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C3C2-6997-4A3D-B2A4-96335BE77A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DAE3-7456-49B5-9396-648C9EC0F76C}" type="datetimeFigureOut">
              <a:rPr lang="en-US" smtClean="0"/>
              <a:pPr/>
              <a:t>6/12/2009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C3C2-6997-4A3D-B2A4-96335BE77A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DAE3-7456-49B5-9396-648C9EC0F76C}" type="datetimeFigureOut">
              <a:rPr lang="en-US" smtClean="0"/>
              <a:pPr/>
              <a:t>6/12/2009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C3C2-6997-4A3D-B2A4-96335BE77A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DAE3-7456-49B5-9396-648C9EC0F76C}" type="datetimeFigureOut">
              <a:rPr lang="en-US" smtClean="0"/>
              <a:pPr/>
              <a:t>6/12/2009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C3C2-6997-4A3D-B2A4-96335BE77A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DAE3-7456-49B5-9396-648C9EC0F76C}" type="datetimeFigureOut">
              <a:rPr lang="en-US" smtClean="0"/>
              <a:pPr/>
              <a:t>6/12/2009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C3C2-6997-4A3D-B2A4-96335BE77A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DAE3-7456-49B5-9396-648C9EC0F76C}" type="datetimeFigureOut">
              <a:rPr lang="en-US" smtClean="0"/>
              <a:pPr/>
              <a:t>6/12/2009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C3C2-6997-4A3D-B2A4-96335BE77A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DAE3-7456-49B5-9396-648C9EC0F76C}" type="datetimeFigureOut">
              <a:rPr lang="en-US" smtClean="0"/>
              <a:pPr/>
              <a:t>6/12/2009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C3C2-6997-4A3D-B2A4-96335BE77A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FDAE3-7456-49B5-9396-648C9EC0F76C}" type="datetimeFigureOut">
              <a:rPr lang="en-US" smtClean="0"/>
              <a:pPr/>
              <a:t>6/12/2009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EC3C2-6997-4A3D-B2A4-96335BE77A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A Case Study in Boundary Layer Evolution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17526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Neil </a:t>
            </a:r>
            <a:r>
              <a:rPr lang="en-US" sz="3600" b="1" dirty="0" err="1" smtClean="0">
                <a:solidFill>
                  <a:schemeClr val="bg1"/>
                </a:solidFill>
              </a:rPr>
              <a:t>Lareau</a:t>
            </a:r>
            <a:endParaRPr lang="en-US" sz="3600" b="1" dirty="0" smtClean="0">
              <a:solidFill>
                <a:schemeClr val="bg1"/>
              </a:solidFill>
            </a:endParaRPr>
          </a:p>
          <a:p>
            <a:r>
              <a:rPr lang="en-US" sz="3600" b="1" dirty="0" smtClean="0">
                <a:solidFill>
                  <a:schemeClr val="bg1"/>
                </a:solidFill>
              </a:rPr>
              <a:t>Temple Lee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Joel </a:t>
            </a:r>
            <a:r>
              <a:rPr lang="en-US" sz="3600" b="1" dirty="0" err="1" smtClean="0">
                <a:solidFill>
                  <a:schemeClr val="bg1"/>
                </a:solidFill>
              </a:rPr>
              <a:t>Lisonbee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828800" y="5638800"/>
            <a:ext cx="57912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NCAR ASP Colloquium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b="1" noProof="0" dirty="0" smtClean="0">
                <a:solidFill>
                  <a:schemeClr val="bg1"/>
                </a:solidFill>
              </a:rPr>
              <a:t>12 June 2009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/>
          <a:srcRect b="6828"/>
          <a:stretch>
            <a:fillRect/>
          </a:stretch>
        </p:blipFill>
        <p:spPr bwMode="auto">
          <a:xfrm>
            <a:off x="1447800" y="79872"/>
            <a:ext cx="6248400" cy="654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/>
          <a:srcRect b="6667"/>
          <a:stretch>
            <a:fillRect/>
          </a:stretch>
        </p:blipFill>
        <p:spPr bwMode="auto">
          <a:xfrm>
            <a:off x="1676400" y="160020"/>
            <a:ext cx="6161314" cy="646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3"/>
          <a:srcRect l="8889" t="3292" r="7778" b="5279"/>
          <a:stretch>
            <a:fillRect/>
          </a:stretch>
        </p:blipFill>
        <p:spPr bwMode="auto">
          <a:xfrm>
            <a:off x="0" y="457200"/>
            <a:ext cx="9069457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rcRect l="13090" t="8302" r="78158" b="81678"/>
          <a:stretch>
            <a:fillRect/>
          </a:stretch>
        </p:blipFill>
        <p:spPr bwMode="auto">
          <a:xfrm>
            <a:off x="457200" y="762000"/>
            <a:ext cx="1905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304800" y="228600"/>
          <a:ext cx="85344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152400" y="152400"/>
          <a:ext cx="86868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304800" y="228600"/>
          <a:ext cx="853440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228600" y="228600"/>
          <a:ext cx="868680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228600" y="228600"/>
          <a:ext cx="86106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304800" y="228600"/>
          <a:ext cx="84582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June 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Atypical Boundary Evolution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895975" y="1824038"/>
            <a:ext cx="2720975" cy="3306762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1000" y="1824038"/>
            <a:ext cx="6273800" cy="3313112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312863" y="4679950"/>
            <a:ext cx="1985962" cy="45085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3594100" y="5156200"/>
            <a:ext cx="0" cy="342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1530350" y="2667000"/>
            <a:ext cx="4268788" cy="2470150"/>
          </a:xfrm>
          <a:custGeom>
            <a:avLst/>
            <a:gdLst/>
            <a:ahLst/>
            <a:cxnLst>
              <a:cxn ang="0">
                <a:pos x="0" y="1556"/>
              </a:cxn>
              <a:cxn ang="0">
                <a:pos x="104" y="1548"/>
              </a:cxn>
              <a:cxn ang="0">
                <a:pos x="181" y="1536"/>
              </a:cxn>
              <a:cxn ang="0">
                <a:pos x="257" y="1520"/>
              </a:cxn>
              <a:cxn ang="0">
                <a:pos x="309" y="1500"/>
              </a:cxn>
              <a:cxn ang="0">
                <a:pos x="361" y="1464"/>
              </a:cxn>
              <a:cxn ang="0">
                <a:pos x="409" y="1428"/>
              </a:cxn>
              <a:cxn ang="0">
                <a:pos x="433" y="1392"/>
              </a:cxn>
              <a:cxn ang="0">
                <a:pos x="469" y="1308"/>
              </a:cxn>
              <a:cxn ang="0">
                <a:pos x="497" y="1212"/>
              </a:cxn>
              <a:cxn ang="0">
                <a:pos x="534" y="1064"/>
              </a:cxn>
              <a:cxn ang="0">
                <a:pos x="566" y="892"/>
              </a:cxn>
              <a:cxn ang="0">
                <a:pos x="598" y="752"/>
              </a:cxn>
              <a:cxn ang="0">
                <a:pos x="614" y="672"/>
              </a:cxn>
              <a:cxn ang="0">
                <a:pos x="634" y="576"/>
              </a:cxn>
              <a:cxn ang="0">
                <a:pos x="658" y="476"/>
              </a:cxn>
              <a:cxn ang="0">
                <a:pos x="686" y="364"/>
              </a:cxn>
              <a:cxn ang="0">
                <a:pos x="730" y="248"/>
              </a:cxn>
              <a:cxn ang="0">
                <a:pos x="758" y="196"/>
              </a:cxn>
              <a:cxn ang="0">
                <a:pos x="790" y="156"/>
              </a:cxn>
              <a:cxn ang="0">
                <a:pos x="839" y="104"/>
              </a:cxn>
              <a:cxn ang="0">
                <a:pos x="899" y="56"/>
              </a:cxn>
              <a:cxn ang="0">
                <a:pos x="975" y="24"/>
              </a:cxn>
              <a:cxn ang="0">
                <a:pos x="1031" y="16"/>
              </a:cxn>
              <a:cxn ang="0">
                <a:pos x="1095" y="8"/>
              </a:cxn>
              <a:cxn ang="0">
                <a:pos x="1172" y="0"/>
              </a:cxn>
              <a:cxn ang="0">
                <a:pos x="2021" y="34"/>
              </a:cxn>
              <a:cxn ang="0">
                <a:pos x="2155" y="27"/>
              </a:cxn>
              <a:cxn ang="0">
                <a:pos x="2232" y="90"/>
              </a:cxn>
              <a:cxn ang="0">
                <a:pos x="2366" y="196"/>
              </a:cxn>
              <a:cxn ang="0">
                <a:pos x="2450" y="343"/>
              </a:cxn>
              <a:cxn ang="0">
                <a:pos x="2541" y="512"/>
              </a:cxn>
              <a:cxn ang="0">
                <a:pos x="2604" y="729"/>
              </a:cxn>
              <a:cxn ang="0">
                <a:pos x="2640" y="940"/>
              </a:cxn>
              <a:cxn ang="0">
                <a:pos x="2668" y="1130"/>
              </a:cxn>
              <a:cxn ang="0">
                <a:pos x="2689" y="1298"/>
              </a:cxn>
              <a:cxn ang="0">
                <a:pos x="2689" y="1432"/>
              </a:cxn>
              <a:cxn ang="0">
                <a:pos x="2676" y="1556"/>
              </a:cxn>
              <a:cxn ang="0">
                <a:pos x="0" y="1556"/>
              </a:cxn>
            </a:cxnLst>
            <a:rect l="0" t="0" r="r" b="b"/>
            <a:pathLst>
              <a:path w="2689" h="1556">
                <a:moveTo>
                  <a:pt x="0" y="1556"/>
                </a:moveTo>
                <a:lnTo>
                  <a:pt x="104" y="1548"/>
                </a:lnTo>
                <a:lnTo>
                  <a:pt x="181" y="1536"/>
                </a:lnTo>
                <a:lnTo>
                  <a:pt x="257" y="1520"/>
                </a:lnTo>
                <a:lnTo>
                  <a:pt x="309" y="1500"/>
                </a:lnTo>
                <a:lnTo>
                  <a:pt x="361" y="1464"/>
                </a:lnTo>
                <a:lnTo>
                  <a:pt x="409" y="1428"/>
                </a:lnTo>
                <a:lnTo>
                  <a:pt x="433" y="1392"/>
                </a:lnTo>
                <a:lnTo>
                  <a:pt x="469" y="1308"/>
                </a:lnTo>
                <a:lnTo>
                  <a:pt x="497" y="1212"/>
                </a:lnTo>
                <a:lnTo>
                  <a:pt x="534" y="1064"/>
                </a:lnTo>
                <a:lnTo>
                  <a:pt x="566" y="892"/>
                </a:lnTo>
                <a:lnTo>
                  <a:pt x="598" y="752"/>
                </a:lnTo>
                <a:lnTo>
                  <a:pt x="614" y="672"/>
                </a:lnTo>
                <a:lnTo>
                  <a:pt x="634" y="576"/>
                </a:lnTo>
                <a:lnTo>
                  <a:pt x="658" y="476"/>
                </a:lnTo>
                <a:lnTo>
                  <a:pt x="686" y="364"/>
                </a:lnTo>
                <a:lnTo>
                  <a:pt x="730" y="248"/>
                </a:lnTo>
                <a:lnTo>
                  <a:pt x="758" y="196"/>
                </a:lnTo>
                <a:lnTo>
                  <a:pt x="790" y="156"/>
                </a:lnTo>
                <a:lnTo>
                  <a:pt x="839" y="104"/>
                </a:lnTo>
                <a:lnTo>
                  <a:pt x="899" y="56"/>
                </a:lnTo>
                <a:lnTo>
                  <a:pt x="975" y="24"/>
                </a:lnTo>
                <a:lnTo>
                  <a:pt x="1031" y="16"/>
                </a:lnTo>
                <a:lnTo>
                  <a:pt x="1095" y="8"/>
                </a:lnTo>
                <a:lnTo>
                  <a:pt x="1172" y="0"/>
                </a:lnTo>
                <a:lnTo>
                  <a:pt x="2021" y="34"/>
                </a:lnTo>
                <a:lnTo>
                  <a:pt x="2155" y="27"/>
                </a:lnTo>
                <a:lnTo>
                  <a:pt x="2232" y="90"/>
                </a:lnTo>
                <a:lnTo>
                  <a:pt x="2366" y="196"/>
                </a:lnTo>
                <a:lnTo>
                  <a:pt x="2450" y="343"/>
                </a:lnTo>
                <a:lnTo>
                  <a:pt x="2541" y="512"/>
                </a:lnTo>
                <a:lnTo>
                  <a:pt x="2604" y="729"/>
                </a:lnTo>
                <a:lnTo>
                  <a:pt x="2640" y="940"/>
                </a:lnTo>
                <a:lnTo>
                  <a:pt x="2668" y="1130"/>
                </a:lnTo>
                <a:lnTo>
                  <a:pt x="2689" y="1298"/>
                </a:lnTo>
                <a:lnTo>
                  <a:pt x="2689" y="1432"/>
                </a:lnTo>
                <a:lnTo>
                  <a:pt x="2676" y="1556"/>
                </a:lnTo>
                <a:lnTo>
                  <a:pt x="0" y="1556"/>
                </a:lnTo>
                <a:close/>
              </a:path>
            </a:pathLst>
          </a:custGeom>
          <a:solidFill>
            <a:srgbClr val="EAEAEA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5895975" y="5159375"/>
            <a:ext cx="0" cy="342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8616950" y="5159375"/>
            <a:ext cx="0" cy="342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81000" y="1824038"/>
            <a:ext cx="931863" cy="33575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" name="Object 10"/>
          <p:cNvGraphicFramePr>
            <a:graphicFrameLocks noChangeAspect="1"/>
          </p:cNvGraphicFramePr>
          <p:nvPr/>
        </p:nvGraphicFramePr>
        <p:xfrm>
          <a:off x="3124200" y="1828800"/>
          <a:ext cx="785813" cy="785813"/>
        </p:xfrm>
        <a:graphic>
          <a:graphicData uri="http://schemas.openxmlformats.org/presentationml/2006/ole">
            <p:oleObj spid="_x0000_s1026" r:id="rId4" imgW="996696" imgH="996696" progId="">
              <p:embed/>
            </p:oleObj>
          </a:graphicData>
        </a:graphic>
      </p:graphicFrame>
      <p:graphicFrame>
        <p:nvGraphicFramePr>
          <p:cNvPr id="13" name="Object 11"/>
          <p:cNvGraphicFramePr>
            <a:graphicFrameLocks noChangeAspect="1"/>
          </p:cNvGraphicFramePr>
          <p:nvPr/>
        </p:nvGraphicFramePr>
        <p:xfrm>
          <a:off x="6916738" y="1984375"/>
          <a:ext cx="601662" cy="601663"/>
        </p:xfrm>
        <a:graphic>
          <a:graphicData uri="http://schemas.openxmlformats.org/presentationml/2006/ole">
            <p:oleObj spid="_x0000_s1027" r:id="rId5" imgW="783336" imgH="783336" progId="">
              <p:embed/>
            </p:oleObj>
          </a:graphicData>
        </a:graphic>
      </p:graphicFrame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946150" y="5443538"/>
            <a:ext cx="774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200" dirty="0">
                <a:solidFill>
                  <a:srgbClr val="FF0000"/>
                </a:solidFill>
                <a:latin typeface="Arial" charset="0"/>
              </a:rPr>
              <a:t>Sunrise</a:t>
            </a:r>
            <a:endParaRPr lang="en-US" altLang="en-US" sz="1200" b="0" dirty="0">
              <a:latin typeface="Arial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298825" y="5434013"/>
            <a:ext cx="5889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200">
                <a:solidFill>
                  <a:srgbClr val="FF0000"/>
                </a:solidFill>
                <a:latin typeface="Arial" charset="0"/>
              </a:rPr>
              <a:t>Noon</a:t>
            </a:r>
            <a:endParaRPr lang="en-US" altLang="en-US" sz="1200" b="0">
              <a:latin typeface="Arial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527675" y="5449888"/>
            <a:ext cx="774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200">
                <a:solidFill>
                  <a:srgbClr val="FF0000"/>
                </a:solidFill>
                <a:latin typeface="Arial" charset="0"/>
              </a:rPr>
              <a:t>Sunset</a:t>
            </a:r>
            <a:endParaRPr lang="en-US" altLang="en-US" sz="1200" b="0">
              <a:latin typeface="Arial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8253413" y="5418138"/>
            <a:ext cx="774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200">
                <a:solidFill>
                  <a:srgbClr val="FF0000"/>
                </a:solidFill>
                <a:latin typeface="Arial" charset="0"/>
              </a:rPr>
              <a:t>Sunrise</a:t>
            </a:r>
            <a:endParaRPr lang="en-US" altLang="en-US" sz="1200" b="0">
              <a:latin typeface="Arial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692900" y="3327400"/>
            <a:ext cx="1409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200">
                <a:solidFill>
                  <a:srgbClr val="663300"/>
                </a:solidFill>
                <a:latin typeface="Arial" charset="0"/>
              </a:rPr>
              <a:t>Residual Layer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1295400" y="3352800"/>
            <a:ext cx="1308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200">
                <a:solidFill>
                  <a:srgbClr val="663300"/>
                </a:solidFill>
                <a:latin typeface="Arial" charset="0"/>
              </a:rPr>
              <a:t>Residual Layer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6654800" y="4813300"/>
            <a:ext cx="1993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Stable (nocturnal) Layer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666750" y="1714500"/>
            <a:ext cx="5461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97000"/>
              </a:lnSpc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2000</a:t>
            </a:r>
          </a:p>
          <a:p>
            <a:pPr algn="r" eaLnBrk="0" hangingPunct="0">
              <a:lnSpc>
                <a:spcPct val="97000"/>
              </a:lnSpc>
              <a:spcBef>
                <a:spcPct val="50000"/>
              </a:spcBef>
            </a:pPr>
            <a:endParaRPr lang="en-US" altLang="en-US" sz="1200">
              <a:latin typeface="Arial" charset="0"/>
            </a:endParaRPr>
          </a:p>
          <a:p>
            <a:pPr algn="r" eaLnBrk="0" hangingPunct="0">
              <a:lnSpc>
                <a:spcPct val="97000"/>
              </a:lnSpc>
              <a:spcBef>
                <a:spcPct val="50000"/>
              </a:spcBef>
            </a:pPr>
            <a:endParaRPr lang="en-US" altLang="en-US" sz="1200">
              <a:latin typeface="Arial" charset="0"/>
            </a:endParaRPr>
          </a:p>
          <a:p>
            <a:pPr algn="r" eaLnBrk="0" hangingPunct="0">
              <a:lnSpc>
                <a:spcPct val="97000"/>
              </a:lnSpc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1500</a:t>
            </a:r>
          </a:p>
          <a:p>
            <a:pPr algn="r" eaLnBrk="0" hangingPunct="0">
              <a:lnSpc>
                <a:spcPct val="97000"/>
              </a:lnSpc>
              <a:spcBef>
                <a:spcPct val="50000"/>
              </a:spcBef>
            </a:pPr>
            <a:endParaRPr lang="en-US" altLang="en-US" sz="1200">
              <a:latin typeface="Arial" charset="0"/>
            </a:endParaRPr>
          </a:p>
          <a:p>
            <a:pPr algn="r" eaLnBrk="0" hangingPunct="0">
              <a:lnSpc>
                <a:spcPct val="97000"/>
              </a:lnSpc>
              <a:spcBef>
                <a:spcPct val="50000"/>
              </a:spcBef>
            </a:pPr>
            <a:endParaRPr lang="en-US" altLang="en-US" sz="1200">
              <a:latin typeface="Arial" charset="0"/>
            </a:endParaRPr>
          </a:p>
          <a:p>
            <a:pPr algn="r" eaLnBrk="0" hangingPunct="0">
              <a:lnSpc>
                <a:spcPct val="97000"/>
              </a:lnSpc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1000</a:t>
            </a:r>
          </a:p>
          <a:p>
            <a:pPr algn="r" eaLnBrk="0" hangingPunct="0">
              <a:lnSpc>
                <a:spcPct val="97000"/>
              </a:lnSpc>
              <a:spcBef>
                <a:spcPct val="50000"/>
              </a:spcBef>
            </a:pPr>
            <a:endParaRPr lang="en-US" altLang="en-US" sz="1200">
              <a:latin typeface="Arial" charset="0"/>
            </a:endParaRPr>
          </a:p>
          <a:p>
            <a:pPr algn="r" eaLnBrk="0" hangingPunct="0">
              <a:lnSpc>
                <a:spcPct val="97000"/>
              </a:lnSpc>
              <a:spcBef>
                <a:spcPct val="50000"/>
              </a:spcBef>
            </a:pPr>
            <a:endParaRPr lang="en-US" altLang="en-US" sz="1200">
              <a:latin typeface="Arial" charset="0"/>
            </a:endParaRPr>
          </a:p>
          <a:p>
            <a:pPr algn="r" eaLnBrk="0" hangingPunct="0">
              <a:lnSpc>
                <a:spcPct val="97000"/>
              </a:lnSpc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500</a:t>
            </a:r>
          </a:p>
          <a:p>
            <a:pPr algn="r" eaLnBrk="0" hangingPunct="0">
              <a:lnSpc>
                <a:spcPct val="97000"/>
              </a:lnSpc>
              <a:spcBef>
                <a:spcPct val="50000"/>
              </a:spcBef>
            </a:pPr>
            <a:endParaRPr lang="en-US" altLang="en-US" sz="1200">
              <a:latin typeface="Arial" charset="0"/>
            </a:endParaRPr>
          </a:p>
          <a:p>
            <a:pPr algn="r" eaLnBrk="0" hangingPunct="0">
              <a:lnSpc>
                <a:spcPct val="97000"/>
              </a:lnSpc>
              <a:spcBef>
                <a:spcPct val="50000"/>
              </a:spcBef>
            </a:pPr>
            <a:endParaRPr lang="en-US" altLang="en-US" sz="1200">
              <a:latin typeface="Arial" charset="0"/>
            </a:endParaRPr>
          </a:p>
          <a:p>
            <a:pPr algn="r" eaLnBrk="0" hangingPunct="0">
              <a:lnSpc>
                <a:spcPct val="97000"/>
              </a:lnSpc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0</a:t>
            </a:r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1138238" y="1824038"/>
            <a:ext cx="1524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1139825" y="2649538"/>
            <a:ext cx="1524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1143000" y="3463925"/>
            <a:ext cx="1524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1146175" y="4267200"/>
            <a:ext cx="1524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1138238" y="5137150"/>
            <a:ext cx="1524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 flipV="1">
            <a:off x="1311275" y="5156200"/>
            <a:ext cx="0" cy="361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1308100" y="2603500"/>
            <a:ext cx="7302500" cy="228600"/>
          </a:xfrm>
          <a:prstGeom prst="line">
            <a:avLst/>
          </a:prstGeom>
          <a:noFill/>
          <a:ln w="38100">
            <a:solidFill>
              <a:srgbClr val="99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1524000" y="2286000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200">
                <a:solidFill>
                  <a:srgbClr val="663300"/>
                </a:solidFill>
                <a:latin typeface="Arial" charset="0"/>
              </a:rPr>
              <a:t>Inversion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 rot="16200000">
            <a:off x="-203200" y="3141663"/>
            <a:ext cx="157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>
                <a:latin typeface="Arial" charset="0"/>
              </a:rPr>
              <a:t>Height</a:t>
            </a:r>
            <a:r>
              <a:rPr lang="en-US" altLang="en-US" sz="14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1400">
                <a:latin typeface="Arial" charset="0"/>
              </a:rPr>
              <a:t>(meters)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81000" y="6324600"/>
            <a:ext cx="845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en-US" b="0" dirty="0"/>
              <a:t>Adapted from </a:t>
            </a:r>
            <a:r>
              <a:rPr lang="en-US" altLang="en-US" b="0" dirty="0" smtClean="0"/>
              <a:t>Stull (1988) and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Angevine</a:t>
            </a:r>
            <a:r>
              <a:rPr lang="en-US" altLang="en-US" dirty="0" smtClean="0"/>
              <a:t> (2009)</a:t>
            </a:r>
            <a:endParaRPr lang="en-US" altLang="en-US" b="0" dirty="0"/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>
            <a:off x="5541963" y="4660900"/>
            <a:ext cx="3073400" cy="469900"/>
          </a:xfrm>
          <a:custGeom>
            <a:avLst/>
            <a:gdLst/>
            <a:ahLst/>
            <a:cxnLst>
              <a:cxn ang="0">
                <a:pos x="0" y="557"/>
              </a:cxn>
              <a:cxn ang="0">
                <a:pos x="5" y="533"/>
              </a:cxn>
              <a:cxn ang="0">
                <a:pos x="8" y="504"/>
              </a:cxn>
              <a:cxn ang="0">
                <a:pos x="16" y="483"/>
              </a:cxn>
              <a:cxn ang="0">
                <a:pos x="24" y="467"/>
              </a:cxn>
              <a:cxn ang="0">
                <a:pos x="34" y="451"/>
              </a:cxn>
              <a:cxn ang="0">
                <a:pos x="58" y="429"/>
              </a:cxn>
              <a:cxn ang="0">
                <a:pos x="77" y="411"/>
              </a:cxn>
              <a:cxn ang="0">
                <a:pos x="106" y="384"/>
              </a:cxn>
              <a:cxn ang="0">
                <a:pos x="162" y="347"/>
              </a:cxn>
              <a:cxn ang="0">
                <a:pos x="210" y="325"/>
              </a:cxn>
              <a:cxn ang="0">
                <a:pos x="304" y="285"/>
              </a:cxn>
              <a:cxn ang="0">
                <a:pos x="370" y="261"/>
              </a:cxn>
              <a:cxn ang="0">
                <a:pos x="448" y="237"/>
              </a:cxn>
              <a:cxn ang="0">
                <a:pos x="544" y="211"/>
              </a:cxn>
              <a:cxn ang="0">
                <a:pos x="629" y="192"/>
              </a:cxn>
              <a:cxn ang="0">
                <a:pos x="781" y="155"/>
              </a:cxn>
              <a:cxn ang="0">
                <a:pos x="880" y="133"/>
              </a:cxn>
              <a:cxn ang="0">
                <a:pos x="1010" y="109"/>
              </a:cxn>
              <a:cxn ang="0">
                <a:pos x="1128" y="91"/>
              </a:cxn>
              <a:cxn ang="0">
                <a:pos x="1320" y="64"/>
              </a:cxn>
              <a:cxn ang="0">
                <a:pos x="1504" y="45"/>
              </a:cxn>
              <a:cxn ang="0">
                <a:pos x="1650" y="27"/>
              </a:cxn>
              <a:cxn ang="0">
                <a:pos x="1874" y="5"/>
              </a:cxn>
              <a:cxn ang="0">
                <a:pos x="1936" y="0"/>
              </a:cxn>
              <a:cxn ang="0">
                <a:pos x="1936" y="560"/>
              </a:cxn>
              <a:cxn ang="0">
                <a:pos x="0" y="557"/>
              </a:cxn>
            </a:cxnLst>
            <a:rect l="0" t="0" r="r" b="b"/>
            <a:pathLst>
              <a:path w="1936" h="560">
                <a:moveTo>
                  <a:pt x="0" y="557"/>
                </a:moveTo>
                <a:lnTo>
                  <a:pt x="5" y="533"/>
                </a:lnTo>
                <a:lnTo>
                  <a:pt x="8" y="504"/>
                </a:lnTo>
                <a:lnTo>
                  <a:pt x="16" y="483"/>
                </a:lnTo>
                <a:lnTo>
                  <a:pt x="24" y="467"/>
                </a:lnTo>
                <a:lnTo>
                  <a:pt x="34" y="451"/>
                </a:lnTo>
                <a:lnTo>
                  <a:pt x="58" y="429"/>
                </a:lnTo>
                <a:lnTo>
                  <a:pt x="77" y="411"/>
                </a:lnTo>
                <a:lnTo>
                  <a:pt x="106" y="384"/>
                </a:lnTo>
                <a:lnTo>
                  <a:pt x="162" y="347"/>
                </a:lnTo>
                <a:lnTo>
                  <a:pt x="210" y="325"/>
                </a:lnTo>
                <a:lnTo>
                  <a:pt x="304" y="285"/>
                </a:lnTo>
                <a:lnTo>
                  <a:pt x="370" y="261"/>
                </a:lnTo>
                <a:lnTo>
                  <a:pt x="448" y="237"/>
                </a:lnTo>
                <a:lnTo>
                  <a:pt x="544" y="211"/>
                </a:lnTo>
                <a:lnTo>
                  <a:pt x="629" y="192"/>
                </a:lnTo>
                <a:lnTo>
                  <a:pt x="781" y="155"/>
                </a:lnTo>
                <a:lnTo>
                  <a:pt x="880" y="133"/>
                </a:lnTo>
                <a:lnTo>
                  <a:pt x="1010" y="109"/>
                </a:lnTo>
                <a:lnTo>
                  <a:pt x="1128" y="91"/>
                </a:lnTo>
                <a:lnTo>
                  <a:pt x="1320" y="64"/>
                </a:lnTo>
                <a:lnTo>
                  <a:pt x="1504" y="45"/>
                </a:lnTo>
                <a:lnTo>
                  <a:pt x="1650" y="27"/>
                </a:lnTo>
                <a:lnTo>
                  <a:pt x="1874" y="5"/>
                </a:lnTo>
                <a:lnTo>
                  <a:pt x="1936" y="0"/>
                </a:lnTo>
                <a:lnTo>
                  <a:pt x="1936" y="560"/>
                </a:lnTo>
                <a:lnTo>
                  <a:pt x="0" y="557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60"/>
          <p:cNvSpPr>
            <a:spLocks noChangeArrowheads="1"/>
          </p:cNvSpPr>
          <p:nvPr/>
        </p:nvSpPr>
        <p:spPr bwMode="auto">
          <a:xfrm>
            <a:off x="1312863" y="1824038"/>
            <a:ext cx="7304087" cy="3311525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61"/>
          <p:cNvSpPr txBox="1">
            <a:spLocks noChangeArrowheads="1"/>
          </p:cNvSpPr>
          <p:nvPr/>
        </p:nvSpPr>
        <p:spPr bwMode="auto">
          <a:xfrm>
            <a:off x="3606800" y="3086100"/>
            <a:ext cx="110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200">
                <a:solidFill>
                  <a:srgbClr val="663300"/>
                </a:solidFill>
                <a:latin typeface="Arial" charset="0"/>
              </a:rPr>
              <a:t>Convective Mixed Layer</a:t>
            </a:r>
          </a:p>
        </p:txBody>
      </p:sp>
      <p:sp>
        <p:nvSpPr>
          <p:cNvPr id="35" name="AutoShape 62"/>
          <p:cNvSpPr>
            <a:spLocks noChangeArrowheads="1"/>
          </p:cNvSpPr>
          <p:nvPr/>
        </p:nvSpPr>
        <p:spPr bwMode="auto">
          <a:xfrm>
            <a:off x="3721100" y="3695700"/>
            <a:ext cx="317500" cy="723900"/>
          </a:xfrm>
          <a:prstGeom prst="curvedRightArrow">
            <a:avLst>
              <a:gd name="adj1" fmla="val 45600"/>
              <a:gd name="adj2" fmla="val 912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AutoShape 63"/>
          <p:cNvSpPr>
            <a:spLocks noChangeArrowheads="1"/>
          </p:cNvSpPr>
          <p:nvPr/>
        </p:nvSpPr>
        <p:spPr bwMode="auto">
          <a:xfrm flipH="1" flipV="1">
            <a:off x="4089400" y="3657600"/>
            <a:ext cx="317500" cy="723900"/>
          </a:xfrm>
          <a:prstGeom prst="curvedRightArrow">
            <a:avLst>
              <a:gd name="adj1" fmla="val 45600"/>
              <a:gd name="adj2" fmla="val 91200"/>
              <a:gd name="adj3" fmla="val 33333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 Box 65"/>
          <p:cNvSpPr txBox="1">
            <a:spLocks noChangeArrowheads="1"/>
          </p:cNvSpPr>
          <p:nvPr/>
        </p:nvSpPr>
        <p:spPr bwMode="auto">
          <a:xfrm>
            <a:off x="6680200" y="4826000"/>
            <a:ext cx="1993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200">
                <a:solidFill>
                  <a:srgbClr val="663300"/>
                </a:solidFill>
                <a:latin typeface="Arial" charset="0"/>
              </a:rPr>
              <a:t>Stable (nocturnal) Layer</a:t>
            </a:r>
          </a:p>
        </p:txBody>
      </p:sp>
      <p:sp>
        <p:nvSpPr>
          <p:cNvPr id="38" name="Freeform 66"/>
          <p:cNvSpPr>
            <a:spLocks/>
          </p:cNvSpPr>
          <p:nvPr/>
        </p:nvSpPr>
        <p:spPr bwMode="auto">
          <a:xfrm>
            <a:off x="1676400" y="2606675"/>
            <a:ext cx="4122738" cy="2447925"/>
          </a:xfrm>
          <a:custGeom>
            <a:avLst/>
            <a:gdLst/>
            <a:ahLst/>
            <a:cxnLst>
              <a:cxn ang="0">
                <a:pos x="0" y="1542"/>
              </a:cxn>
              <a:cxn ang="0">
                <a:pos x="240" y="1494"/>
              </a:cxn>
              <a:cxn ang="0">
                <a:pos x="384" y="1254"/>
              </a:cxn>
              <a:cxn ang="0">
                <a:pos x="528" y="678"/>
              </a:cxn>
              <a:cxn ang="0">
                <a:pos x="624" y="246"/>
              </a:cxn>
              <a:cxn ang="0">
                <a:pos x="768" y="102"/>
              </a:cxn>
              <a:cxn ang="0">
                <a:pos x="960" y="16"/>
              </a:cxn>
              <a:cxn ang="0">
                <a:pos x="1104" y="6"/>
              </a:cxn>
              <a:cxn ang="0">
                <a:pos x="1824" y="54"/>
              </a:cxn>
              <a:cxn ang="0">
                <a:pos x="2056" y="72"/>
              </a:cxn>
              <a:cxn ang="0">
                <a:pos x="2256" y="198"/>
              </a:cxn>
              <a:cxn ang="0">
                <a:pos x="2400" y="438"/>
              </a:cxn>
              <a:cxn ang="0">
                <a:pos x="2496" y="678"/>
              </a:cxn>
              <a:cxn ang="0">
                <a:pos x="2533" y="873"/>
              </a:cxn>
              <a:cxn ang="0">
                <a:pos x="2562" y="1098"/>
              </a:cxn>
              <a:cxn ang="0">
                <a:pos x="2592" y="1350"/>
              </a:cxn>
              <a:cxn ang="0">
                <a:pos x="2590" y="1484"/>
              </a:cxn>
            </a:cxnLst>
            <a:rect l="0" t="0" r="r" b="b"/>
            <a:pathLst>
              <a:path w="2597" h="1542">
                <a:moveTo>
                  <a:pt x="0" y="1542"/>
                </a:moveTo>
                <a:cubicBezTo>
                  <a:pt x="88" y="1542"/>
                  <a:pt x="176" y="1542"/>
                  <a:pt x="240" y="1494"/>
                </a:cubicBezTo>
                <a:cubicBezTo>
                  <a:pt x="304" y="1446"/>
                  <a:pt x="336" y="1390"/>
                  <a:pt x="384" y="1254"/>
                </a:cubicBezTo>
                <a:cubicBezTo>
                  <a:pt x="432" y="1118"/>
                  <a:pt x="488" y="846"/>
                  <a:pt x="528" y="678"/>
                </a:cubicBezTo>
                <a:cubicBezTo>
                  <a:pt x="568" y="510"/>
                  <a:pt x="584" y="342"/>
                  <a:pt x="624" y="246"/>
                </a:cubicBezTo>
                <a:cubicBezTo>
                  <a:pt x="664" y="150"/>
                  <a:pt x="712" y="140"/>
                  <a:pt x="768" y="102"/>
                </a:cubicBezTo>
                <a:cubicBezTo>
                  <a:pt x="824" y="64"/>
                  <a:pt x="904" y="32"/>
                  <a:pt x="960" y="16"/>
                </a:cubicBezTo>
                <a:cubicBezTo>
                  <a:pt x="1016" y="0"/>
                  <a:pt x="960" y="0"/>
                  <a:pt x="1104" y="6"/>
                </a:cubicBezTo>
                <a:cubicBezTo>
                  <a:pt x="1248" y="12"/>
                  <a:pt x="1665" y="43"/>
                  <a:pt x="1824" y="54"/>
                </a:cubicBezTo>
                <a:cubicBezTo>
                  <a:pt x="1983" y="65"/>
                  <a:pt x="1984" y="48"/>
                  <a:pt x="2056" y="72"/>
                </a:cubicBezTo>
                <a:cubicBezTo>
                  <a:pt x="2128" y="96"/>
                  <a:pt x="2199" y="137"/>
                  <a:pt x="2256" y="198"/>
                </a:cubicBezTo>
                <a:cubicBezTo>
                  <a:pt x="2313" y="259"/>
                  <a:pt x="2360" y="358"/>
                  <a:pt x="2400" y="438"/>
                </a:cubicBezTo>
                <a:cubicBezTo>
                  <a:pt x="2440" y="518"/>
                  <a:pt x="2474" y="606"/>
                  <a:pt x="2496" y="678"/>
                </a:cubicBezTo>
                <a:cubicBezTo>
                  <a:pt x="2518" y="750"/>
                  <a:pt x="2522" y="803"/>
                  <a:pt x="2533" y="873"/>
                </a:cubicBezTo>
                <a:cubicBezTo>
                  <a:pt x="2544" y="943"/>
                  <a:pt x="2552" y="1019"/>
                  <a:pt x="2562" y="1098"/>
                </a:cubicBezTo>
                <a:cubicBezTo>
                  <a:pt x="2572" y="1177"/>
                  <a:pt x="2587" y="1286"/>
                  <a:pt x="2592" y="1350"/>
                </a:cubicBezTo>
                <a:cubicBezTo>
                  <a:pt x="2597" y="1414"/>
                  <a:pt x="2590" y="1456"/>
                  <a:pt x="2590" y="1484"/>
                </a:cubicBezTo>
              </a:path>
            </a:pathLst>
          </a:custGeom>
          <a:noFill/>
          <a:ln w="152400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9" name="Group 32"/>
          <p:cNvGrpSpPr>
            <a:grpSpLocks/>
          </p:cNvGrpSpPr>
          <p:nvPr/>
        </p:nvGrpSpPr>
        <p:grpSpPr bwMode="auto">
          <a:xfrm>
            <a:off x="3429000" y="2209800"/>
            <a:ext cx="804863" cy="514350"/>
            <a:chOff x="2023" y="3207"/>
            <a:chExt cx="678" cy="433"/>
          </a:xfrm>
        </p:grpSpPr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2215" y="3352"/>
              <a:ext cx="219" cy="194"/>
            </a:xfrm>
            <a:custGeom>
              <a:avLst/>
              <a:gdLst/>
              <a:ahLst/>
              <a:cxnLst>
                <a:cxn ang="0">
                  <a:pos x="58" y="104"/>
                </a:cxn>
                <a:cxn ang="0">
                  <a:pos x="108" y="64"/>
                </a:cxn>
                <a:cxn ang="0">
                  <a:pos x="127" y="0"/>
                </a:cxn>
                <a:cxn ang="0">
                  <a:pos x="154" y="20"/>
                </a:cxn>
                <a:cxn ang="0">
                  <a:pos x="167" y="27"/>
                </a:cxn>
                <a:cxn ang="0">
                  <a:pos x="183" y="27"/>
                </a:cxn>
                <a:cxn ang="0">
                  <a:pos x="196" y="35"/>
                </a:cxn>
                <a:cxn ang="0">
                  <a:pos x="208" y="47"/>
                </a:cxn>
                <a:cxn ang="0">
                  <a:pos x="219" y="48"/>
                </a:cxn>
                <a:cxn ang="0">
                  <a:pos x="200" y="52"/>
                </a:cxn>
                <a:cxn ang="0">
                  <a:pos x="188" y="48"/>
                </a:cxn>
                <a:cxn ang="0">
                  <a:pos x="169" y="48"/>
                </a:cxn>
                <a:cxn ang="0">
                  <a:pos x="146" y="45"/>
                </a:cxn>
                <a:cxn ang="0">
                  <a:pos x="135" y="52"/>
                </a:cxn>
                <a:cxn ang="0">
                  <a:pos x="148" y="58"/>
                </a:cxn>
                <a:cxn ang="0">
                  <a:pos x="158" y="68"/>
                </a:cxn>
                <a:cxn ang="0">
                  <a:pos x="173" y="81"/>
                </a:cxn>
                <a:cxn ang="0">
                  <a:pos x="185" y="91"/>
                </a:cxn>
                <a:cxn ang="0">
                  <a:pos x="171" y="91"/>
                </a:cxn>
                <a:cxn ang="0">
                  <a:pos x="154" y="89"/>
                </a:cxn>
                <a:cxn ang="0">
                  <a:pos x="139" y="81"/>
                </a:cxn>
                <a:cxn ang="0">
                  <a:pos x="119" y="81"/>
                </a:cxn>
                <a:cxn ang="0">
                  <a:pos x="131" y="94"/>
                </a:cxn>
                <a:cxn ang="0">
                  <a:pos x="135" y="108"/>
                </a:cxn>
                <a:cxn ang="0">
                  <a:pos x="154" y="125"/>
                </a:cxn>
                <a:cxn ang="0">
                  <a:pos x="163" y="140"/>
                </a:cxn>
                <a:cxn ang="0">
                  <a:pos x="156" y="140"/>
                </a:cxn>
                <a:cxn ang="0">
                  <a:pos x="144" y="135"/>
                </a:cxn>
                <a:cxn ang="0">
                  <a:pos x="129" y="125"/>
                </a:cxn>
                <a:cxn ang="0">
                  <a:pos x="121" y="131"/>
                </a:cxn>
                <a:cxn ang="0">
                  <a:pos x="110" y="129"/>
                </a:cxn>
                <a:cxn ang="0">
                  <a:pos x="98" y="117"/>
                </a:cxn>
                <a:cxn ang="0">
                  <a:pos x="81" y="144"/>
                </a:cxn>
                <a:cxn ang="0">
                  <a:pos x="85" y="169"/>
                </a:cxn>
                <a:cxn ang="0">
                  <a:pos x="81" y="187"/>
                </a:cxn>
                <a:cxn ang="0">
                  <a:pos x="71" y="169"/>
                </a:cxn>
                <a:cxn ang="0">
                  <a:pos x="66" y="162"/>
                </a:cxn>
                <a:cxn ang="0">
                  <a:pos x="58" y="140"/>
                </a:cxn>
                <a:cxn ang="0">
                  <a:pos x="46" y="127"/>
                </a:cxn>
                <a:cxn ang="0">
                  <a:pos x="41" y="127"/>
                </a:cxn>
                <a:cxn ang="0">
                  <a:pos x="37" y="140"/>
                </a:cxn>
                <a:cxn ang="0">
                  <a:pos x="31" y="154"/>
                </a:cxn>
                <a:cxn ang="0">
                  <a:pos x="25" y="179"/>
                </a:cxn>
                <a:cxn ang="0">
                  <a:pos x="18" y="185"/>
                </a:cxn>
                <a:cxn ang="0">
                  <a:pos x="14" y="167"/>
                </a:cxn>
                <a:cxn ang="0">
                  <a:pos x="10" y="158"/>
                </a:cxn>
                <a:cxn ang="0">
                  <a:pos x="6" y="146"/>
                </a:cxn>
                <a:cxn ang="0">
                  <a:pos x="4" y="127"/>
                </a:cxn>
              </a:cxnLst>
              <a:rect l="0" t="0" r="r" b="b"/>
              <a:pathLst>
                <a:path w="219" h="194">
                  <a:moveTo>
                    <a:pt x="14" y="114"/>
                  </a:moveTo>
                  <a:lnTo>
                    <a:pt x="37" y="112"/>
                  </a:lnTo>
                  <a:lnTo>
                    <a:pt x="58" y="104"/>
                  </a:lnTo>
                  <a:lnTo>
                    <a:pt x="77" y="94"/>
                  </a:lnTo>
                  <a:lnTo>
                    <a:pt x="94" y="81"/>
                  </a:lnTo>
                  <a:lnTo>
                    <a:pt x="108" y="64"/>
                  </a:lnTo>
                  <a:lnTo>
                    <a:pt x="119" y="45"/>
                  </a:lnTo>
                  <a:lnTo>
                    <a:pt x="125" y="23"/>
                  </a:lnTo>
                  <a:lnTo>
                    <a:pt x="127" y="0"/>
                  </a:lnTo>
                  <a:lnTo>
                    <a:pt x="144" y="18"/>
                  </a:lnTo>
                  <a:lnTo>
                    <a:pt x="150" y="18"/>
                  </a:lnTo>
                  <a:lnTo>
                    <a:pt x="154" y="20"/>
                  </a:lnTo>
                  <a:lnTo>
                    <a:pt x="163" y="27"/>
                  </a:lnTo>
                  <a:lnTo>
                    <a:pt x="165" y="27"/>
                  </a:lnTo>
                  <a:lnTo>
                    <a:pt x="167" y="27"/>
                  </a:lnTo>
                  <a:lnTo>
                    <a:pt x="173" y="27"/>
                  </a:lnTo>
                  <a:lnTo>
                    <a:pt x="179" y="27"/>
                  </a:lnTo>
                  <a:lnTo>
                    <a:pt x="183" y="27"/>
                  </a:lnTo>
                  <a:lnTo>
                    <a:pt x="185" y="31"/>
                  </a:lnTo>
                  <a:lnTo>
                    <a:pt x="190" y="35"/>
                  </a:lnTo>
                  <a:lnTo>
                    <a:pt x="196" y="35"/>
                  </a:lnTo>
                  <a:lnTo>
                    <a:pt x="198" y="37"/>
                  </a:lnTo>
                  <a:lnTo>
                    <a:pt x="202" y="43"/>
                  </a:lnTo>
                  <a:lnTo>
                    <a:pt x="208" y="47"/>
                  </a:lnTo>
                  <a:lnTo>
                    <a:pt x="211" y="47"/>
                  </a:lnTo>
                  <a:lnTo>
                    <a:pt x="217" y="48"/>
                  </a:lnTo>
                  <a:lnTo>
                    <a:pt x="219" y="48"/>
                  </a:lnTo>
                  <a:lnTo>
                    <a:pt x="219" y="50"/>
                  </a:lnTo>
                  <a:lnTo>
                    <a:pt x="206" y="52"/>
                  </a:lnTo>
                  <a:lnTo>
                    <a:pt x="200" y="52"/>
                  </a:lnTo>
                  <a:lnTo>
                    <a:pt x="194" y="50"/>
                  </a:lnTo>
                  <a:lnTo>
                    <a:pt x="192" y="48"/>
                  </a:lnTo>
                  <a:lnTo>
                    <a:pt x="188" y="48"/>
                  </a:lnTo>
                  <a:lnTo>
                    <a:pt x="183" y="48"/>
                  </a:lnTo>
                  <a:lnTo>
                    <a:pt x="177" y="48"/>
                  </a:lnTo>
                  <a:lnTo>
                    <a:pt x="169" y="48"/>
                  </a:lnTo>
                  <a:lnTo>
                    <a:pt x="160" y="45"/>
                  </a:lnTo>
                  <a:lnTo>
                    <a:pt x="150" y="45"/>
                  </a:lnTo>
                  <a:lnTo>
                    <a:pt x="146" y="45"/>
                  </a:lnTo>
                  <a:lnTo>
                    <a:pt x="140" y="47"/>
                  </a:lnTo>
                  <a:lnTo>
                    <a:pt x="139" y="48"/>
                  </a:lnTo>
                  <a:lnTo>
                    <a:pt x="135" y="52"/>
                  </a:lnTo>
                  <a:lnTo>
                    <a:pt x="142" y="52"/>
                  </a:lnTo>
                  <a:lnTo>
                    <a:pt x="144" y="54"/>
                  </a:lnTo>
                  <a:lnTo>
                    <a:pt x="148" y="58"/>
                  </a:lnTo>
                  <a:lnTo>
                    <a:pt x="150" y="62"/>
                  </a:lnTo>
                  <a:lnTo>
                    <a:pt x="154" y="64"/>
                  </a:lnTo>
                  <a:lnTo>
                    <a:pt x="158" y="68"/>
                  </a:lnTo>
                  <a:lnTo>
                    <a:pt x="163" y="70"/>
                  </a:lnTo>
                  <a:lnTo>
                    <a:pt x="169" y="77"/>
                  </a:lnTo>
                  <a:lnTo>
                    <a:pt x="173" y="81"/>
                  </a:lnTo>
                  <a:lnTo>
                    <a:pt x="177" y="83"/>
                  </a:lnTo>
                  <a:lnTo>
                    <a:pt x="181" y="87"/>
                  </a:lnTo>
                  <a:lnTo>
                    <a:pt x="185" y="91"/>
                  </a:lnTo>
                  <a:lnTo>
                    <a:pt x="179" y="91"/>
                  </a:lnTo>
                  <a:lnTo>
                    <a:pt x="175" y="91"/>
                  </a:lnTo>
                  <a:lnTo>
                    <a:pt x="171" y="91"/>
                  </a:lnTo>
                  <a:lnTo>
                    <a:pt x="165" y="91"/>
                  </a:lnTo>
                  <a:lnTo>
                    <a:pt x="158" y="89"/>
                  </a:lnTo>
                  <a:lnTo>
                    <a:pt x="154" y="89"/>
                  </a:lnTo>
                  <a:lnTo>
                    <a:pt x="150" y="89"/>
                  </a:lnTo>
                  <a:lnTo>
                    <a:pt x="144" y="87"/>
                  </a:lnTo>
                  <a:lnTo>
                    <a:pt x="139" y="81"/>
                  </a:lnTo>
                  <a:lnTo>
                    <a:pt x="133" y="79"/>
                  </a:lnTo>
                  <a:lnTo>
                    <a:pt x="127" y="79"/>
                  </a:lnTo>
                  <a:lnTo>
                    <a:pt x="119" y="81"/>
                  </a:lnTo>
                  <a:lnTo>
                    <a:pt x="125" y="87"/>
                  </a:lnTo>
                  <a:lnTo>
                    <a:pt x="129" y="91"/>
                  </a:lnTo>
                  <a:lnTo>
                    <a:pt x="131" y="94"/>
                  </a:lnTo>
                  <a:lnTo>
                    <a:pt x="131" y="96"/>
                  </a:lnTo>
                  <a:lnTo>
                    <a:pt x="133" y="102"/>
                  </a:lnTo>
                  <a:lnTo>
                    <a:pt x="135" y="108"/>
                  </a:lnTo>
                  <a:lnTo>
                    <a:pt x="142" y="117"/>
                  </a:lnTo>
                  <a:lnTo>
                    <a:pt x="150" y="121"/>
                  </a:lnTo>
                  <a:lnTo>
                    <a:pt x="154" y="125"/>
                  </a:lnTo>
                  <a:lnTo>
                    <a:pt x="156" y="129"/>
                  </a:lnTo>
                  <a:lnTo>
                    <a:pt x="160" y="137"/>
                  </a:lnTo>
                  <a:lnTo>
                    <a:pt x="163" y="140"/>
                  </a:lnTo>
                  <a:lnTo>
                    <a:pt x="165" y="144"/>
                  </a:lnTo>
                  <a:lnTo>
                    <a:pt x="160" y="142"/>
                  </a:lnTo>
                  <a:lnTo>
                    <a:pt x="156" y="140"/>
                  </a:lnTo>
                  <a:lnTo>
                    <a:pt x="152" y="139"/>
                  </a:lnTo>
                  <a:lnTo>
                    <a:pt x="146" y="137"/>
                  </a:lnTo>
                  <a:lnTo>
                    <a:pt x="144" y="135"/>
                  </a:lnTo>
                  <a:lnTo>
                    <a:pt x="140" y="133"/>
                  </a:lnTo>
                  <a:lnTo>
                    <a:pt x="135" y="129"/>
                  </a:lnTo>
                  <a:lnTo>
                    <a:pt x="129" y="125"/>
                  </a:lnTo>
                  <a:lnTo>
                    <a:pt x="125" y="125"/>
                  </a:lnTo>
                  <a:lnTo>
                    <a:pt x="121" y="125"/>
                  </a:lnTo>
                  <a:lnTo>
                    <a:pt x="121" y="131"/>
                  </a:lnTo>
                  <a:lnTo>
                    <a:pt x="121" y="135"/>
                  </a:lnTo>
                  <a:lnTo>
                    <a:pt x="114" y="131"/>
                  </a:lnTo>
                  <a:lnTo>
                    <a:pt x="110" y="129"/>
                  </a:lnTo>
                  <a:lnTo>
                    <a:pt x="106" y="125"/>
                  </a:lnTo>
                  <a:lnTo>
                    <a:pt x="102" y="121"/>
                  </a:lnTo>
                  <a:lnTo>
                    <a:pt x="98" y="117"/>
                  </a:lnTo>
                  <a:lnTo>
                    <a:pt x="85" y="110"/>
                  </a:lnTo>
                  <a:lnTo>
                    <a:pt x="81" y="137"/>
                  </a:lnTo>
                  <a:lnTo>
                    <a:pt x="81" y="144"/>
                  </a:lnTo>
                  <a:lnTo>
                    <a:pt x="83" y="152"/>
                  </a:lnTo>
                  <a:lnTo>
                    <a:pt x="85" y="160"/>
                  </a:lnTo>
                  <a:lnTo>
                    <a:pt x="85" y="169"/>
                  </a:lnTo>
                  <a:lnTo>
                    <a:pt x="87" y="185"/>
                  </a:lnTo>
                  <a:lnTo>
                    <a:pt x="89" y="194"/>
                  </a:lnTo>
                  <a:lnTo>
                    <a:pt x="81" y="187"/>
                  </a:lnTo>
                  <a:lnTo>
                    <a:pt x="75" y="179"/>
                  </a:lnTo>
                  <a:lnTo>
                    <a:pt x="73" y="173"/>
                  </a:lnTo>
                  <a:lnTo>
                    <a:pt x="71" y="169"/>
                  </a:lnTo>
                  <a:lnTo>
                    <a:pt x="71" y="167"/>
                  </a:lnTo>
                  <a:lnTo>
                    <a:pt x="69" y="165"/>
                  </a:lnTo>
                  <a:lnTo>
                    <a:pt x="66" y="162"/>
                  </a:lnTo>
                  <a:lnTo>
                    <a:pt x="62" y="156"/>
                  </a:lnTo>
                  <a:lnTo>
                    <a:pt x="58" y="146"/>
                  </a:lnTo>
                  <a:lnTo>
                    <a:pt x="58" y="140"/>
                  </a:lnTo>
                  <a:lnTo>
                    <a:pt x="56" y="139"/>
                  </a:lnTo>
                  <a:lnTo>
                    <a:pt x="50" y="133"/>
                  </a:lnTo>
                  <a:lnTo>
                    <a:pt x="46" y="127"/>
                  </a:lnTo>
                  <a:lnTo>
                    <a:pt x="44" y="125"/>
                  </a:lnTo>
                  <a:lnTo>
                    <a:pt x="42" y="121"/>
                  </a:lnTo>
                  <a:lnTo>
                    <a:pt x="41" y="127"/>
                  </a:lnTo>
                  <a:lnTo>
                    <a:pt x="39" y="131"/>
                  </a:lnTo>
                  <a:lnTo>
                    <a:pt x="39" y="135"/>
                  </a:lnTo>
                  <a:lnTo>
                    <a:pt x="37" y="140"/>
                  </a:lnTo>
                  <a:lnTo>
                    <a:pt x="35" y="146"/>
                  </a:lnTo>
                  <a:lnTo>
                    <a:pt x="33" y="150"/>
                  </a:lnTo>
                  <a:lnTo>
                    <a:pt x="31" y="154"/>
                  </a:lnTo>
                  <a:lnTo>
                    <a:pt x="29" y="164"/>
                  </a:lnTo>
                  <a:lnTo>
                    <a:pt x="27" y="173"/>
                  </a:lnTo>
                  <a:lnTo>
                    <a:pt x="25" y="179"/>
                  </a:lnTo>
                  <a:lnTo>
                    <a:pt x="21" y="185"/>
                  </a:lnTo>
                  <a:lnTo>
                    <a:pt x="19" y="192"/>
                  </a:lnTo>
                  <a:lnTo>
                    <a:pt x="18" y="185"/>
                  </a:lnTo>
                  <a:lnTo>
                    <a:pt x="16" y="181"/>
                  </a:lnTo>
                  <a:lnTo>
                    <a:pt x="14" y="175"/>
                  </a:lnTo>
                  <a:lnTo>
                    <a:pt x="14" y="167"/>
                  </a:lnTo>
                  <a:lnTo>
                    <a:pt x="14" y="164"/>
                  </a:lnTo>
                  <a:lnTo>
                    <a:pt x="14" y="162"/>
                  </a:lnTo>
                  <a:lnTo>
                    <a:pt x="10" y="158"/>
                  </a:lnTo>
                  <a:lnTo>
                    <a:pt x="8" y="152"/>
                  </a:lnTo>
                  <a:lnTo>
                    <a:pt x="6" y="150"/>
                  </a:lnTo>
                  <a:lnTo>
                    <a:pt x="6" y="146"/>
                  </a:lnTo>
                  <a:lnTo>
                    <a:pt x="6" y="137"/>
                  </a:lnTo>
                  <a:lnTo>
                    <a:pt x="6" y="131"/>
                  </a:lnTo>
                  <a:lnTo>
                    <a:pt x="4" y="127"/>
                  </a:lnTo>
                  <a:lnTo>
                    <a:pt x="0" y="125"/>
                  </a:lnTo>
                  <a:lnTo>
                    <a:pt x="14" y="114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2213" y="3462"/>
              <a:ext cx="98" cy="105"/>
            </a:xfrm>
            <a:custGeom>
              <a:avLst/>
              <a:gdLst/>
              <a:ahLst/>
              <a:cxnLst>
                <a:cxn ang="0">
                  <a:pos x="83" y="27"/>
                </a:cxn>
                <a:cxn ang="0">
                  <a:pos x="85" y="42"/>
                </a:cxn>
                <a:cxn ang="0">
                  <a:pos x="87" y="59"/>
                </a:cxn>
                <a:cxn ang="0">
                  <a:pos x="91" y="84"/>
                </a:cxn>
                <a:cxn ang="0">
                  <a:pos x="77" y="69"/>
                </a:cxn>
                <a:cxn ang="0">
                  <a:pos x="73" y="59"/>
                </a:cxn>
                <a:cxn ang="0">
                  <a:pos x="71" y="55"/>
                </a:cxn>
                <a:cxn ang="0">
                  <a:pos x="64" y="46"/>
                </a:cxn>
                <a:cxn ang="0">
                  <a:pos x="60" y="30"/>
                </a:cxn>
                <a:cxn ang="0">
                  <a:pos x="52" y="23"/>
                </a:cxn>
                <a:cxn ang="0">
                  <a:pos x="46" y="15"/>
                </a:cxn>
                <a:cxn ang="0">
                  <a:pos x="43" y="17"/>
                </a:cxn>
                <a:cxn ang="0">
                  <a:pos x="41" y="25"/>
                </a:cxn>
                <a:cxn ang="0">
                  <a:pos x="37" y="36"/>
                </a:cxn>
                <a:cxn ang="0">
                  <a:pos x="33" y="44"/>
                </a:cxn>
                <a:cxn ang="0">
                  <a:pos x="29" y="63"/>
                </a:cxn>
                <a:cxn ang="0">
                  <a:pos x="23" y="75"/>
                </a:cxn>
                <a:cxn ang="0">
                  <a:pos x="20" y="75"/>
                </a:cxn>
                <a:cxn ang="0">
                  <a:pos x="16" y="65"/>
                </a:cxn>
                <a:cxn ang="0">
                  <a:pos x="16" y="54"/>
                </a:cxn>
                <a:cxn ang="0">
                  <a:pos x="12" y="48"/>
                </a:cxn>
                <a:cxn ang="0">
                  <a:pos x="8" y="40"/>
                </a:cxn>
                <a:cxn ang="0">
                  <a:pos x="8" y="27"/>
                </a:cxn>
                <a:cxn ang="0">
                  <a:pos x="6" y="17"/>
                </a:cxn>
                <a:cxn ang="0">
                  <a:pos x="0" y="34"/>
                </a:cxn>
                <a:cxn ang="0">
                  <a:pos x="2" y="40"/>
                </a:cxn>
                <a:cxn ang="0">
                  <a:pos x="4" y="52"/>
                </a:cxn>
                <a:cxn ang="0">
                  <a:pos x="8" y="61"/>
                </a:cxn>
                <a:cxn ang="0">
                  <a:pos x="10" y="78"/>
                </a:cxn>
                <a:cxn ang="0">
                  <a:pos x="14" y="84"/>
                </a:cxn>
                <a:cxn ang="0">
                  <a:pos x="16" y="96"/>
                </a:cxn>
                <a:cxn ang="0">
                  <a:pos x="20" y="103"/>
                </a:cxn>
                <a:cxn ang="0">
                  <a:pos x="27" y="101"/>
                </a:cxn>
                <a:cxn ang="0">
                  <a:pos x="29" y="88"/>
                </a:cxn>
                <a:cxn ang="0">
                  <a:pos x="35" y="78"/>
                </a:cxn>
                <a:cxn ang="0">
                  <a:pos x="39" y="67"/>
                </a:cxn>
                <a:cxn ang="0">
                  <a:pos x="43" y="55"/>
                </a:cxn>
                <a:cxn ang="0">
                  <a:pos x="44" y="46"/>
                </a:cxn>
                <a:cxn ang="0">
                  <a:pos x="46" y="32"/>
                </a:cxn>
                <a:cxn ang="0">
                  <a:pos x="50" y="34"/>
                </a:cxn>
                <a:cxn ang="0">
                  <a:pos x="56" y="50"/>
                </a:cxn>
                <a:cxn ang="0">
                  <a:pos x="64" y="57"/>
                </a:cxn>
                <a:cxn ang="0">
                  <a:pos x="68" y="71"/>
                </a:cxn>
                <a:cxn ang="0">
                  <a:pos x="75" y="78"/>
                </a:cxn>
                <a:cxn ang="0">
                  <a:pos x="83" y="88"/>
                </a:cxn>
                <a:cxn ang="0">
                  <a:pos x="85" y="94"/>
                </a:cxn>
                <a:cxn ang="0">
                  <a:pos x="91" y="101"/>
                </a:cxn>
                <a:cxn ang="0">
                  <a:pos x="96" y="96"/>
                </a:cxn>
                <a:cxn ang="0">
                  <a:pos x="96" y="67"/>
                </a:cxn>
                <a:cxn ang="0">
                  <a:pos x="94" y="48"/>
                </a:cxn>
                <a:cxn ang="0">
                  <a:pos x="91" y="27"/>
                </a:cxn>
                <a:cxn ang="0">
                  <a:pos x="92" y="15"/>
                </a:cxn>
              </a:cxnLst>
              <a:rect l="0" t="0" r="r" b="b"/>
              <a:pathLst>
                <a:path w="98" h="105">
                  <a:moveTo>
                    <a:pt x="87" y="0"/>
                  </a:moveTo>
                  <a:lnTo>
                    <a:pt x="83" y="27"/>
                  </a:lnTo>
                  <a:lnTo>
                    <a:pt x="83" y="34"/>
                  </a:lnTo>
                  <a:lnTo>
                    <a:pt x="85" y="42"/>
                  </a:lnTo>
                  <a:lnTo>
                    <a:pt x="87" y="50"/>
                  </a:lnTo>
                  <a:lnTo>
                    <a:pt x="87" y="59"/>
                  </a:lnTo>
                  <a:lnTo>
                    <a:pt x="89" y="75"/>
                  </a:lnTo>
                  <a:lnTo>
                    <a:pt x="91" y="84"/>
                  </a:lnTo>
                  <a:lnTo>
                    <a:pt x="83" y="77"/>
                  </a:lnTo>
                  <a:lnTo>
                    <a:pt x="77" y="69"/>
                  </a:lnTo>
                  <a:lnTo>
                    <a:pt x="75" y="63"/>
                  </a:lnTo>
                  <a:lnTo>
                    <a:pt x="73" y="59"/>
                  </a:lnTo>
                  <a:lnTo>
                    <a:pt x="73" y="57"/>
                  </a:lnTo>
                  <a:lnTo>
                    <a:pt x="71" y="55"/>
                  </a:lnTo>
                  <a:lnTo>
                    <a:pt x="68" y="52"/>
                  </a:lnTo>
                  <a:lnTo>
                    <a:pt x="64" y="46"/>
                  </a:lnTo>
                  <a:lnTo>
                    <a:pt x="60" y="36"/>
                  </a:lnTo>
                  <a:lnTo>
                    <a:pt x="60" y="30"/>
                  </a:lnTo>
                  <a:lnTo>
                    <a:pt x="58" y="29"/>
                  </a:lnTo>
                  <a:lnTo>
                    <a:pt x="52" y="23"/>
                  </a:lnTo>
                  <a:lnTo>
                    <a:pt x="48" y="17"/>
                  </a:lnTo>
                  <a:lnTo>
                    <a:pt x="46" y="15"/>
                  </a:lnTo>
                  <a:lnTo>
                    <a:pt x="44" y="11"/>
                  </a:lnTo>
                  <a:lnTo>
                    <a:pt x="43" y="17"/>
                  </a:lnTo>
                  <a:lnTo>
                    <a:pt x="41" y="21"/>
                  </a:lnTo>
                  <a:lnTo>
                    <a:pt x="41" y="25"/>
                  </a:lnTo>
                  <a:lnTo>
                    <a:pt x="39" y="30"/>
                  </a:lnTo>
                  <a:lnTo>
                    <a:pt x="37" y="36"/>
                  </a:lnTo>
                  <a:lnTo>
                    <a:pt x="35" y="40"/>
                  </a:lnTo>
                  <a:lnTo>
                    <a:pt x="33" y="44"/>
                  </a:lnTo>
                  <a:lnTo>
                    <a:pt x="31" y="54"/>
                  </a:lnTo>
                  <a:lnTo>
                    <a:pt x="29" y="63"/>
                  </a:lnTo>
                  <a:lnTo>
                    <a:pt x="27" y="69"/>
                  </a:lnTo>
                  <a:lnTo>
                    <a:pt x="23" y="75"/>
                  </a:lnTo>
                  <a:lnTo>
                    <a:pt x="21" y="82"/>
                  </a:lnTo>
                  <a:lnTo>
                    <a:pt x="20" y="75"/>
                  </a:lnTo>
                  <a:lnTo>
                    <a:pt x="18" y="71"/>
                  </a:lnTo>
                  <a:lnTo>
                    <a:pt x="16" y="65"/>
                  </a:lnTo>
                  <a:lnTo>
                    <a:pt x="16" y="57"/>
                  </a:lnTo>
                  <a:lnTo>
                    <a:pt x="16" y="54"/>
                  </a:lnTo>
                  <a:lnTo>
                    <a:pt x="16" y="52"/>
                  </a:lnTo>
                  <a:lnTo>
                    <a:pt x="12" y="48"/>
                  </a:lnTo>
                  <a:lnTo>
                    <a:pt x="10" y="42"/>
                  </a:lnTo>
                  <a:lnTo>
                    <a:pt x="8" y="40"/>
                  </a:lnTo>
                  <a:lnTo>
                    <a:pt x="8" y="36"/>
                  </a:lnTo>
                  <a:lnTo>
                    <a:pt x="8" y="27"/>
                  </a:lnTo>
                  <a:lnTo>
                    <a:pt x="8" y="21"/>
                  </a:lnTo>
                  <a:lnTo>
                    <a:pt x="6" y="17"/>
                  </a:lnTo>
                  <a:lnTo>
                    <a:pt x="2" y="15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2" y="40"/>
                  </a:lnTo>
                  <a:lnTo>
                    <a:pt x="2" y="46"/>
                  </a:lnTo>
                  <a:lnTo>
                    <a:pt x="4" y="52"/>
                  </a:lnTo>
                  <a:lnTo>
                    <a:pt x="6" y="55"/>
                  </a:lnTo>
                  <a:lnTo>
                    <a:pt x="8" y="61"/>
                  </a:lnTo>
                  <a:lnTo>
                    <a:pt x="8" y="73"/>
                  </a:lnTo>
                  <a:lnTo>
                    <a:pt x="10" y="78"/>
                  </a:lnTo>
                  <a:lnTo>
                    <a:pt x="12" y="82"/>
                  </a:lnTo>
                  <a:lnTo>
                    <a:pt x="14" y="84"/>
                  </a:lnTo>
                  <a:lnTo>
                    <a:pt x="14" y="90"/>
                  </a:lnTo>
                  <a:lnTo>
                    <a:pt x="16" y="96"/>
                  </a:lnTo>
                  <a:lnTo>
                    <a:pt x="18" y="100"/>
                  </a:lnTo>
                  <a:lnTo>
                    <a:pt x="20" y="103"/>
                  </a:lnTo>
                  <a:lnTo>
                    <a:pt x="23" y="105"/>
                  </a:lnTo>
                  <a:lnTo>
                    <a:pt x="27" y="101"/>
                  </a:lnTo>
                  <a:lnTo>
                    <a:pt x="27" y="100"/>
                  </a:lnTo>
                  <a:lnTo>
                    <a:pt x="29" y="88"/>
                  </a:lnTo>
                  <a:lnTo>
                    <a:pt x="31" y="82"/>
                  </a:lnTo>
                  <a:lnTo>
                    <a:pt x="35" y="78"/>
                  </a:lnTo>
                  <a:lnTo>
                    <a:pt x="39" y="75"/>
                  </a:lnTo>
                  <a:lnTo>
                    <a:pt x="39" y="67"/>
                  </a:lnTo>
                  <a:lnTo>
                    <a:pt x="41" y="59"/>
                  </a:lnTo>
                  <a:lnTo>
                    <a:pt x="43" y="55"/>
                  </a:lnTo>
                  <a:lnTo>
                    <a:pt x="44" y="52"/>
                  </a:lnTo>
                  <a:lnTo>
                    <a:pt x="44" y="46"/>
                  </a:lnTo>
                  <a:lnTo>
                    <a:pt x="44" y="36"/>
                  </a:lnTo>
                  <a:lnTo>
                    <a:pt x="46" y="32"/>
                  </a:lnTo>
                  <a:lnTo>
                    <a:pt x="46" y="29"/>
                  </a:lnTo>
                  <a:lnTo>
                    <a:pt x="50" y="34"/>
                  </a:lnTo>
                  <a:lnTo>
                    <a:pt x="52" y="42"/>
                  </a:lnTo>
                  <a:lnTo>
                    <a:pt x="56" y="50"/>
                  </a:lnTo>
                  <a:lnTo>
                    <a:pt x="60" y="54"/>
                  </a:lnTo>
                  <a:lnTo>
                    <a:pt x="64" y="57"/>
                  </a:lnTo>
                  <a:lnTo>
                    <a:pt x="66" y="67"/>
                  </a:lnTo>
                  <a:lnTo>
                    <a:pt x="68" y="71"/>
                  </a:lnTo>
                  <a:lnTo>
                    <a:pt x="69" y="75"/>
                  </a:lnTo>
                  <a:lnTo>
                    <a:pt x="75" y="78"/>
                  </a:lnTo>
                  <a:lnTo>
                    <a:pt x="81" y="84"/>
                  </a:lnTo>
                  <a:lnTo>
                    <a:pt x="83" y="88"/>
                  </a:lnTo>
                  <a:lnTo>
                    <a:pt x="83" y="92"/>
                  </a:lnTo>
                  <a:lnTo>
                    <a:pt x="85" y="94"/>
                  </a:lnTo>
                  <a:lnTo>
                    <a:pt x="87" y="98"/>
                  </a:lnTo>
                  <a:lnTo>
                    <a:pt x="91" y="101"/>
                  </a:lnTo>
                  <a:lnTo>
                    <a:pt x="98" y="105"/>
                  </a:lnTo>
                  <a:lnTo>
                    <a:pt x="96" y="96"/>
                  </a:lnTo>
                  <a:lnTo>
                    <a:pt x="96" y="86"/>
                  </a:lnTo>
                  <a:lnTo>
                    <a:pt x="96" y="67"/>
                  </a:lnTo>
                  <a:lnTo>
                    <a:pt x="96" y="57"/>
                  </a:lnTo>
                  <a:lnTo>
                    <a:pt x="94" y="48"/>
                  </a:lnTo>
                  <a:lnTo>
                    <a:pt x="91" y="36"/>
                  </a:lnTo>
                  <a:lnTo>
                    <a:pt x="91" y="27"/>
                  </a:lnTo>
                  <a:lnTo>
                    <a:pt x="91" y="21"/>
                  </a:lnTo>
                  <a:lnTo>
                    <a:pt x="92" y="1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2300" y="3366"/>
              <a:ext cx="146" cy="140"/>
            </a:xfrm>
            <a:custGeom>
              <a:avLst/>
              <a:gdLst/>
              <a:ahLst/>
              <a:cxnLst>
                <a:cxn ang="0">
                  <a:pos x="69" y="6"/>
                </a:cxn>
                <a:cxn ang="0">
                  <a:pos x="82" y="13"/>
                </a:cxn>
                <a:cxn ang="0">
                  <a:pos x="98" y="13"/>
                </a:cxn>
                <a:cxn ang="0">
                  <a:pos x="111" y="21"/>
                </a:cxn>
                <a:cxn ang="0">
                  <a:pos x="123" y="33"/>
                </a:cxn>
                <a:cxn ang="0">
                  <a:pos x="134" y="34"/>
                </a:cxn>
                <a:cxn ang="0">
                  <a:pos x="115" y="38"/>
                </a:cxn>
                <a:cxn ang="0">
                  <a:pos x="103" y="34"/>
                </a:cxn>
                <a:cxn ang="0">
                  <a:pos x="84" y="34"/>
                </a:cxn>
                <a:cxn ang="0">
                  <a:pos x="61" y="31"/>
                </a:cxn>
                <a:cxn ang="0">
                  <a:pos x="50" y="38"/>
                </a:cxn>
                <a:cxn ang="0">
                  <a:pos x="63" y="44"/>
                </a:cxn>
                <a:cxn ang="0">
                  <a:pos x="73" y="54"/>
                </a:cxn>
                <a:cxn ang="0">
                  <a:pos x="88" y="67"/>
                </a:cxn>
                <a:cxn ang="0">
                  <a:pos x="100" y="77"/>
                </a:cxn>
                <a:cxn ang="0">
                  <a:pos x="86" y="77"/>
                </a:cxn>
                <a:cxn ang="0">
                  <a:pos x="69" y="75"/>
                </a:cxn>
                <a:cxn ang="0">
                  <a:pos x="54" y="67"/>
                </a:cxn>
                <a:cxn ang="0">
                  <a:pos x="34" y="67"/>
                </a:cxn>
                <a:cxn ang="0">
                  <a:pos x="46" y="80"/>
                </a:cxn>
                <a:cxn ang="0">
                  <a:pos x="50" y="94"/>
                </a:cxn>
                <a:cxn ang="0">
                  <a:pos x="69" y="111"/>
                </a:cxn>
                <a:cxn ang="0">
                  <a:pos x="78" y="126"/>
                </a:cxn>
                <a:cxn ang="0">
                  <a:pos x="71" y="126"/>
                </a:cxn>
                <a:cxn ang="0">
                  <a:pos x="59" y="121"/>
                </a:cxn>
                <a:cxn ang="0">
                  <a:pos x="44" y="111"/>
                </a:cxn>
                <a:cxn ang="0">
                  <a:pos x="36" y="117"/>
                </a:cxn>
                <a:cxn ang="0">
                  <a:pos x="25" y="115"/>
                </a:cxn>
                <a:cxn ang="0">
                  <a:pos x="13" y="103"/>
                </a:cxn>
                <a:cxn ang="0">
                  <a:pos x="7" y="111"/>
                </a:cxn>
                <a:cxn ang="0">
                  <a:pos x="21" y="121"/>
                </a:cxn>
                <a:cxn ang="0">
                  <a:pos x="36" y="125"/>
                </a:cxn>
                <a:cxn ang="0">
                  <a:pos x="46" y="126"/>
                </a:cxn>
                <a:cxn ang="0">
                  <a:pos x="48" y="123"/>
                </a:cxn>
                <a:cxn ang="0">
                  <a:pos x="61" y="130"/>
                </a:cxn>
                <a:cxn ang="0">
                  <a:pos x="69" y="132"/>
                </a:cxn>
                <a:cxn ang="0">
                  <a:pos x="80" y="138"/>
                </a:cxn>
                <a:cxn ang="0">
                  <a:pos x="96" y="134"/>
                </a:cxn>
                <a:cxn ang="0">
                  <a:pos x="84" y="121"/>
                </a:cxn>
                <a:cxn ang="0">
                  <a:pos x="67" y="100"/>
                </a:cxn>
                <a:cxn ang="0">
                  <a:pos x="57" y="86"/>
                </a:cxn>
                <a:cxn ang="0">
                  <a:pos x="57" y="79"/>
                </a:cxn>
                <a:cxn ang="0">
                  <a:pos x="77" y="82"/>
                </a:cxn>
                <a:cxn ang="0">
                  <a:pos x="105" y="84"/>
                </a:cxn>
                <a:cxn ang="0">
                  <a:pos x="105" y="73"/>
                </a:cxn>
                <a:cxn ang="0">
                  <a:pos x="94" y="59"/>
                </a:cxn>
                <a:cxn ang="0">
                  <a:pos x="80" y="52"/>
                </a:cxn>
                <a:cxn ang="0">
                  <a:pos x="71" y="40"/>
                </a:cxn>
                <a:cxn ang="0">
                  <a:pos x="73" y="38"/>
                </a:cxn>
                <a:cxn ang="0">
                  <a:pos x="96" y="42"/>
                </a:cxn>
                <a:cxn ang="0">
                  <a:pos x="117" y="44"/>
                </a:cxn>
                <a:cxn ang="0">
                  <a:pos x="126" y="42"/>
                </a:cxn>
                <a:cxn ang="0">
                  <a:pos x="146" y="36"/>
                </a:cxn>
                <a:cxn ang="0">
                  <a:pos x="136" y="29"/>
                </a:cxn>
                <a:cxn ang="0">
                  <a:pos x="117" y="15"/>
                </a:cxn>
                <a:cxn ang="0">
                  <a:pos x="98" y="6"/>
                </a:cxn>
                <a:cxn ang="0">
                  <a:pos x="88" y="4"/>
                </a:cxn>
                <a:cxn ang="0">
                  <a:pos x="71" y="0"/>
                </a:cxn>
              </a:cxnLst>
              <a:rect l="0" t="0" r="r" b="b"/>
              <a:pathLst>
                <a:path w="146" h="140">
                  <a:moveTo>
                    <a:pt x="59" y="4"/>
                  </a:moveTo>
                  <a:lnTo>
                    <a:pt x="65" y="4"/>
                  </a:lnTo>
                  <a:lnTo>
                    <a:pt x="69" y="6"/>
                  </a:lnTo>
                  <a:lnTo>
                    <a:pt x="78" y="13"/>
                  </a:lnTo>
                  <a:lnTo>
                    <a:pt x="80" y="13"/>
                  </a:lnTo>
                  <a:lnTo>
                    <a:pt x="82" y="13"/>
                  </a:lnTo>
                  <a:lnTo>
                    <a:pt x="88" y="13"/>
                  </a:lnTo>
                  <a:lnTo>
                    <a:pt x="94" y="13"/>
                  </a:lnTo>
                  <a:lnTo>
                    <a:pt x="98" y="13"/>
                  </a:lnTo>
                  <a:lnTo>
                    <a:pt x="100" y="17"/>
                  </a:lnTo>
                  <a:lnTo>
                    <a:pt x="105" y="21"/>
                  </a:lnTo>
                  <a:lnTo>
                    <a:pt x="111" y="21"/>
                  </a:lnTo>
                  <a:lnTo>
                    <a:pt x="113" y="23"/>
                  </a:lnTo>
                  <a:lnTo>
                    <a:pt x="117" y="29"/>
                  </a:lnTo>
                  <a:lnTo>
                    <a:pt x="123" y="33"/>
                  </a:lnTo>
                  <a:lnTo>
                    <a:pt x="126" y="33"/>
                  </a:lnTo>
                  <a:lnTo>
                    <a:pt x="132" y="34"/>
                  </a:lnTo>
                  <a:lnTo>
                    <a:pt x="134" y="34"/>
                  </a:lnTo>
                  <a:lnTo>
                    <a:pt x="134" y="36"/>
                  </a:lnTo>
                  <a:lnTo>
                    <a:pt x="121" y="38"/>
                  </a:lnTo>
                  <a:lnTo>
                    <a:pt x="115" y="38"/>
                  </a:lnTo>
                  <a:lnTo>
                    <a:pt x="109" y="36"/>
                  </a:lnTo>
                  <a:lnTo>
                    <a:pt x="107" y="34"/>
                  </a:lnTo>
                  <a:lnTo>
                    <a:pt x="103" y="34"/>
                  </a:lnTo>
                  <a:lnTo>
                    <a:pt x="98" y="34"/>
                  </a:lnTo>
                  <a:lnTo>
                    <a:pt x="92" y="34"/>
                  </a:lnTo>
                  <a:lnTo>
                    <a:pt x="84" y="34"/>
                  </a:lnTo>
                  <a:lnTo>
                    <a:pt x="75" y="31"/>
                  </a:lnTo>
                  <a:lnTo>
                    <a:pt x="65" y="31"/>
                  </a:lnTo>
                  <a:lnTo>
                    <a:pt x="61" y="31"/>
                  </a:lnTo>
                  <a:lnTo>
                    <a:pt x="55" y="33"/>
                  </a:lnTo>
                  <a:lnTo>
                    <a:pt x="54" y="34"/>
                  </a:lnTo>
                  <a:lnTo>
                    <a:pt x="50" y="38"/>
                  </a:lnTo>
                  <a:lnTo>
                    <a:pt x="57" y="38"/>
                  </a:lnTo>
                  <a:lnTo>
                    <a:pt x="59" y="40"/>
                  </a:lnTo>
                  <a:lnTo>
                    <a:pt x="63" y="44"/>
                  </a:lnTo>
                  <a:lnTo>
                    <a:pt x="65" y="48"/>
                  </a:lnTo>
                  <a:lnTo>
                    <a:pt x="69" y="50"/>
                  </a:lnTo>
                  <a:lnTo>
                    <a:pt x="73" y="54"/>
                  </a:lnTo>
                  <a:lnTo>
                    <a:pt x="78" y="56"/>
                  </a:lnTo>
                  <a:lnTo>
                    <a:pt x="84" y="63"/>
                  </a:lnTo>
                  <a:lnTo>
                    <a:pt x="88" y="67"/>
                  </a:lnTo>
                  <a:lnTo>
                    <a:pt x="92" y="69"/>
                  </a:lnTo>
                  <a:lnTo>
                    <a:pt x="96" y="73"/>
                  </a:lnTo>
                  <a:lnTo>
                    <a:pt x="100" y="77"/>
                  </a:lnTo>
                  <a:lnTo>
                    <a:pt x="94" y="77"/>
                  </a:lnTo>
                  <a:lnTo>
                    <a:pt x="90" y="77"/>
                  </a:lnTo>
                  <a:lnTo>
                    <a:pt x="86" y="77"/>
                  </a:lnTo>
                  <a:lnTo>
                    <a:pt x="80" y="77"/>
                  </a:lnTo>
                  <a:lnTo>
                    <a:pt x="73" y="75"/>
                  </a:lnTo>
                  <a:lnTo>
                    <a:pt x="69" y="75"/>
                  </a:lnTo>
                  <a:lnTo>
                    <a:pt x="65" y="75"/>
                  </a:lnTo>
                  <a:lnTo>
                    <a:pt x="59" y="73"/>
                  </a:lnTo>
                  <a:lnTo>
                    <a:pt x="54" y="67"/>
                  </a:lnTo>
                  <a:lnTo>
                    <a:pt x="48" y="65"/>
                  </a:lnTo>
                  <a:lnTo>
                    <a:pt x="42" y="65"/>
                  </a:lnTo>
                  <a:lnTo>
                    <a:pt x="34" y="67"/>
                  </a:lnTo>
                  <a:lnTo>
                    <a:pt x="40" y="73"/>
                  </a:lnTo>
                  <a:lnTo>
                    <a:pt x="44" y="77"/>
                  </a:lnTo>
                  <a:lnTo>
                    <a:pt x="46" y="80"/>
                  </a:lnTo>
                  <a:lnTo>
                    <a:pt x="46" y="82"/>
                  </a:lnTo>
                  <a:lnTo>
                    <a:pt x="48" y="88"/>
                  </a:lnTo>
                  <a:lnTo>
                    <a:pt x="50" y="94"/>
                  </a:lnTo>
                  <a:lnTo>
                    <a:pt x="57" y="103"/>
                  </a:lnTo>
                  <a:lnTo>
                    <a:pt x="65" y="107"/>
                  </a:lnTo>
                  <a:lnTo>
                    <a:pt x="69" y="111"/>
                  </a:lnTo>
                  <a:lnTo>
                    <a:pt x="71" y="115"/>
                  </a:lnTo>
                  <a:lnTo>
                    <a:pt x="75" y="123"/>
                  </a:lnTo>
                  <a:lnTo>
                    <a:pt x="78" y="126"/>
                  </a:lnTo>
                  <a:lnTo>
                    <a:pt x="80" y="130"/>
                  </a:lnTo>
                  <a:lnTo>
                    <a:pt x="75" y="128"/>
                  </a:lnTo>
                  <a:lnTo>
                    <a:pt x="71" y="126"/>
                  </a:lnTo>
                  <a:lnTo>
                    <a:pt x="67" y="125"/>
                  </a:lnTo>
                  <a:lnTo>
                    <a:pt x="61" y="123"/>
                  </a:lnTo>
                  <a:lnTo>
                    <a:pt x="59" y="121"/>
                  </a:lnTo>
                  <a:lnTo>
                    <a:pt x="55" y="119"/>
                  </a:lnTo>
                  <a:lnTo>
                    <a:pt x="50" y="115"/>
                  </a:lnTo>
                  <a:lnTo>
                    <a:pt x="44" y="111"/>
                  </a:lnTo>
                  <a:lnTo>
                    <a:pt x="40" y="111"/>
                  </a:lnTo>
                  <a:lnTo>
                    <a:pt x="36" y="111"/>
                  </a:lnTo>
                  <a:lnTo>
                    <a:pt x="36" y="117"/>
                  </a:lnTo>
                  <a:lnTo>
                    <a:pt x="36" y="121"/>
                  </a:lnTo>
                  <a:lnTo>
                    <a:pt x="29" y="117"/>
                  </a:lnTo>
                  <a:lnTo>
                    <a:pt x="25" y="115"/>
                  </a:lnTo>
                  <a:lnTo>
                    <a:pt x="21" y="111"/>
                  </a:lnTo>
                  <a:lnTo>
                    <a:pt x="17" y="107"/>
                  </a:lnTo>
                  <a:lnTo>
                    <a:pt x="13" y="103"/>
                  </a:lnTo>
                  <a:lnTo>
                    <a:pt x="0" y="96"/>
                  </a:lnTo>
                  <a:lnTo>
                    <a:pt x="5" y="111"/>
                  </a:lnTo>
                  <a:lnTo>
                    <a:pt x="7" y="111"/>
                  </a:lnTo>
                  <a:lnTo>
                    <a:pt x="9" y="113"/>
                  </a:lnTo>
                  <a:lnTo>
                    <a:pt x="15" y="117"/>
                  </a:lnTo>
                  <a:lnTo>
                    <a:pt x="21" y="121"/>
                  </a:lnTo>
                  <a:lnTo>
                    <a:pt x="25" y="123"/>
                  </a:lnTo>
                  <a:lnTo>
                    <a:pt x="27" y="125"/>
                  </a:lnTo>
                  <a:lnTo>
                    <a:pt x="36" y="125"/>
                  </a:lnTo>
                  <a:lnTo>
                    <a:pt x="40" y="126"/>
                  </a:lnTo>
                  <a:lnTo>
                    <a:pt x="44" y="132"/>
                  </a:lnTo>
                  <a:lnTo>
                    <a:pt x="46" y="126"/>
                  </a:lnTo>
                  <a:lnTo>
                    <a:pt x="44" y="125"/>
                  </a:lnTo>
                  <a:lnTo>
                    <a:pt x="42" y="121"/>
                  </a:lnTo>
                  <a:lnTo>
                    <a:pt x="48" y="123"/>
                  </a:lnTo>
                  <a:lnTo>
                    <a:pt x="52" y="126"/>
                  </a:lnTo>
                  <a:lnTo>
                    <a:pt x="57" y="128"/>
                  </a:lnTo>
                  <a:lnTo>
                    <a:pt x="61" y="130"/>
                  </a:lnTo>
                  <a:lnTo>
                    <a:pt x="63" y="130"/>
                  </a:lnTo>
                  <a:lnTo>
                    <a:pt x="67" y="130"/>
                  </a:lnTo>
                  <a:lnTo>
                    <a:pt x="69" y="132"/>
                  </a:lnTo>
                  <a:lnTo>
                    <a:pt x="73" y="134"/>
                  </a:lnTo>
                  <a:lnTo>
                    <a:pt x="75" y="136"/>
                  </a:lnTo>
                  <a:lnTo>
                    <a:pt x="80" y="138"/>
                  </a:lnTo>
                  <a:lnTo>
                    <a:pt x="96" y="140"/>
                  </a:lnTo>
                  <a:lnTo>
                    <a:pt x="96" y="136"/>
                  </a:lnTo>
                  <a:lnTo>
                    <a:pt x="96" y="134"/>
                  </a:lnTo>
                  <a:lnTo>
                    <a:pt x="92" y="128"/>
                  </a:lnTo>
                  <a:lnTo>
                    <a:pt x="88" y="125"/>
                  </a:lnTo>
                  <a:lnTo>
                    <a:pt x="84" y="121"/>
                  </a:lnTo>
                  <a:lnTo>
                    <a:pt x="82" y="113"/>
                  </a:lnTo>
                  <a:lnTo>
                    <a:pt x="77" y="109"/>
                  </a:lnTo>
                  <a:lnTo>
                    <a:pt x="67" y="100"/>
                  </a:lnTo>
                  <a:lnTo>
                    <a:pt x="59" y="92"/>
                  </a:lnTo>
                  <a:lnTo>
                    <a:pt x="57" y="88"/>
                  </a:lnTo>
                  <a:lnTo>
                    <a:pt x="57" y="86"/>
                  </a:lnTo>
                  <a:lnTo>
                    <a:pt x="57" y="82"/>
                  </a:lnTo>
                  <a:lnTo>
                    <a:pt x="54" y="79"/>
                  </a:lnTo>
                  <a:lnTo>
                    <a:pt x="57" y="79"/>
                  </a:lnTo>
                  <a:lnTo>
                    <a:pt x="61" y="79"/>
                  </a:lnTo>
                  <a:lnTo>
                    <a:pt x="71" y="82"/>
                  </a:lnTo>
                  <a:lnTo>
                    <a:pt x="77" y="82"/>
                  </a:lnTo>
                  <a:lnTo>
                    <a:pt x="82" y="84"/>
                  </a:lnTo>
                  <a:lnTo>
                    <a:pt x="96" y="84"/>
                  </a:lnTo>
                  <a:lnTo>
                    <a:pt x="105" y="84"/>
                  </a:lnTo>
                  <a:lnTo>
                    <a:pt x="111" y="84"/>
                  </a:lnTo>
                  <a:lnTo>
                    <a:pt x="115" y="82"/>
                  </a:lnTo>
                  <a:lnTo>
                    <a:pt x="105" y="73"/>
                  </a:lnTo>
                  <a:lnTo>
                    <a:pt x="96" y="63"/>
                  </a:lnTo>
                  <a:lnTo>
                    <a:pt x="94" y="61"/>
                  </a:lnTo>
                  <a:lnTo>
                    <a:pt x="94" y="59"/>
                  </a:lnTo>
                  <a:lnTo>
                    <a:pt x="88" y="57"/>
                  </a:lnTo>
                  <a:lnTo>
                    <a:pt x="84" y="56"/>
                  </a:lnTo>
                  <a:lnTo>
                    <a:pt x="80" y="52"/>
                  </a:lnTo>
                  <a:lnTo>
                    <a:pt x="78" y="50"/>
                  </a:lnTo>
                  <a:lnTo>
                    <a:pt x="75" y="44"/>
                  </a:lnTo>
                  <a:lnTo>
                    <a:pt x="71" y="40"/>
                  </a:lnTo>
                  <a:lnTo>
                    <a:pt x="65" y="38"/>
                  </a:lnTo>
                  <a:lnTo>
                    <a:pt x="69" y="36"/>
                  </a:lnTo>
                  <a:lnTo>
                    <a:pt x="73" y="38"/>
                  </a:lnTo>
                  <a:lnTo>
                    <a:pt x="78" y="40"/>
                  </a:lnTo>
                  <a:lnTo>
                    <a:pt x="88" y="42"/>
                  </a:lnTo>
                  <a:lnTo>
                    <a:pt x="96" y="42"/>
                  </a:lnTo>
                  <a:lnTo>
                    <a:pt x="105" y="42"/>
                  </a:lnTo>
                  <a:lnTo>
                    <a:pt x="111" y="42"/>
                  </a:lnTo>
                  <a:lnTo>
                    <a:pt x="117" y="44"/>
                  </a:lnTo>
                  <a:lnTo>
                    <a:pt x="119" y="44"/>
                  </a:lnTo>
                  <a:lnTo>
                    <a:pt x="121" y="44"/>
                  </a:lnTo>
                  <a:lnTo>
                    <a:pt x="126" y="42"/>
                  </a:lnTo>
                  <a:lnTo>
                    <a:pt x="132" y="42"/>
                  </a:lnTo>
                  <a:lnTo>
                    <a:pt x="138" y="40"/>
                  </a:lnTo>
                  <a:lnTo>
                    <a:pt x="146" y="36"/>
                  </a:lnTo>
                  <a:lnTo>
                    <a:pt x="144" y="34"/>
                  </a:lnTo>
                  <a:lnTo>
                    <a:pt x="142" y="33"/>
                  </a:lnTo>
                  <a:lnTo>
                    <a:pt x="136" y="29"/>
                  </a:lnTo>
                  <a:lnTo>
                    <a:pt x="130" y="25"/>
                  </a:lnTo>
                  <a:lnTo>
                    <a:pt x="123" y="21"/>
                  </a:lnTo>
                  <a:lnTo>
                    <a:pt x="117" y="15"/>
                  </a:lnTo>
                  <a:lnTo>
                    <a:pt x="109" y="13"/>
                  </a:lnTo>
                  <a:lnTo>
                    <a:pt x="103" y="9"/>
                  </a:lnTo>
                  <a:lnTo>
                    <a:pt x="98" y="6"/>
                  </a:lnTo>
                  <a:lnTo>
                    <a:pt x="96" y="4"/>
                  </a:lnTo>
                  <a:lnTo>
                    <a:pt x="94" y="4"/>
                  </a:lnTo>
                  <a:lnTo>
                    <a:pt x="88" y="4"/>
                  </a:lnTo>
                  <a:lnTo>
                    <a:pt x="80" y="4"/>
                  </a:lnTo>
                  <a:lnTo>
                    <a:pt x="75" y="2"/>
                  </a:lnTo>
                  <a:lnTo>
                    <a:pt x="71" y="0"/>
                  </a:lnTo>
                  <a:lnTo>
                    <a:pt x="59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2363" y="3328"/>
              <a:ext cx="48" cy="15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0" y="9"/>
                </a:cxn>
                <a:cxn ang="0">
                  <a:pos x="0" y="11"/>
                </a:cxn>
                <a:cxn ang="0">
                  <a:pos x="0" y="13"/>
                </a:cxn>
                <a:cxn ang="0">
                  <a:pos x="2" y="15"/>
                </a:cxn>
                <a:cxn ang="0">
                  <a:pos x="8" y="13"/>
                </a:cxn>
                <a:cxn ang="0">
                  <a:pos x="12" y="13"/>
                </a:cxn>
                <a:cxn ang="0">
                  <a:pos x="14" y="11"/>
                </a:cxn>
                <a:cxn ang="0">
                  <a:pos x="17" y="11"/>
                </a:cxn>
                <a:cxn ang="0">
                  <a:pos x="25" y="11"/>
                </a:cxn>
                <a:cxn ang="0">
                  <a:pos x="31" y="11"/>
                </a:cxn>
                <a:cxn ang="0">
                  <a:pos x="40" y="7"/>
                </a:cxn>
                <a:cxn ang="0">
                  <a:pos x="46" y="3"/>
                </a:cxn>
                <a:cxn ang="0">
                  <a:pos x="48" y="0"/>
                </a:cxn>
                <a:cxn ang="0">
                  <a:pos x="39" y="0"/>
                </a:cxn>
                <a:cxn ang="0">
                  <a:pos x="33" y="1"/>
                </a:cxn>
                <a:cxn ang="0">
                  <a:pos x="27" y="3"/>
                </a:cxn>
                <a:cxn ang="0">
                  <a:pos x="21" y="5"/>
                </a:cxn>
                <a:cxn ang="0">
                  <a:pos x="2" y="5"/>
                </a:cxn>
              </a:cxnLst>
              <a:rect l="0" t="0" r="r" b="b"/>
              <a:pathLst>
                <a:path w="48" h="15">
                  <a:moveTo>
                    <a:pt x="2" y="5"/>
                  </a:moveTo>
                  <a:lnTo>
                    <a:pt x="0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2" y="15"/>
                  </a:lnTo>
                  <a:lnTo>
                    <a:pt x="8" y="13"/>
                  </a:lnTo>
                  <a:lnTo>
                    <a:pt x="12" y="13"/>
                  </a:lnTo>
                  <a:lnTo>
                    <a:pt x="14" y="11"/>
                  </a:lnTo>
                  <a:lnTo>
                    <a:pt x="17" y="11"/>
                  </a:lnTo>
                  <a:lnTo>
                    <a:pt x="25" y="11"/>
                  </a:lnTo>
                  <a:lnTo>
                    <a:pt x="31" y="11"/>
                  </a:lnTo>
                  <a:lnTo>
                    <a:pt x="40" y="7"/>
                  </a:lnTo>
                  <a:lnTo>
                    <a:pt x="46" y="3"/>
                  </a:lnTo>
                  <a:lnTo>
                    <a:pt x="48" y="0"/>
                  </a:lnTo>
                  <a:lnTo>
                    <a:pt x="39" y="0"/>
                  </a:lnTo>
                  <a:lnTo>
                    <a:pt x="33" y="1"/>
                  </a:lnTo>
                  <a:lnTo>
                    <a:pt x="27" y="3"/>
                  </a:lnTo>
                  <a:lnTo>
                    <a:pt x="21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2365" y="3381"/>
              <a:ext cx="33" cy="1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8" y="10"/>
                </a:cxn>
                <a:cxn ang="0">
                  <a:pos x="13" y="12"/>
                </a:cxn>
                <a:cxn ang="0">
                  <a:pos x="25" y="12"/>
                </a:cxn>
                <a:cxn ang="0">
                  <a:pos x="33" y="12"/>
                </a:cxn>
                <a:cxn ang="0">
                  <a:pos x="31" y="10"/>
                </a:cxn>
                <a:cxn ang="0">
                  <a:pos x="29" y="8"/>
                </a:cxn>
                <a:cxn ang="0">
                  <a:pos x="23" y="8"/>
                </a:cxn>
                <a:cxn ang="0">
                  <a:pos x="17" y="6"/>
                </a:cxn>
                <a:cxn ang="0">
                  <a:pos x="12" y="6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2" y="0"/>
                </a:cxn>
              </a:cxnLst>
              <a:rect l="0" t="0" r="r" b="b"/>
              <a:pathLst>
                <a:path w="33" h="1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8" y="10"/>
                  </a:lnTo>
                  <a:lnTo>
                    <a:pt x="13" y="12"/>
                  </a:lnTo>
                  <a:lnTo>
                    <a:pt x="25" y="12"/>
                  </a:lnTo>
                  <a:lnTo>
                    <a:pt x="33" y="12"/>
                  </a:lnTo>
                  <a:lnTo>
                    <a:pt x="31" y="10"/>
                  </a:lnTo>
                  <a:lnTo>
                    <a:pt x="29" y="8"/>
                  </a:lnTo>
                  <a:lnTo>
                    <a:pt x="23" y="8"/>
                  </a:lnTo>
                  <a:lnTo>
                    <a:pt x="17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8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2348" y="3418"/>
              <a:ext cx="27" cy="1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4" y="7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1" y="7"/>
                </a:cxn>
                <a:cxn ang="0">
                  <a:pos x="13" y="7"/>
                </a:cxn>
                <a:cxn ang="0">
                  <a:pos x="13" y="9"/>
                </a:cxn>
                <a:cxn ang="0">
                  <a:pos x="17" y="11"/>
                </a:cxn>
                <a:cxn ang="0">
                  <a:pos x="21" y="13"/>
                </a:cxn>
                <a:cxn ang="0">
                  <a:pos x="27" y="15"/>
                </a:cxn>
                <a:cxn ang="0">
                  <a:pos x="27" y="13"/>
                </a:cxn>
                <a:cxn ang="0">
                  <a:pos x="23" y="9"/>
                </a:cxn>
                <a:cxn ang="0">
                  <a:pos x="21" y="7"/>
                </a:cxn>
                <a:cxn ang="0">
                  <a:pos x="17" y="7"/>
                </a:cxn>
                <a:cxn ang="0">
                  <a:pos x="11" y="2"/>
                </a:cxn>
                <a:cxn ang="0">
                  <a:pos x="7" y="0"/>
                </a:cxn>
                <a:cxn ang="0">
                  <a:pos x="4" y="0"/>
                </a:cxn>
              </a:cxnLst>
              <a:rect l="0" t="0" r="r" b="b"/>
              <a:pathLst>
                <a:path w="27" h="15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4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3" y="9"/>
                  </a:lnTo>
                  <a:lnTo>
                    <a:pt x="17" y="11"/>
                  </a:lnTo>
                  <a:lnTo>
                    <a:pt x="21" y="13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3" y="9"/>
                  </a:lnTo>
                  <a:lnTo>
                    <a:pt x="21" y="7"/>
                  </a:lnTo>
                  <a:lnTo>
                    <a:pt x="17" y="7"/>
                  </a:lnTo>
                  <a:lnTo>
                    <a:pt x="11" y="2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2319" y="3448"/>
              <a:ext cx="35" cy="27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2" y="10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8" y="14"/>
                </a:cxn>
                <a:cxn ang="0">
                  <a:pos x="10" y="16"/>
                </a:cxn>
                <a:cxn ang="0">
                  <a:pos x="13" y="18"/>
                </a:cxn>
                <a:cxn ang="0">
                  <a:pos x="19" y="21"/>
                </a:cxn>
                <a:cxn ang="0">
                  <a:pos x="33" y="25"/>
                </a:cxn>
                <a:cxn ang="0">
                  <a:pos x="35" y="27"/>
                </a:cxn>
                <a:cxn ang="0">
                  <a:pos x="35" y="25"/>
                </a:cxn>
                <a:cxn ang="0">
                  <a:pos x="35" y="23"/>
                </a:cxn>
                <a:cxn ang="0">
                  <a:pos x="31" y="21"/>
                </a:cxn>
                <a:cxn ang="0">
                  <a:pos x="23" y="16"/>
                </a:cxn>
                <a:cxn ang="0">
                  <a:pos x="21" y="14"/>
                </a:cxn>
                <a:cxn ang="0">
                  <a:pos x="19" y="14"/>
                </a:cxn>
                <a:cxn ang="0">
                  <a:pos x="17" y="12"/>
                </a:cxn>
                <a:cxn ang="0">
                  <a:pos x="11" y="6"/>
                </a:cxn>
                <a:cxn ang="0">
                  <a:pos x="6" y="2"/>
                </a:cxn>
              </a:cxnLst>
              <a:rect l="0" t="0" r="r" b="b"/>
              <a:pathLst>
                <a:path w="35" h="27">
                  <a:moveTo>
                    <a:pt x="6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8" y="14"/>
                  </a:lnTo>
                  <a:lnTo>
                    <a:pt x="10" y="16"/>
                  </a:lnTo>
                  <a:lnTo>
                    <a:pt x="13" y="18"/>
                  </a:lnTo>
                  <a:lnTo>
                    <a:pt x="19" y="21"/>
                  </a:lnTo>
                  <a:lnTo>
                    <a:pt x="33" y="25"/>
                  </a:lnTo>
                  <a:lnTo>
                    <a:pt x="35" y="27"/>
                  </a:lnTo>
                  <a:lnTo>
                    <a:pt x="35" y="25"/>
                  </a:lnTo>
                  <a:lnTo>
                    <a:pt x="35" y="23"/>
                  </a:lnTo>
                  <a:lnTo>
                    <a:pt x="31" y="21"/>
                  </a:lnTo>
                  <a:lnTo>
                    <a:pt x="23" y="16"/>
                  </a:lnTo>
                  <a:lnTo>
                    <a:pt x="21" y="14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1" y="6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2275" y="3471"/>
              <a:ext cx="13" cy="37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2" y="16"/>
                </a:cxn>
                <a:cxn ang="0">
                  <a:pos x="6" y="25"/>
                </a:cxn>
                <a:cxn ang="0">
                  <a:pos x="11" y="37"/>
                </a:cxn>
                <a:cxn ang="0">
                  <a:pos x="13" y="31"/>
                </a:cxn>
                <a:cxn ang="0">
                  <a:pos x="13" y="25"/>
                </a:cxn>
                <a:cxn ang="0">
                  <a:pos x="11" y="20"/>
                </a:cxn>
                <a:cxn ang="0">
                  <a:pos x="9" y="14"/>
                </a:cxn>
                <a:cxn ang="0">
                  <a:pos x="11" y="12"/>
                </a:cxn>
                <a:cxn ang="0">
                  <a:pos x="11" y="8"/>
                </a:cxn>
                <a:cxn ang="0">
                  <a:pos x="7" y="2"/>
                </a:cxn>
              </a:cxnLst>
              <a:rect l="0" t="0" r="r" b="b"/>
              <a:pathLst>
                <a:path w="13" h="37">
                  <a:moveTo>
                    <a:pt x="7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16"/>
                  </a:lnTo>
                  <a:lnTo>
                    <a:pt x="6" y="25"/>
                  </a:lnTo>
                  <a:lnTo>
                    <a:pt x="11" y="37"/>
                  </a:lnTo>
                  <a:lnTo>
                    <a:pt x="13" y="31"/>
                  </a:lnTo>
                  <a:lnTo>
                    <a:pt x="13" y="25"/>
                  </a:lnTo>
                  <a:lnTo>
                    <a:pt x="11" y="20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11" y="8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2233" y="3485"/>
              <a:ext cx="9" cy="2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9" y="4"/>
                </a:cxn>
                <a:cxn ang="0">
                  <a:pos x="7" y="7"/>
                </a:cxn>
                <a:cxn ang="0">
                  <a:pos x="5" y="13"/>
                </a:cxn>
                <a:cxn ang="0">
                  <a:pos x="5" y="19"/>
                </a:cxn>
                <a:cxn ang="0">
                  <a:pos x="3" y="23"/>
                </a:cxn>
                <a:cxn ang="0">
                  <a:pos x="1" y="27"/>
                </a:cxn>
                <a:cxn ang="0">
                  <a:pos x="1" y="11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</a:cxnLst>
              <a:rect l="0" t="0" r="r" b="b"/>
              <a:pathLst>
                <a:path w="9" h="27">
                  <a:moveTo>
                    <a:pt x="1" y="0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9" y="4"/>
                  </a:lnTo>
                  <a:lnTo>
                    <a:pt x="7" y="7"/>
                  </a:lnTo>
                  <a:lnTo>
                    <a:pt x="5" y="13"/>
                  </a:lnTo>
                  <a:lnTo>
                    <a:pt x="5" y="19"/>
                  </a:lnTo>
                  <a:lnTo>
                    <a:pt x="3" y="23"/>
                  </a:lnTo>
                  <a:lnTo>
                    <a:pt x="1" y="27"/>
                  </a:lnTo>
                  <a:lnTo>
                    <a:pt x="1" y="11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2140" y="3460"/>
              <a:ext cx="12" cy="3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12" y="9"/>
                </a:cxn>
                <a:cxn ang="0">
                  <a:pos x="12" y="11"/>
                </a:cxn>
                <a:cxn ang="0">
                  <a:pos x="10" y="13"/>
                </a:cxn>
                <a:cxn ang="0">
                  <a:pos x="10" y="15"/>
                </a:cxn>
                <a:cxn ang="0">
                  <a:pos x="8" y="17"/>
                </a:cxn>
                <a:cxn ang="0">
                  <a:pos x="6" y="23"/>
                </a:cxn>
                <a:cxn ang="0">
                  <a:pos x="2" y="31"/>
                </a:cxn>
                <a:cxn ang="0">
                  <a:pos x="0" y="25"/>
                </a:cxn>
                <a:cxn ang="0">
                  <a:pos x="0" y="21"/>
                </a:cxn>
                <a:cxn ang="0">
                  <a:pos x="2" y="17"/>
                </a:cxn>
                <a:cxn ang="0">
                  <a:pos x="2" y="15"/>
                </a:cxn>
                <a:cxn ang="0">
                  <a:pos x="4" y="13"/>
                </a:cxn>
                <a:cxn ang="0">
                  <a:pos x="4" y="11"/>
                </a:cxn>
                <a:cxn ang="0">
                  <a:pos x="6" y="4"/>
                </a:cxn>
                <a:cxn ang="0">
                  <a:pos x="8" y="0"/>
                </a:cxn>
              </a:cxnLst>
              <a:rect l="0" t="0" r="r" b="b"/>
              <a:pathLst>
                <a:path w="12" h="31">
                  <a:moveTo>
                    <a:pt x="8" y="0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10" y="13"/>
                  </a:lnTo>
                  <a:lnTo>
                    <a:pt x="10" y="15"/>
                  </a:lnTo>
                  <a:lnTo>
                    <a:pt x="8" y="17"/>
                  </a:lnTo>
                  <a:lnTo>
                    <a:pt x="6" y="23"/>
                  </a:lnTo>
                  <a:lnTo>
                    <a:pt x="2" y="31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4" y="13"/>
                  </a:lnTo>
                  <a:lnTo>
                    <a:pt x="4" y="11"/>
                  </a:lnTo>
                  <a:lnTo>
                    <a:pt x="6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2181" y="3479"/>
              <a:ext cx="15" cy="42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3" y="2"/>
                </a:cxn>
                <a:cxn ang="0">
                  <a:pos x="15" y="4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11" y="19"/>
                </a:cxn>
                <a:cxn ang="0">
                  <a:pos x="9" y="27"/>
                </a:cxn>
                <a:cxn ang="0">
                  <a:pos x="9" y="33"/>
                </a:cxn>
                <a:cxn ang="0">
                  <a:pos x="5" y="37"/>
                </a:cxn>
                <a:cxn ang="0">
                  <a:pos x="0" y="42"/>
                </a:cxn>
                <a:cxn ang="0">
                  <a:pos x="2" y="33"/>
                </a:cxn>
                <a:cxn ang="0">
                  <a:pos x="4" y="25"/>
                </a:cxn>
                <a:cxn ang="0">
                  <a:pos x="5" y="17"/>
                </a:cxn>
                <a:cxn ang="0">
                  <a:pos x="5" y="10"/>
                </a:cxn>
                <a:cxn ang="0">
                  <a:pos x="5" y="4"/>
                </a:cxn>
                <a:cxn ang="0">
                  <a:pos x="5" y="2"/>
                </a:cxn>
              </a:cxnLst>
              <a:rect l="0" t="0" r="r" b="b"/>
              <a:pathLst>
                <a:path w="15" h="42">
                  <a:moveTo>
                    <a:pt x="5" y="2"/>
                  </a:moveTo>
                  <a:lnTo>
                    <a:pt x="7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11" y="19"/>
                  </a:lnTo>
                  <a:lnTo>
                    <a:pt x="9" y="27"/>
                  </a:lnTo>
                  <a:lnTo>
                    <a:pt x="9" y="33"/>
                  </a:lnTo>
                  <a:lnTo>
                    <a:pt x="5" y="37"/>
                  </a:lnTo>
                  <a:lnTo>
                    <a:pt x="0" y="42"/>
                  </a:lnTo>
                  <a:lnTo>
                    <a:pt x="2" y="33"/>
                  </a:lnTo>
                  <a:lnTo>
                    <a:pt x="4" y="25"/>
                  </a:lnTo>
                  <a:lnTo>
                    <a:pt x="5" y="17"/>
                  </a:lnTo>
                  <a:lnTo>
                    <a:pt x="5" y="10"/>
                  </a:lnTo>
                  <a:lnTo>
                    <a:pt x="5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2142" y="3423"/>
              <a:ext cx="92" cy="4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0" y="6"/>
                </a:cxn>
                <a:cxn ang="0">
                  <a:pos x="18" y="12"/>
                </a:cxn>
                <a:cxn ang="0">
                  <a:pos x="21" y="14"/>
                </a:cxn>
                <a:cxn ang="0">
                  <a:pos x="23" y="14"/>
                </a:cxn>
                <a:cxn ang="0">
                  <a:pos x="25" y="14"/>
                </a:cxn>
                <a:cxn ang="0">
                  <a:pos x="27" y="14"/>
                </a:cxn>
                <a:cxn ang="0">
                  <a:pos x="29" y="20"/>
                </a:cxn>
                <a:cxn ang="0">
                  <a:pos x="35" y="23"/>
                </a:cxn>
                <a:cxn ang="0">
                  <a:pos x="37" y="25"/>
                </a:cxn>
                <a:cxn ang="0">
                  <a:pos x="41" y="25"/>
                </a:cxn>
                <a:cxn ang="0">
                  <a:pos x="43" y="25"/>
                </a:cxn>
                <a:cxn ang="0">
                  <a:pos x="44" y="27"/>
                </a:cxn>
                <a:cxn ang="0">
                  <a:pos x="48" y="29"/>
                </a:cxn>
                <a:cxn ang="0">
                  <a:pos x="52" y="31"/>
                </a:cxn>
                <a:cxn ang="0">
                  <a:pos x="54" y="33"/>
                </a:cxn>
                <a:cxn ang="0">
                  <a:pos x="56" y="33"/>
                </a:cxn>
                <a:cxn ang="0">
                  <a:pos x="62" y="33"/>
                </a:cxn>
                <a:cxn ang="0">
                  <a:pos x="66" y="35"/>
                </a:cxn>
                <a:cxn ang="0">
                  <a:pos x="69" y="37"/>
                </a:cxn>
                <a:cxn ang="0">
                  <a:pos x="73" y="37"/>
                </a:cxn>
                <a:cxn ang="0">
                  <a:pos x="75" y="37"/>
                </a:cxn>
                <a:cxn ang="0">
                  <a:pos x="81" y="35"/>
                </a:cxn>
                <a:cxn ang="0">
                  <a:pos x="85" y="35"/>
                </a:cxn>
                <a:cxn ang="0">
                  <a:pos x="87" y="37"/>
                </a:cxn>
                <a:cxn ang="0">
                  <a:pos x="89" y="39"/>
                </a:cxn>
                <a:cxn ang="0">
                  <a:pos x="91" y="41"/>
                </a:cxn>
                <a:cxn ang="0">
                  <a:pos x="92" y="45"/>
                </a:cxn>
                <a:cxn ang="0">
                  <a:pos x="92" y="46"/>
                </a:cxn>
                <a:cxn ang="0">
                  <a:pos x="91" y="46"/>
                </a:cxn>
                <a:cxn ang="0">
                  <a:pos x="89" y="46"/>
                </a:cxn>
                <a:cxn ang="0">
                  <a:pos x="85" y="46"/>
                </a:cxn>
                <a:cxn ang="0">
                  <a:pos x="79" y="46"/>
                </a:cxn>
                <a:cxn ang="0">
                  <a:pos x="75" y="46"/>
                </a:cxn>
                <a:cxn ang="0">
                  <a:pos x="71" y="48"/>
                </a:cxn>
                <a:cxn ang="0">
                  <a:pos x="66" y="46"/>
                </a:cxn>
                <a:cxn ang="0">
                  <a:pos x="62" y="45"/>
                </a:cxn>
                <a:cxn ang="0">
                  <a:pos x="60" y="45"/>
                </a:cxn>
                <a:cxn ang="0">
                  <a:pos x="58" y="46"/>
                </a:cxn>
                <a:cxn ang="0">
                  <a:pos x="56" y="45"/>
                </a:cxn>
                <a:cxn ang="0">
                  <a:pos x="48" y="43"/>
                </a:cxn>
                <a:cxn ang="0">
                  <a:pos x="44" y="41"/>
                </a:cxn>
                <a:cxn ang="0">
                  <a:pos x="41" y="41"/>
                </a:cxn>
                <a:cxn ang="0">
                  <a:pos x="39" y="39"/>
                </a:cxn>
                <a:cxn ang="0">
                  <a:pos x="35" y="37"/>
                </a:cxn>
                <a:cxn ang="0">
                  <a:pos x="33" y="33"/>
                </a:cxn>
                <a:cxn ang="0">
                  <a:pos x="27" y="31"/>
                </a:cxn>
                <a:cxn ang="0">
                  <a:pos x="21" y="27"/>
                </a:cxn>
                <a:cxn ang="0">
                  <a:pos x="18" y="23"/>
                </a:cxn>
                <a:cxn ang="0">
                  <a:pos x="14" y="18"/>
                </a:cxn>
                <a:cxn ang="0">
                  <a:pos x="8" y="12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0" y="4"/>
                </a:cxn>
              </a:cxnLst>
              <a:rect l="0" t="0" r="r" b="b"/>
              <a:pathLst>
                <a:path w="92" h="48">
                  <a:moveTo>
                    <a:pt x="0" y="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10" y="6"/>
                  </a:lnTo>
                  <a:lnTo>
                    <a:pt x="18" y="12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7" y="14"/>
                  </a:lnTo>
                  <a:lnTo>
                    <a:pt x="29" y="20"/>
                  </a:lnTo>
                  <a:lnTo>
                    <a:pt x="35" y="23"/>
                  </a:lnTo>
                  <a:lnTo>
                    <a:pt x="37" y="25"/>
                  </a:lnTo>
                  <a:lnTo>
                    <a:pt x="41" y="25"/>
                  </a:lnTo>
                  <a:lnTo>
                    <a:pt x="43" y="25"/>
                  </a:lnTo>
                  <a:lnTo>
                    <a:pt x="44" y="27"/>
                  </a:lnTo>
                  <a:lnTo>
                    <a:pt x="48" y="29"/>
                  </a:lnTo>
                  <a:lnTo>
                    <a:pt x="52" y="31"/>
                  </a:lnTo>
                  <a:lnTo>
                    <a:pt x="54" y="33"/>
                  </a:lnTo>
                  <a:lnTo>
                    <a:pt x="56" y="33"/>
                  </a:lnTo>
                  <a:lnTo>
                    <a:pt x="62" y="33"/>
                  </a:lnTo>
                  <a:lnTo>
                    <a:pt x="66" y="35"/>
                  </a:lnTo>
                  <a:lnTo>
                    <a:pt x="69" y="37"/>
                  </a:lnTo>
                  <a:lnTo>
                    <a:pt x="73" y="37"/>
                  </a:lnTo>
                  <a:lnTo>
                    <a:pt x="75" y="37"/>
                  </a:lnTo>
                  <a:lnTo>
                    <a:pt x="81" y="35"/>
                  </a:lnTo>
                  <a:lnTo>
                    <a:pt x="85" y="35"/>
                  </a:lnTo>
                  <a:lnTo>
                    <a:pt x="87" y="37"/>
                  </a:lnTo>
                  <a:lnTo>
                    <a:pt x="89" y="39"/>
                  </a:lnTo>
                  <a:lnTo>
                    <a:pt x="91" y="41"/>
                  </a:lnTo>
                  <a:lnTo>
                    <a:pt x="92" y="45"/>
                  </a:lnTo>
                  <a:lnTo>
                    <a:pt x="92" y="46"/>
                  </a:lnTo>
                  <a:lnTo>
                    <a:pt x="91" y="46"/>
                  </a:lnTo>
                  <a:lnTo>
                    <a:pt x="89" y="46"/>
                  </a:lnTo>
                  <a:lnTo>
                    <a:pt x="85" y="46"/>
                  </a:lnTo>
                  <a:lnTo>
                    <a:pt x="79" y="46"/>
                  </a:lnTo>
                  <a:lnTo>
                    <a:pt x="75" y="46"/>
                  </a:lnTo>
                  <a:lnTo>
                    <a:pt x="71" y="48"/>
                  </a:lnTo>
                  <a:lnTo>
                    <a:pt x="66" y="46"/>
                  </a:lnTo>
                  <a:lnTo>
                    <a:pt x="62" y="45"/>
                  </a:lnTo>
                  <a:lnTo>
                    <a:pt x="60" y="45"/>
                  </a:lnTo>
                  <a:lnTo>
                    <a:pt x="58" y="46"/>
                  </a:lnTo>
                  <a:lnTo>
                    <a:pt x="56" y="45"/>
                  </a:lnTo>
                  <a:lnTo>
                    <a:pt x="48" y="43"/>
                  </a:lnTo>
                  <a:lnTo>
                    <a:pt x="44" y="41"/>
                  </a:lnTo>
                  <a:lnTo>
                    <a:pt x="41" y="41"/>
                  </a:lnTo>
                  <a:lnTo>
                    <a:pt x="39" y="39"/>
                  </a:lnTo>
                  <a:lnTo>
                    <a:pt x="35" y="37"/>
                  </a:lnTo>
                  <a:lnTo>
                    <a:pt x="33" y="33"/>
                  </a:lnTo>
                  <a:lnTo>
                    <a:pt x="27" y="31"/>
                  </a:lnTo>
                  <a:lnTo>
                    <a:pt x="21" y="27"/>
                  </a:lnTo>
                  <a:lnTo>
                    <a:pt x="18" y="23"/>
                  </a:lnTo>
                  <a:lnTo>
                    <a:pt x="14" y="18"/>
                  </a:lnTo>
                  <a:lnTo>
                    <a:pt x="8" y="12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2236" y="3435"/>
              <a:ext cx="75" cy="34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2" y="31"/>
                </a:cxn>
                <a:cxn ang="0">
                  <a:pos x="4" y="33"/>
                </a:cxn>
                <a:cxn ang="0">
                  <a:pos x="6" y="33"/>
                </a:cxn>
                <a:cxn ang="0">
                  <a:pos x="8" y="34"/>
                </a:cxn>
                <a:cxn ang="0">
                  <a:pos x="10" y="34"/>
                </a:cxn>
                <a:cxn ang="0">
                  <a:pos x="12" y="34"/>
                </a:cxn>
                <a:cxn ang="0">
                  <a:pos x="16" y="33"/>
                </a:cxn>
                <a:cxn ang="0">
                  <a:pos x="21" y="29"/>
                </a:cxn>
                <a:cxn ang="0">
                  <a:pos x="25" y="29"/>
                </a:cxn>
                <a:cxn ang="0">
                  <a:pos x="33" y="29"/>
                </a:cxn>
                <a:cxn ang="0">
                  <a:pos x="37" y="27"/>
                </a:cxn>
                <a:cxn ang="0">
                  <a:pos x="41" y="23"/>
                </a:cxn>
                <a:cxn ang="0">
                  <a:pos x="46" y="23"/>
                </a:cxn>
                <a:cxn ang="0">
                  <a:pos x="48" y="23"/>
                </a:cxn>
                <a:cxn ang="0">
                  <a:pos x="48" y="21"/>
                </a:cxn>
                <a:cxn ang="0">
                  <a:pos x="50" y="19"/>
                </a:cxn>
                <a:cxn ang="0">
                  <a:pos x="54" y="15"/>
                </a:cxn>
                <a:cxn ang="0">
                  <a:pos x="56" y="15"/>
                </a:cxn>
                <a:cxn ang="0">
                  <a:pos x="58" y="15"/>
                </a:cxn>
                <a:cxn ang="0">
                  <a:pos x="60" y="15"/>
                </a:cxn>
                <a:cxn ang="0">
                  <a:pos x="62" y="13"/>
                </a:cxn>
                <a:cxn ang="0">
                  <a:pos x="64" y="11"/>
                </a:cxn>
                <a:cxn ang="0">
                  <a:pos x="66" y="10"/>
                </a:cxn>
                <a:cxn ang="0">
                  <a:pos x="69" y="8"/>
                </a:cxn>
                <a:cxn ang="0">
                  <a:pos x="71" y="6"/>
                </a:cxn>
                <a:cxn ang="0">
                  <a:pos x="73" y="6"/>
                </a:cxn>
                <a:cxn ang="0">
                  <a:pos x="75" y="4"/>
                </a:cxn>
                <a:cxn ang="0">
                  <a:pos x="75" y="2"/>
                </a:cxn>
                <a:cxn ang="0">
                  <a:pos x="73" y="0"/>
                </a:cxn>
                <a:cxn ang="0">
                  <a:pos x="71" y="0"/>
                </a:cxn>
                <a:cxn ang="0">
                  <a:pos x="68" y="0"/>
                </a:cxn>
                <a:cxn ang="0">
                  <a:pos x="64" y="0"/>
                </a:cxn>
                <a:cxn ang="0">
                  <a:pos x="62" y="0"/>
                </a:cxn>
                <a:cxn ang="0">
                  <a:pos x="58" y="4"/>
                </a:cxn>
                <a:cxn ang="0">
                  <a:pos x="52" y="8"/>
                </a:cxn>
                <a:cxn ang="0">
                  <a:pos x="50" y="10"/>
                </a:cxn>
                <a:cxn ang="0">
                  <a:pos x="48" y="11"/>
                </a:cxn>
                <a:cxn ang="0">
                  <a:pos x="46" y="11"/>
                </a:cxn>
                <a:cxn ang="0">
                  <a:pos x="45" y="11"/>
                </a:cxn>
                <a:cxn ang="0">
                  <a:pos x="41" y="11"/>
                </a:cxn>
                <a:cxn ang="0">
                  <a:pos x="35" y="15"/>
                </a:cxn>
                <a:cxn ang="0">
                  <a:pos x="29" y="19"/>
                </a:cxn>
                <a:cxn ang="0">
                  <a:pos x="23" y="19"/>
                </a:cxn>
                <a:cxn ang="0">
                  <a:pos x="20" y="19"/>
                </a:cxn>
                <a:cxn ang="0">
                  <a:pos x="16" y="21"/>
                </a:cxn>
                <a:cxn ang="0">
                  <a:pos x="14" y="23"/>
                </a:cxn>
                <a:cxn ang="0">
                  <a:pos x="4" y="23"/>
                </a:cxn>
                <a:cxn ang="0">
                  <a:pos x="0" y="25"/>
                </a:cxn>
                <a:cxn ang="0">
                  <a:pos x="0" y="27"/>
                </a:cxn>
              </a:cxnLst>
              <a:rect l="0" t="0" r="r" b="b"/>
              <a:pathLst>
                <a:path w="75" h="34">
                  <a:moveTo>
                    <a:pt x="0" y="27"/>
                  </a:moveTo>
                  <a:lnTo>
                    <a:pt x="2" y="31"/>
                  </a:lnTo>
                  <a:lnTo>
                    <a:pt x="4" y="33"/>
                  </a:lnTo>
                  <a:lnTo>
                    <a:pt x="6" y="33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2" y="34"/>
                  </a:lnTo>
                  <a:lnTo>
                    <a:pt x="16" y="33"/>
                  </a:lnTo>
                  <a:lnTo>
                    <a:pt x="21" y="29"/>
                  </a:lnTo>
                  <a:lnTo>
                    <a:pt x="25" y="29"/>
                  </a:lnTo>
                  <a:lnTo>
                    <a:pt x="33" y="29"/>
                  </a:lnTo>
                  <a:lnTo>
                    <a:pt x="37" y="27"/>
                  </a:lnTo>
                  <a:lnTo>
                    <a:pt x="41" y="23"/>
                  </a:lnTo>
                  <a:lnTo>
                    <a:pt x="46" y="23"/>
                  </a:lnTo>
                  <a:lnTo>
                    <a:pt x="48" y="23"/>
                  </a:lnTo>
                  <a:lnTo>
                    <a:pt x="48" y="21"/>
                  </a:lnTo>
                  <a:lnTo>
                    <a:pt x="50" y="19"/>
                  </a:lnTo>
                  <a:lnTo>
                    <a:pt x="54" y="15"/>
                  </a:lnTo>
                  <a:lnTo>
                    <a:pt x="56" y="15"/>
                  </a:lnTo>
                  <a:lnTo>
                    <a:pt x="58" y="15"/>
                  </a:lnTo>
                  <a:lnTo>
                    <a:pt x="60" y="15"/>
                  </a:lnTo>
                  <a:lnTo>
                    <a:pt x="62" y="13"/>
                  </a:lnTo>
                  <a:lnTo>
                    <a:pt x="64" y="11"/>
                  </a:lnTo>
                  <a:lnTo>
                    <a:pt x="66" y="10"/>
                  </a:lnTo>
                  <a:lnTo>
                    <a:pt x="69" y="8"/>
                  </a:lnTo>
                  <a:lnTo>
                    <a:pt x="71" y="6"/>
                  </a:lnTo>
                  <a:lnTo>
                    <a:pt x="73" y="6"/>
                  </a:lnTo>
                  <a:lnTo>
                    <a:pt x="75" y="4"/>
                  </a:lnTo>
                  <a:lnTo>
                    <a:pt x="75" y="2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58" y="4"/>
                  </a:lnTo>
                  <a:lnTo>
                    <a:pt x="52" y="8"/>
                  </a:lnTo>
                  <a:lnTo>
                    <a:pt x="50" y="10"/>
                  </a:lnTo>
                  <a:lnTo>
                    <a:pt x="48" y="11"/>
                  </a:lnTo>
                  <a:lnTo>
                    <a:pt x="46" y="11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35" y="15"/>
                  </a:lnTo>
                  <a:lnTo>
                    <a:pt x="29" y="19"/>
                  </a:lnTo>
                  <a:lnTo>
                    <a:pt x="23" y="19"/>
                  </a:lnTo>
                  <a:lnTo>
                    <a:pt x="20" y="19"/>
                  </a:lnTo>
                  <a:lnTo>
                    <a:pt x="16" y="21"/>
                  </a:lnTo>
                  <a:lnTo>
                    <a:pt x="14" y="23"/>
                  </a:lnTo>
                  <a:lnTo>
                    <a:pt x="4" y="23"/>
                  </a:lnTo>
                  <a:lnTo>
                    <a:pt x="0" y="25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2035" y="3222"/>
              <a:ext cx="578" cy="403"/>
            </a:xfrm>
            <a:custGeom>
              <a:avLst/>
              <a:gdLst/>
              <a:ahLst/>
              <a:cxnLst>
                <a:cxn ang="0">
                  <a:pos x="560" y="146"/>
                </a:cxn>
                <a:cxn ang="0">
                  <a:pos x="578" y="100"/>
                </a:cxn>
                <a:cxn ang="0">
                  <a:pos x="570" y="73"/>
                </a:cxn>
                <a:cxn ang="0">
                  <a:pos x="557" y="31"/>
                </a:cxn>
                <a:cxn ang="0">
                  <a:pos x="539" y="15"/>
                </a:cxn>
                <a:cxn ang="0">
                  <a:pos x="524" y="10"/>
                </a:cxn>
                <a:cxn ang="0">
                  <a:pos x="501" y="6"/>
                </a:cxn>
                <a:cxn ang="0">
                  <a:pos x="463" y="0"/>
                </a:cxn>
                <a:cxn ang="0">
                  <a:pos x="430" y="15"/>
                </a:cxn>
                <a:cxn ang="0">
                  <a:pos x="399" y="38"/>
                </a:cxn>
                <a:cxn ang="0">
                  <a:pos x="384" y="73"/>
                </a:cxn>
                <a:cxn ang="0">
                  <a:pos x="401" y="130"/>
                </a:cxn>
                <a:cxn ang="0">
                  <a:pos x="378" y="121"/>
                </a:cxn>
                <a:cxn ang="0">
                  <a:pos x="367" y="83"/>
                </a:cxn>
                <a:cxn ang="0">
                  <a:pos x="345" y="65"/>
                </a:cxn>
                <a:cxn ang="0">
                  <a:pos x="311" y="54"/>
                </a:cxn>
                <a:cxn ang="0">
                  <a:pos x="270" y="65"/>
                </a:cxn>
                <a:cxn ang="0">
                  <a:pos x="242" y="83"/>
                </a:cxn>
                <a:cxn ang="0">
                  <a:pos x="234" y="109"/>
                </a:cxn>
                <a:cxn ang="0">
                  <a:pos x="244" y="165"/>
                </a:cxn>
                <a:cxn ang="0">
                  <a:pos x="244" y="178"/>
                </a:cxn>
                <a:cxn ang="0">
                  <a:pos x="222" y="171"/>
                </a:cxn>
                <a:cxn ang="0">
                  <a:pos x="203" y="157"/>
                </a:cxn>
                <a:cxn ang="0">
                  <a:pos x="180" y="153"/>
                </a:cxn>
                <a:cxn ang="0">
                  <a:pos x="159" y="157"/>
                </a:cxn>
                <a:cxn ang="0">
                  <a:pos x="140" y="165"/>
                </a:cxn>
                <a:cxn ang="0">
                  <a:pos x="123" y="186"/>
                </a:cxn>
                <a:cxn ang="0">
                  <a:pos x="111" y="201"/>
                </a:cxn>
                <a:cxn ang="0">
                  <a:pos x="119" y="240"/>
                </a:cxn>
                <a:cxn ang="0">
                  <a:pos x="107" y="247"/>
                </a:cxn>
                <a:cxn ang="0">
                  <a:pos x="82" y="253"/>
                </a:cxn>
                <a:cxn ang="0">
                  <a:pos x="50" y="261"/>
                </a:cxn>
                <a:cxn ang="0">
                  <a:pos x="23" y="274"/>
                </a:cxn>
                <a:cxn ang="0">
                  <a:pos x="5" y="292"/>
                </a:cxn>
                <a:cxn ang="0">
                  <a:pos x="0" y="330"/>
                </a:cxn>
                <a:cxn ang="0">
                  <a:pos x="17" y="357"/>
                </a:cxn>
                <a:cxn ang="0">
                  <a:pos x="34" y="380"/>
                </a:cxn>
                <a:cxn ang="0">
                  <a:pos x="59" y="387"/>
                </a:cxn>
                <a:cxn ang="0">
                  <a:pos x="88" y="391"/>
                </a:cxn>
                <a:cxn ang="0">
                  <a:pos x="123" y="387"/>
                </a:cxn>
                <a:cxn ang="0">
                  <a:pos x="148" y="363"/>
                </a:cxn>
                <a:cxn ang="0">
                  <a:pos x="165" y="370"/>
                </a:cxn>
                <a:cxn ang="0">
                  <a:pos x="182" y="393"/>
                </a:cxn>
                <a:cxn ang="0">
                  <a:pos x="211" y="399"/>
                </a:cxn>
                <a:cxn ang="0">
                  <a:pos x="261" y="395"/>
                </a:cxn>
                <a:cxn ang="0">
                  <a:pos x="284" y="386"/>
                </a:cxn>
                <a:cxn ang="0">
                  <a:pos x="299" y="370"/>
                </a:cxn>
                <a:cxn ang="0">
                  <a:pos x="297" y="320"/>
                </a:cxn>
                <a:cxn ang="0">
                  <a:pos x="309" y="286"/>
                </a:cxn>
                <a:cxn ang="0">
                  <a:pos x="319" y="286"/>
                </a:cxn>
                <a:cxn ang="0">
                  <a:pos x="361" y="253"/>
                </a:cxn>
                <a:cxn ang="0">
                  <a:pos x="399" y="213"/>
                </a:cxn>
                <a:cxn ang="0">
                  <a:pos x="424" y="203"/>
                </a:cxn>
                <a:cxn ang="0">
                  <a:pos x="457" y="200"/>
                </a:cxn>
                <a:cxn ang="0">
                  <a:pos x="474" y="201"/>
                </a:cxn>
                <a:cxn ang="0">
                  <a:pos x="495" y="223"/>
                </a:cxn>
                <a:cxn ang="0">
                  <a:pos x="505" y="219"/>
                </a:cxn>
                <a:cxn ang="0">
                  <a:pos x="514" y="178"/>
                </a:cxn>
                <a:cxn ang="0">
                  <a:pos x="535" y="157"/>
                </a:cxn>
              </a:cxnLst>
              <a:rect l="0" t="0" r="r" b="b"/>
              <a:pathLst>
                <a:path w="578" h="403">
                  <a:moveTo>
                    <a:pt x="545" y="161"/>
                  </a:moveTo>
                  <a:lnTo>
                    <a:pt x="545" y="157"/>
                  </a:lnTo>
                  <a:lnTo>
                    <a:pt x="547" y="155"/>
                  </a:lnTo>
                  <a:lnTo>
                    <a:pt x="551" y="152"/>
                  </a:lnTo>
                  <a:lnTo>
                    <a:pt x="559" y="148"/>
                  </a:lnTo>
                  <a:lnTo>
                    <a:pt x="560" y="146"/>
                  </a:lnTo>
                  <a:lnTo>
                    <a:pt x="562" y="142"/>
                  </a:lnTo>
                  <a:lnTo>
                    <a:pt x="568" y="132"/>
                  </a:lnTo>
                  <a:lnTo>
                    <a:pt x="574" y="125"/>
                  </a:lnTo>
                  <a:lnTo>
                    <a:pt x="576" y="121"/>
                  </a:lnTo>
                  <a:lnTo>
                    <a:pt x="578" y="115"/>
                  </a:lnTo>
                  <a:lnTo>
                    <a:pt x="578" y="100"/>
                  </a:lnTo>
                  <a:lnTo>
                    <a:pt x="576" y="86"/>
                  </a:lnTo>
                  <a:lnTo>
                    <a:pt x="576" y="84"/>
                  </a:lnTo>
                  <a:lnTo>
                    <a:pt x="574" y="83"/>
                  </a:lnTo>
                  <a:lnTo>
                    <a:pt x="572" y="83"/>
                  </a:lnTo>
                  <a:lnTo>
                    <a:pt x="572" y="81"/>
                  </a:lnTo>
                  <a:lnTo>
                    <a:pt x="570" y="73"/>
                  </a:lnTo>
                  <a:lnTo>
                    <a:pt x="568" y="61"/>
                  </a:lnTo>
                  <a:lnTo>
                    <a:pt x="566" y="54"/>
                  </a:lnTo>
                  <a:lnTo>
                    <a:pt x="562" y="48"/>
                  </a:lnTo>
                  <a:lnTo>
                    <a:pt x="559" y="40"/>
                  </a:lnTo>
                  <a:lnTo>
                    <a:pt x="559" y="35"/>
                  </a:lnTo>
                  <a:lnTo>
                    <a:pt x="557" y="31"/>
                  </a:lnTo>
                  <a:lnTo>
                    <a:pt x="555" y="29"/>
                  </a:lnTo>
                  <a:lnTo>
                    <a:pt x="553" y="29"/>
                  </a:lnTo>
                  <a:lnTo>
                    <a:pt x="547" y="25"/>
                  </a:lnTo>
                  <a:lnTo>
                    <a:pt x="545" y="23"/>
                  </a:lnTo>
                  <a:lnTo>
                    <a:pt x="541" y="19"/>
                  </a:lnTo>
                  <a:lnTo>
                    <a:pt x="539" y="15"/>
                  </a:lnTo>
                  <a:lnTo>
                    <a:pt x="535" y="13"/>
                  </a:lnTo>
                  <a:lnTo>
                    <a:pt x="534" y="13"/>
                  </a:lnTo>
                  <a:lnTo>
                    <a:pt x="532" y="13"/>
                  </a:lnTo>
                  <a:lnTo>
                    <a:pt x="530" y="13"/>
                  </a:lnTo>
                  <a:lnTo>
                    <a:pt x="526" y="12"/>
                  </a:lnTo>
                  <a:lnTo>
                    <a:pt x="524" y="10"/>
                  </a:lnTo>
                  <a:lnTo>
                    <a:pt x="518" y="6"/>
                  </a:lnTo>
                  <a:lnTo>
                    <a:pt x="514" y="2"/>
                  </a:lnTo>
                  <a:lnTo>
                    <a:pt x="512" y="2"/>
                  </a:lnTo>
                  <a:lnTo>
                    <a:pt x="509" y="4"/>
                  </a:lnTo>
                  <a:lnTo>
                    <a:pt x="505" y="4"/>
                  </a:lnTo>
                  <a:lnTo>
                    <a:pt x="501" y="6"/>
                  </a:lnTo>
                  <a:lnTo>
                    <a:pt x="497" y="6"/>
                  </a:lnTo>
                  <a:lnTo>
                    <a:pt x="491" y="6"/>
                  </a:lnTo>
                  <a:lnTo>
                    <a:pt x="486" y="4"/>
                  </a:lnTo>
                  <a:lnTo>
                    <a:pt x="480" y="0"/>
                  </a:lnTo>
                  <a:lnTo>
                    <a:pt x="472" y="0"/>
                  </a:lnTo>
                  <a:lnTo>
                    <a:pt x="463" y="0"/>
                  </a:lnTo>
                  <a:lnTo>
                    <a:pt x="455" y="2"/>
                  </a:lnTo>
                  <a:lnTo>
                    <a:pt x="445" y="4"/>
                  </a:lnTo>
                  <a:lnTo>
                    <a:pt x="439" y="6"/>
                  </a:lnTo>
                  <a:lnTo>
                    <a:pt x="434" y="10"/>
                  </a:lnTo>
                  <a:lnTo>
                    <a:pt x="432" y="13"/>
                  </a:lnTo>
                  <a:lnTo>
                    <a:pt x="430" y="15"/>
                  </a:lnTo>
                  <a:lnTo>
                    <a:pt x="428" y="19"/>
                  </a:lnTo>
                  <a:lnTo>
                    <a:pt x="426" y="23"/>
                  </a:lnTo>
                  <a:lnTo>
                    <a:pt x="416" y="27"/>
                  </a:lnTo>
                  <a:lnTo>
                    <a:pt x="407" y="33"/>
                  </a:lnTo>
                  <a:lnTo>
                    <a:pt x="403" y="35"/>
                  </a:lnTo>
                  <a:lnTo>
                    <a:pt x="399" y="38"/>
                  </a:lnTo>
                  <a:lnTo>
                    <a:pt x="395" y="44"/>
                  </a:lnTo>
                  <a:lnTo>
                    <a:pt x="393" y="52"/>
                  </a:lnTo>
                  <a:lnTo>
                    <a:pt x="391" y="58"/>
                  </a:lnTo>
                  <a:lnTo>
                    <a:pt x="388" y="65"/>
                  </a:lnTo>
                  <a:lnTo>
                    <a:pt x="386" y="69"/>
                  </a:lnTo>
                  <a:lnTo>
                    <a:pt x="384" y="73"/>
                  </a:lnTo>
                  <a:lnTo>
                    <a:pt x="382" y="84"/>
                  </a:lnTo>
                  <a:lnTo>
                    <a:pt x="382" y="96"/>
                  </a:lnTo>
                  <a:lnTo>
                    <a:pt x="384" y="106"/>
                  </a:lnTo>
                  <a:lnTo>
                    <a:pt x="390" y="113"/>
                  </a:lnTo>
                  <a:lnTo>
                    <a:pt x="397" y="121"/>
                  </a:lnTo>
                  <a:lnTo>
                    <a:pt x="401" y="130"/>
                  </a:lnTo>
                  <a:lnTo>
                    <a:pt x="403" y="134"/>
                  </a:lnTo>
                  <a:lnTo>
                    <a:pt x="401" y="138"/>
                  </a:lnTo>
                  <a:lnTo>
                    <a:pt x="391" y="136"/>
                  </a:lnTo>
                  <a:lnTo>
                    <a:pt x="388" y="134"/>
                  </a:lnTo>
                  <a:lnTo>
                    <a:pt x="384" y="130"/>
                  </a:lnTo>
                  <a:lnTo>
                    <a:pt x="378" y="121"/>
                  </a:lnTo>
                  <a:lnTo>
                    <a:pt x="376" y="111"/>
                  </a:lnTo>
                  <a:lnTo>
                    <a:pt x="372" y="96"/>
                  </a:lnTo>
                  <a:lnTo>
                    <a:pt x="372" y="90"/>
                  </a:lnTo>
                  <a:lnTo>
                    <a:pt x="370" y="86"/>
                  </a:lnTo>
                  <a:lnTo>
                    <a:pt x="368" y="84"/>
                  </a:lnTo>
                  <a:lnTo>
                    <a:pt x="367" y="83"/>
                  </a:lnTo>
                  <a:lnTo>
                    <a:pt x="359" y="81"/>
                  </a:lnTo>
                  <a:lnTo>
                    <a:pt x="357" y="79"/>
                  </a:lnTo>
                  <a:lnTo>
                    <a:pt x="355" y="77"/>
                  </a:lnTo>
                  <a:lnTo>
                    <a:pt x="351" y="73"/>
                  </a:lnTo>
                  <a:lnTo>
                    <a:pt x="347" y="67"/>
                  </a:lnTo>
                  <a:lnTo>
                    <a:pt x="345" y="65"/>
                  </a:lnTo>
                  <a:lnTo>
                    <a:pt x="342" y="65"/>
                  </a:lnTo>
                  <a:lnTo>
                    <a:pt x="334" y="61"/>
                  </a:lnTo>
                  <a:lnTo>
                    <a:pt x="326" y="58"/>
                  </a:lnTo>
                  <a:lnTo>
                    <a:pt x="319" y="54"/>
                  </a:lnTo>
                  <a:lnTo>
                    <a:pt x="315" y="54"/>
                  </a:lnTo>
                  <a:lnTo>
                    <a:pt x="311" y="54"/>
                  </a:lnTo>
                  <a:lnTo>
                    <a:pt x="305" y="56"/>
                  </a:lnTo>
                  <a:lnTo>
                    <a:pt x="301" y="60"/>
                  </a:lnTo>
                  <a:lnTo>
                    <a:pt x="295" y="61"/>
                  </a:lnTo>
                  <a:lnTo>
                    <a:pt x="286" y="63"/>
                  </a:lnTo>
                  <a:lnTo>
                    <a:pt x="276" y="63"/>
                  </a:lnTo>
                  <a:lnTo>
                    <a:pt x="270" y="65"/>
                  </a:lnTo>
                  <a:lnTo>
                    <a:pt x="265" y="67"/>
                  </a:lnTo>
                  <a:lnTo>
                    <a:pt x="261" y="73"/>
                  </a:lnTo>
                  <a:lnTo>
                    <a:pt x="259" y="75"/>
                  </a:lnTo>
                  <a:lnTo>
                    <a:pt x="257" y="77"/>
                  </a:lnTo>
                  <a:lnTo>
                    <a:pt x="249" y="79"/>
                  </a:lnTo>
                  <a:lnTo>
                    <a:pt x="242" y="83"/>
                  </a:lnTo>
                  <a:lnTo>
                    <a:pt x="240" y="84"/>
                  </a:lnTo>
                  <a:lnTo>
                    <a:pt x="238" y="88"/>
                  </a:lnTo>
                  <a:lnTo>
                    <a:pt x="238" y="94"/>
                  </a:lnTo>
                  <a:lnTo>
                    <a:pt x="238" y="98"/>
                  </a:lnTo>
                  <a:lnTo>
                    <a:pt x="238" y="102"/>
                  </a:lnTo>
                  <a:lnTo>
                    <a:pt x="234" y="109"/>
                  </a:lnTo>
                  <a:lnTo>
                    <a:pt x="230" y="119"/>
                  </a:lnTo>
                  <a:lnTo>
                    <a:pt x="228" y="130"/>
                  </a:lnTo>
                  <a:lnTo>
                    <a:pt x="228" y="142"/>
                  </a:lnTo>
                  <a:lnTo>
                    <a:pt x="228" y="150"/>
                  </a:lnTo>
                  <a:lnTo>
                    <a:pt x="236" y="157"/>
                  </a:lnTo>
                  <a:lnTo>
                    <a:pt x="244" y="165"/>
                  </a:lnTo>
                  <a:lnTo>
                    <a:pt x="249" y="173"/>
                  </a:lnTo>
                  <a:lnTo>
                    <a:pt x="253" y="175"/>
                  </a:lnTo>
                  <a:lnTo>
                    <a:pt x="253" y="178"/>
                  </a:lnTo>
                  <a:lnTo>
                    <a:pt x="251" y="178"/>
                  </a:lnTo>
                  <a:lnTo>
                    <a:pt x="249" y="178"/>
                  </a:lnTo>
                  <a:lnTo>
                    <a:pt x="244" y="178"/>
                  </a:lnTo>
                  <a:lnTo>
                    <a:pt x="236" y="177"/>
                  </a:lnTo>
                  <a:lnTo>
                    <a:pt x="234" y="175"/>
                  </a:lnTo>
                  <a:lnTo>
                    <a:pt x="230" y="171"/>
                  </a:lnTo>
                  <a:lnTo>
                    <a:pt x="222" y="169"/>
                  </a:lnTo>
                  <a:lnTo>
                    <a:pt x="224" y="169"/>
                  </a:lnTo>
                  <a:lnTo>
                    <a:pt x="222" y="171"/>
                  </a:lnTo>
                  <a:lnTo>
                    <a:pt x="221" y="171"/>
                  </a:lnTo>
                  <a:lnTo>
                    <a:pt x="219" y="171"/>
                  </a:lnTo>
                  <a:lnTo>
                    <a:pt x="213" y="169"/>
                  </a:lnTo>
                  <a:lnTo>
                    <a:pt x="209" y="167"/>
                  </a:lnTo>
                  <a:lnTo>
                    <a:pt x="207" y="165"/>
                  </a:lnTo>
                  <a:lnTo>
                    <a:pt x="203" y="157"/>
                  </a:lnTo>
                  <a:lnTo>
                    <a:pt x="199" y="153"/>
                  </a:lnTo>
                  <a:lnTo>
                    <a:pt x="196" y="152"/>
                  </a:lnTo>
                  <a:lnTo>
                    <a:pt x="194" y="152"/>
                  </a:lnTo>
                  <a:lnTo>
                    <a:pt x="190" y="152"/>
                  </a:lnTo>
                  <a:lnTo>
                    <a:pt x="184" y="152"/>
                  </a:lnTo>
                  <a:lnTo>
                    <a:pt x="180" y="153"/>
                  </a:lnTo>
                  <a:lnTo>
                    <a:pt x="174" y="153"/>
                  </a:lnTo>
                  <a:lnTo>
                    <a:pt x="173" y="153"/>
                  </a:lnTo>
                  <a:lnTo>
                    <a:pt x="169" y="153"/>
                  </a:lnTo>
                  <a:lnTo>
                    <a:pt x="167" y="152"/>
                  </a:lnTo>
                  <a:lnTo>
                    <a:pt x="165" y="153"/>
                  </a:lnTo>
                  <a:lnTo>
                    <a:pt x="159" y="157"/>
                  </a:lnTo>
                  <a:lnTo>
                    <a:pt x="155" y="159"/>
                  </a:lnTo>
                  <a:lnTo>
                    <a:pt x="151" y="161"/>
                  </a:lnTo>
                  <a:lnTo>
                    <a:pt x="148" y="161"/>
                  </a:lnTo>
                  <a:lnTo>
                    <a:pt x="146" y="161"/>
                  </a:lnTo>
                  <a:lnTo>
                    <a:pt x="144" y="161"/>
                  </a:lnTo>
                  <a:lnTo>
                    <a:pt x="140" y="165"/>
                  </a:lnTo>
                  <a:lnTo>
                    <a:pt x="136" y="171"/>
                  </a:lnTo>
                  <a:lnTo>
                    <a:pt x="134" y="173"/>
                  </a:lnTo>
                  <a:lnTo>
                    <a:pt x="130" y="175"/>
                  </a:lnTo>
                  <a:lnTo>
                    <a:pt x="128" y="177"/>
                  </a:lnTo>
                  <a:lnTo>
                    <a:pt x="125" y="178"/>
                  </a:lnTo>
                  <a:lnTo>
                    <a:pt x="123" y="186"/>
                  </a:lnTo>
                  <a:lnTo>
                    <a:pt x="119" y="192"/>
                  </a:lnTo>
                  <a:lnTo>
                    <a:pt x="117" y="194"/>
                  </a:lnTo>
                  <a:lnTo>
                    <a:pt x="115" y="196"/>
                  </a:lnTo>
                  <a:lnTo>
                    <a:pt x="113" y="198"/>
                  </a:lnTo>
                  <a:lnTo>
                    <a:pt x="113" y="200"/>
                  </a:lnTo>
                  <a:lnTo>
                    <a:pt x="111" y="201"/>
                  </a:lnTo>
                  <a:lnTo>
                    <a:pt x="113" y="205"/>
                  </a:lnTo>
                  <a:lnTo>
                    <a:pt x="117" y="215"/>
                  </a:lnTo>
                  <a:lnTo>
                    <a:pt x="111" y="230"/>
                  </a:lnTo>
                  <a:lnTo>
                    <a:pt x="115" y="232"/>
                  </a:lnTo>
                  <a:lnTo>
                    <a:pt x="117" y="234"/>
                  </a:lnTo>
                  <a:lnTo>
                    <a:pt x="119" y="240"/>
                  </a:lnTo>
                  <a:lnTo>
                    <a:pt x="121" y="246"/>
                  </a:lnTo>
                  <a:lnTo>
                    <a:pt x="123" y="247"/>
                  </a:lnTo>
                  <a:lnTo>
                    <a:pt x="125" y="249"/>
                  </a:lnTo>
                  <a:lnTo>
                    <a:pt x="121" y="247"/>
                  </a:lnTo>
                  <a:lnTo>
                    <a:pt x="113" y="247"/>
                  </a:lnTo>
                  <a:lnTo>
                    <a:pt x="107" y="247"/>
                  </a:lnTo>
                  <a:lnTo>
                    <a:pt x="103" y="249"/>
                  </a:lnTo>
                  <a:lnTo>
                    <a:pt x="102" y="251"/>
                  </a:lnTo>
                  <a:lnTo>
                    <a:pt x="100" y="249"/>
                  </a:lnTo>
                  <a:lnTo>
                    <a:pt x="96" y="249"/>
                  </a:lnTo>
                  <a:lnTo>
                    <a:pt x="88" y="251"/>
                  </a:lnTo>
                  <a:lnTo>
                    <a:pt x="82" y="253"/>
                  </a:lnTo>
                  <a:lnTo>
                    <a:pt x="78" y="255"/>
                  </a:lnTo>
                  <a:lnTo>
                    <a:pt x="77" y="255"/>
                  </a:lnTo>
                  <a:lnTo>
                    <a:pt x="61" y="257"/>
                  </a:lnTo>
                  <a:lnTo>
                    <a:pt x="53" y="259"/>
                  </a:lnTo>
                  <a:lnTo>
                    <a:pt x="52" y="261"/>
                  </a:lnTo>
                  <a:lnTo>
                    <a:pt x="50" y="261"/>
                  </a:lnTo>
                  <a:lnTo>
                    <a:pt x="50" y="263"/>
                  </a:lnTo>
                  <a:lnTo>
                    <a:pt x="50" y="265"/>
                  </a:lnTo>
                  <a:lnTo>
                    <a:pt x="46" y="267"/>
                  </a:lnTo>
                  <a:lnTo>
                    <a:pt x="36" y="269"/>
                  </a:lnTo>
                  <a:lnTo>
                    <a:pt x="27" y="272"/>
                  </a:lnTo>
                  <a:lnTo>
                    <a:pt x="23" y="274"/>
                  </a:lnTo>
                  <a:lnTo>
                    <a:pt x="21" y="276"/>
                  </a:lnTo>
                  <a:lnTo>
                    <a:pt x="21" y="278"/>
                  </a:lnTo>
                  <a:lnTo>
                    <a:pt x="17" y="280"/>
                  </a:lnTo>
                  <a:lnTo>
                    <a:pt x="11" y="284"/>
                  </a:lnTo>
                  <a:lnTo>
                    <a:pt x="7" y="288"/>
                  </a:lnTo>
                  <a:lnTo>
                    <a:pt x="5" y="292"/>
                  </a:lnTo>
                  <a:lnTo>
                    <a:pt x="5" y="295"/>
                  </a:lnTo>
                  <a:lnTo>
                    <a:pt x="5" y="299"/>
                  </a:lnTo>
                  <a:lnTo>
                    <a:pt x="5" y="305"/>
                  </a:lnTo>
                  <a:lnTo>
                    <a:pt x="4" y="315"/>
                  </a:lnTo>
                  <a:lnTo>
                    <a:pt x="0" y="326"/>
                  </a:lnTo>
                  <a:lnTo>
                    <a:pt x="0" y="330"/>
                  </a:lnTo>
                  <a:lnTo>
                    <a:pt x="2" y="334"/>
                  </a:lnTo>
                  <a:lnTo>
                    <a:pt x="7" y="340"/>
                  </a:lnTo>
                  <a:lnTo>
                    <a:pt x="11" y="345"/>
                  </a:lnTo>
                  <a:lnTo>
                    <a:pt x="15" y="351"/>
                  </a:lnTo>
                  <a:lnTo>
                    <a:pt x="17" y="353"/>
                  </a:lnTo>
                  <a:lnTo>
                    <a:pt x="17" y="357"/>
                  </a:lnTo>
                  <a:lnTo>
                    <a:pt x="19" y="359"/>
                  </a:lnTo>
                  <a:lnTo>
                    <a:pt x="21" y="363"/>
                  </a:lnTo>
                  <a:lnTo>
                    <a:pt x="27" y="368"/>
                  </a:lnTo>
                  <a:lnTo>
                    <a:pt x="32" y="374"/>
                  </a:lnTo>
                  <a:lnTo>
                    <a:pt x="34" y="376"/>
                  </a:lnTo>
                  <a:lnTo>
                    <a:pt x="34" y="380"/>
                  </a:lnTo>
                  <a:lnTo>
                    <a:pt x="36" y="382"/>
                  </a:lnTo>
                  <a:lnTo>
                    <a:pt x="40" y="384"/>
                  </a:lnTo>
                  <a:lnTo>
                    <a:pt x="48" y="384"/>
                  </a:lnTo>
                  <a:lnTo>
                    <a:pt x="55" y="386"/>
                  </a:lnTo>
                  <a:lnTo>
                    <a:pt x="57" y="386"/>
                  </a:lnTo>
                  <a:lnTo>
                    <a:pt x="59" y="387"/>
                  </a:lnTo>
                  <a:lnTo>
                    <a:pt x="63" y="389"/>
                  </a:lnTo>
                  <a:lnTo>
                    <a:pt x="65" y="391"/>
                  </a:lnTo>
                  <a:lnTo>
                    <a:pt x="75" y="393"/>
                  </a:lnTo>
                  <a:lnTo>
                    <a:pt x="80" y="393"/>
                  </a:lnTo>
                  <a:lnTo>
                    <a:pt x="84" y="393"/>
                  </a:lnTo>
                  <a:lnTo>
                    <a:pt x="88" y="391"/>
                  </a:lnTo>
                  <a:lnTo>
                    <a:pt x="92" y="389"/>
                  </a:lnTo>
                  <a:lnTo>
                    <a:pt x="96" y="387"/>
                  </a:lnTo>
                  <a:lnTo>
                    <a:pt x="100" y="386"/>
                  </a:lnTo>
                  <a:lnTo>
                    <a:pt x="109" y="387"/>
                  </a:lnTo>
                  <a:lnTo>
                    <a:pt x="119" y="387"/>
                  </a:lnTo>
                  <a:lnTo>
                    <a:pt x="123" y="387"/>
                  </a:lnTo>
                  <a:lnTo>
                    <a:pt x="125" y="386"/>
                  </a:lnTo>
                  <a:lnTo>
                    <a:pt x="128" y="380"/>
                  </a:lnTo>
                  <a:lnTo>
                    <a:pt x="130" y="376"/>
                  </a:lnTo>
                  <a:lnTo>
                    <a:pt x="132" y="372"/>
                  </a:lnTo>
                  <a:lnTo>
                    <a:pt x="136" y="370"/>
                  </a:lnTo>
                  <a:lnTo>
                    <a:pt x="148" y="363"/>
                  </a:lnTo>
                  <a:lnTo>
                    <a:pt x="157" y="351"/>
                  </a:lnTo>
                  <a:lnTo>
                    <a:pt x="161" y="353"/>
                  </a:lnTo>
                  <a:lnTo>
                    <a:pt x="163" y="355"/>
                  </a:lnTo>
                  <a:lnTo>
                    <a:pt x="165" y="359"/>
                  </a:lnTo>
                  <a:lnTo>
                    <a:pt x="165" y="363"/>
                  </a:lnTo>
                  <a:lnTo>
                    <a:pt x="165" y="370"/>
                  </a:lnTo>
                  <a:lnTo>
                    <a:pt x="165" y="376"/>
                  </a:lnTo>
                  <a:lnTo>
                    <a:pt x="167" y="380"/>
                  </a:lnTo>
                  <a:lnTo>
                    <a:pt x="171" y="384"/>
                  </a:lnTo>
                  <a:lnTo>
                    <a:pt x="174" y="386"/>
                  </a:lnTo>
                  <a:lnTo>
                    <a:pt x="178" y="387"/>
                  </a:lnTo>
                  <a:lnTo>
                    <a:pt x="182" y="393"/>
                  </a:lnTo>
                  <a:lnTo>
                    <a:pt x="186" y="395"/>
                  </a:lnTo>
                  <a:lnTo>
                    <a:pt x="190" y="397"/>
                  </a:lnTo>
                  <a:lnTo>
                    <a:pt x="198" y="399"/>
                  </a:lnTo>
                  <a:lnTo>
                    <a:pt x="205" y="397"/>
                  </a:lnTo>
                  <a:lnTo>
                    <a:pt x="209" y="397"/>
                  </a:lnTo>
                  <a:lnTo>
                    <a:pt x="211" y="399"/>
                  </a:lnTo>
                  <a:lnTo>
                    <a:pt x="217" y="401"/>
                  </a:lnTo>
                  <a:lnTo>
                    <a:pt x="221" y="401"/>
                  </a:lnTo>
                  <a:lnTo>
                    <a:pt x="236" y="403"/>
                  </a:lnTo>
                  <a:lnTo>
                    <a:pt x="247" y="401"/>
                  </a:lnTo>
                  <a:lnTo>
                    <a:pt x="255" y="397"/>
                  </a:lnTo>
                  <a:lnTo>
                    <a:pt x="261" y="395"/>
                  </a:lnTo>
                  <a:lnTo>
                    <a:pt x="263" y="395"/>
                  </a:lnTo>
                  <a:lnTo>
                    <a:pt x="265" y="397"/>
                  </a:lnTo>
                  <a:lnTo>
                    <a:pt x="267" y="397"/>
                  </a:lnTo>
                  <a:lnTo>
                    <a:pt x="269" y="397"/>
                  </a:lnTo>
                  <a:lnTo>
                    <a:pt x="276" y="391"/>
                  </a:lnTo>
                  <a:lnTo>
                    <a:pt x="284" y="386"/>
                  </a:lnTo>
                  <a:lnTo>
                    <a:pt x="288" y="384"/>
                  </a:lnTo>
                  <a:lnTo>
                    <a:pt x="294" y="382"/>
                  </a:lnTo>
                  <a:lnTo>
                    <a:pt x="299" y="384"/>
                  </a:lnTo>
                  <a:lnTo>
                    <a:pt x="299" y="380"/>
                  </a:lnTo>
                  <a:lnTo>
                    <a:pt x="299" y="378"/>
                  </a:lnTo>
                  <a:lnTo>
                    <a:pt x="299" y="370"/>
                  </a:lnTo>
                  <a:lnTo>
                    <a:pt x="299" y="357"/>
                  </a:lnTo>
                  <a:lnTo>
                    <a:pt x="297" y="343"/>
                  </a:lnTo>
                  <a:lnTo>
                    <a:pt x="295" y="336"/>
                  </a:lnTo>
                  <a:lnTo>
                    <a:pt x="294" y="328"/>
                  </a:lnTo>
                  <a:lnTo>
                    <a:pt x="295" y="324"/>
                  </a:lnTo>
                  <a:lnTo>
                    <a:pt x="297" y="320"/>
                  </a:lnTo>
                  <a:lnTo>
                    <a:pt x="301" y="311"/>
                  </a:lnTo>
                  <a:lnTo>
                    <a:pt x="307" y="301"/>
                  </a:lnTo>
                  <a:lnTo>
                    <a:pt x="309" y="295"/>
                  </a:lnTo>
                  <a:lnTo>
                    <a:pt x="309" y="292"/>
                  </a:lnTo>
                  <a:lnTo>
                    <a:pt x="309" y="288"/>
                  </a:lnTo>
                  <a:lnTo>
                    <a:pt x="309" y="286"/>
                  </a:lnTo>
                  <a:lnTo>
                    <a:pt x="311" y="284"/>
                  </a:lnTo>
                  <a:lnTo>
                    <a:pt x="313" y="282"/>
                  </a:lnTo>
                  <a:lnTo>
                    <a:pt x="315" y="282"/>
                  </a:lnTo>
                  <a:lnTo>
                    <a:pt x="317" y="282"/>
                  </a:lnTo>
                  <a:lnTo>
                    <a:pt x="319" y="284"/>
                  </a:lnTo>
                  <a:lnTo>
                    <a:pt x="319" y="286"/>
                  </a:lnTo>
                  <a:lnTo>
                    <a:pt x="322" y="276"/>
                  </a:lnTo>
                  <a:lnTo>
                    <a:pt x="324" y="270"/>
                  </a:lnTo>
                  <a:lnTo>
                    <a:pt x="328" y="267"/>
                  </a:lnTo>
                  <a:lnTo>
                    <a:pt x="334" y="265"/>
                  </a:lnTo>
                  <a:lnTo>
                    <a:pt x="353" y="257"/>
                  </a:lnTo>
                  <a:lnTo>
                    <a:pt x="361" y="253"/>
                  </a:lnTo>
                  <a:lnTo>
                    <a:pt x="363" y="251"/>
                  </a:lnTo>
                  <a:lnTo>
                    <a:pt x="365" y="249"/>
                  </a:lnTo>
                  <a:lnTo>
                    <a:pt x="372" y="236"/>
                  </a:lnTo>
                  <a:lnTo>
                    <a:pt x="384" y="224"/>
                  </a:lnTo>
                  <a:lnTo>
                    <a:pt x="395" y="215"/>
                  </a:lnTo>
                  <a:lnTo>
                    <a:pt x="399" y="213"/>
                  </a:lnTo>
                  <a:lnTo>
                    <a:pt x="403" y="213"/>
                  </a:lnTo>
                  <a:lnTo>
                    <a:pt x="407" y="213"/>
                  </a:lnTo>
                  <a:lnTo>
                    <a:pt x="409" y="211"/>
                  </a:lnTo>
                  <a:lnTo>
                    <a:pt x="415" y="207"/>
                  </a:lnTo>
                  <a:lnTo>
                    <a:pt x="418" y="205"/>
                  </a:lnTo>
                  <a:lnTo>
                    <a:pt x="424" y="203"/>
                  </a:lnTo>
                  <a:lnTo>
                    <a:pt x="430" y="203"/>
                  </a:lnTo>
                  <a:lnTo>
                    <a:pt x="436" y="205"/>
                  </a:lnTo>
                  <a:lnTo>
                    <a:pt x="439" y="205"/>
                  </a:lnTo>
                  <a:lnTo>
                    <a:pt x="443" y="205"/>
                  </a:lnTo>
                  <a:lnTo>
                    <a:pt x="451" y="201"/>
                  </a:lnTo>
                  <a:lnTo>
                    <a:pt x="457" y="200"/>
                  </a:lnTo>
                  <a:lnTo>
                    <a:pt x="459" y="200"/>
                  </a:lnTo>
                  <a:lnTo>
                    <a:pt x="463" y="201"/>
                  </a:lnTo>
                  <a:lnTo>
                    <a:pt x="464" y="201"/>
                  </a:lnTo>
                  <a:lnTo>
                    <a:pt x="466" y="201"/>
                  </a:lnTo>
                  <a:lnTo>
                    <a:pt x="472" y="201"/>
                  </a:lnTo>
                  <a:lnTo>
                    <a:pt x="474" y="201"/>
                  </a:lnTo>
                  <a:lnTo>
                    <a:pt x="478" y="203"/>
                  </a:lnTo>
                  <a:lnTo>
                    <a:pt x="480" y="205"/>
                  </a:lnTo>
                  <a:lnTo>
                    <a:pt x="482" y="211"/>
                  </a:lnTo>
                  <a:lnTo>
                    <a:pt x="486" y="215"/>
                  </a:lnTo>
                  <a:lnTo>
                    <a:pt x="487" y="219"/>
                  </a:lnTo>
                  <a:lnTo>
                    <a:pt x="495" y="223"/>
                  </a:lnTo>
                  <a:lnTo>
                    <a:pt x="503" y="224"/>
                  </a:lnTo>
                  <a:lnTo>
                    <a:pt x="507" y="226"/>
                  </a:lnTo>
                  <a:lnTo>
                    <a:pt x="509" y="230"/>
                  </a:lnTo>
                  <a:lnTo>
                    <a:pt x="507" y="228"/>
                  </a:lnTo>
                  <a:lnTo>
                    <a:pt x="507" y="226"/>
                  </a:lnTo>
                  <a:lnTo>
                    <a:pt x="505" y="219"/>
                  </a:lnTo>
                  <a:lnTo>
                    <a:pt x="503" y="211"/>
                  </a:lnTo>
                  <a:lnTo>
                    <a:pt x="505" y="201"/>
                  </a:lnTo>
                  <a:lnTo>
                    <a:pt x="505" y="194"/>
                  </a:lnTo>
                  <a:lnTo>
                    <a:pt x="509" y="186"/>
                  </a:lnTo>
                  <a:lnTo>
                    <a:pt x="512" y="180"/>
                  </a:lnTo>
                  <a:lnTo>
                    <a:pt x="514" y="178"/>
                  </a:lnTo>
                  <a:lnTo>
                    <a:pt x="516" y="178"/>
                  </a:lnTo>
                  <a:lnTo>
                    <a:pt x="520" y="177"/>
                  </a:lnTo>
                  <a:lnTo>
                    <a:pt x="524" y="173"/>
                  </a:lnTo>
                  <a:lnTo>
                    <a:pt x="530" y="163"/>
                  </a:lnTo>
                  <a:lnTo>
                    <a:pt x="532" y="161"/>
                  </a:lnTo>
                  <a:lnTo>
                    <a:pt x="535" y="157"/>
                  </a:lnTo>
                  <a:lnTo>
                    <a:pt x="537" y="157"/>
                  </a:lnTo>
                  <a:lnTo>
                    <a:pt x="539" y="157"/>
                  </a:lnTo>
                  <a:lnTo>
                    <a:pt x="545" y="1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2340" y="3379"/>
              <a:ext cx="351" cy="252"/>
            </a:xfrm>
            <a:custGeom>
              <a:avLst/>
              <a:gdLst/>
              <a:ahLst/>
              <a:cxnLst>
                <a:cxn ang="0">
                  <a:pos x="15" y="135"/>
                </a:cxn>
                <a:cxn ang="0">
                  <a:pos x="0" y="167"/>
                </a:cxn>
                <a:cxn ang="0">
                  <a:pos x="4" y="188"/>
                </a:cxn>
                <a:cxn ang="0">
                  <a:pos x="2" y="206"/>
                </a:cxn>
                <a:cxn ang="0">
                  <a:pos x="10" y="217"/>
                </a:cxn>
                <a:cxn ang="0">
                  <a:pos x="25" y="230"/>
                </a:cxn>
                <a:cxn ang="0">
                  <a:pos x="46" y="234"/>
                </a:cxn>
                <a:cxn ang="0">
                  <a:pos x="77" y="242"/>
                </a:cxn>
                <a:cxn ang="0">
                  <a:pos x="90" y="238"/>
                </a:cxn>
                <a:cxn ang="0">
                  <a:pos x="119" y="240"/>
                </a:cxn>
                <a:cxn ang="0">
                  <a:pos x="134" y="238"/>
                </a:cxn>
                <a:cxn ang="0">
                  <a:pos x="142" y="236"/>
                </a:cxn>
                <a:cxn ang="0">
                  <a:pos x="156" y="229"/>
                </a:cxn>
                <a:cxn ang="0">
                  <a:pos x="163" y="223"/>
                </a:cxn>
                <a:cxn ang="0">
                  <a:pos x="177" y="232"/>
                </a:cxn>
                <a:cxn ang="0">
                  <a:pos x="184" y="229"/>
                </a:cxn>
                <a:cxn ang="0">
                  <a:pos x="194" y="229"/>
                </a:cxn>
                <a:cxn ang="0">
                  <a:pos x="215" y="242"/>
                </a:cxn>
                <a:cxn ang="0">
                  <a:pos x="234" y="242"/>
                </a:cxn>
                <a:cxn ang="0">
                  <a:pos x="250" y="250"/>
                </a:cxn>
                <a:cxn ang="0">
                  <a:pos x="271" y="250"/>
                </a:cxn>
                <a:cxn ang="0">
                  <a:pos x="307" y="244"/>
                </a:cxn>
                <a:cxn ang="0">
                  <a:pos x="321" y="234"/>
                </a:cxn>
                <a:cxn ang="0">
                  <a:pos x="338" y="219"/>
                </a:cxn>
                <a:cxn ang="0">
                  <a:pos x="348" y="190"/>
                </a:cxn>
                <a:cxn ang="0">
                  <a:pos x="351" y="165"/>
                </a:cxn>
                <a:cxn ang="0">
                  <a:pos x="344" y="148"/>
                </a:cxn>
                <a:cxn ang="0">
                  <a:pos x="338" y="135"/>
                </a:cxn>
                <a:cxn ang="0">
                  <a:pos x="325" y="123"/>
                </a:cxn>
                <a:cxn ang="0">
                  <a:pos x="317" y="121"/>
                </a:cxn>
                <a:cxn ang="0">
                  <a:pos x="317" y="106"/>
                </a:cxn>
                <a:cxn ang="0">
                  <a:pos x="313" y="100"/>
                </a:cxn>
                <a:cxn ang="0">
                  <a:pos x="328" y="66"/>
                </a:cxn>
                <a:cxn ang="0">
                  <a:pos x="325" y="50"/>
                </a:cxn>
                <a:cxn ang="0">
                  <a:pos x="323" y="31"/>
                </a:cxn>
                <a:cxn ang="0">
                  <a:pos x="311" y="14"/>
                </a:cxn>
                <a:cxn ang="0">
                  <a:pos x="302" y="2"/>
                </a:cxn>
                <a:cxn ang="0">
                  <a:pos x="292" y="0"/>
                </a:cxn>
                <a:cxn ang="0">
                  <a:pos x="257" y="8"/>
                </a:cxn>
                <a:cxn ang="0">
                  <a:pos x="234" y="0"/>
                </a:cxn>
                <a:cxn ang="0">
                  <a:pos x="227" y="4"/>
                </a:cxn>
                <a:cxn ang="0">
                  <a:pos x="215" y="20"/>
                </a:cxn>
                <a:cxn ang="0">
                  <a:pos x="207" y="23"/>
                </a:cxn>
                <a:cxn ang="0">
                  <a:pos x="200" y="44"/>
                </a:cxn>
                <a:cxn ang="0">
                  <a:pos x="202" y="69"/>
                </a:cxn>
                <a:cxn ang="0">
                  <a:pos x="202" y="69"/>
                </a:cxn>
                <a:cxn ang="0">
                  <a:pos x="182" y="62"/>
                </a:cxn>
                <a:cxn ang="0">
                  <a:pos x="175" y="48"/>
                </a:cxn>
                <a:cxn ang="0">
                  <a:pos x="167" y="44"/>
                </a:cxn>
                <a:cxn ang="0">
                  <a:pos x="158" y="44"/>
                </a:cxn>
                <a:cxn ang="0">
                  <a:pos x="146" y="44"/>
                </a:cxn>
                <a:cxn ang="0">
                  <a:pos x="131" y="48"/>
                </a:cxn>
                <a:cxn ang="0">
                  <a:pos x="113" y="48"/>
                </a:cxn>
                <a:cxn ang="0">
                  <a:pos x="102" y="56"/>
                </a:cxn>
                <a:cxn ang="0">
                  <a:pos x="90" y="58"/>
                </a:cxn>
                <a:cxn ang="0">
                  <a:pos x="60" y="92"/>
                </a:cxn>
                <a:cxn ang="0">
                  <a:pos x="48" y="100"/>
                </a:cxn>
                <a:cxn ang="0">
                  <a:pos x="19" y="113"/>
                </a:cxn>
              </a:cxnLst>
              <a:rect l="0" t="0" r="r" b="b"/>
              <a:pathLst>
                <a:path w="351" h="252">
                  <a:moveTo>
                    <a:pt x="14" y="129"/>
                  </a:moveTo>
                  <a:lnTo>
                    <a:pt x="15" y="131"/>
                  </a:lnTo>
                  <a:lnTo>
                    <a:pt x="15" y="135"/>
                  </a:lnTo>
                  <a:lnTo>
                    <a:pt x="14" y="142"/>
                  </a:lnTo>
                  <a:lnTo>
                    <a:pt x="2" y="163"/>
                  </a:lnTo>
                  <a:lnTo>
                    <a:pt x="0" y="167"/>
                  </a:lnTo>
                  <a:lnTo>
                    <a:pt x="0" y="171"/>
                  </a:lnTo>
                  <a:lnTo>
                    <a:pt x="0" y="179"/>
                  </a:lnTo>
                  <a:lnTo>
                    <a:pt x="4" y="188"/>
                  </a:lnTo>
                  <a:lnTo>
                    <a:pt x="4" y="192"/>
                  </a:lnTo>
                  <a:lnTo>
                    <a:pt x="2" y="198"/>
                  </a:lnTo>
                  <a:lnTo>
                    <a:pt x="2" y="206"/>
                  </a:lnTo>
                  <a:lnTo>
                    <a:pt x="2" y="209"/>
                  </a:lnTo>
                  <a:lnTo>
                    <a:pt x="6" y="213"/>
                  </a:lnTo>
                  <a:lnTo>
                    <a:pt x="10" y="217"/>
                  </a:lnTo>
                  <a:lnTo>
                    <a:pt x="15" y="221"/>
                  </a:lnTo>
                  <a:lnTo>
                    <a:pt x="19" y="225"/>
                  </a:lnTo>
                  <a:lnTo>
                    <a:pt x="25" y="230"/>
                  </a:lnTo>
                  <a:lnTo>
                    <a:pt x="29" y="230"/>
                  </a:lnTo>
                  <a:lnTo>
                    <a:pt x="33" y="232"/>
                  </a:lnTo>
                  <a:lnTo>
                    <a:pt x="46" y="234"/>
                  </a:lnTo>
                  <a:lnTo>
                    <a:pt x="60" y="238"/>
                  </a:lnTo>
                  <a:lnTo>
                    <a:pt x="71" y="242"/>
                  </a:lnTo>
                  <a:lnTo>
                    <a:pt x="77" y="242"/>
                  </a:lnTo>
                  <a:lnTo>
                    <a:pt x="81" y="240"/>
                  </a:lnTo>
                  <a:lnTo>
                    <a:pt x="85" y="238"/>
                  </a:lnTo>
                  <a:lnTo>
                    <a:pt x="90" y="238"/>
                  </a:lnTo>
                  <a:lnTo>
                    <a:pt x="104" y="238"/>
                  </a:lnTo>
                  <a:lnTo>
                    <a:pt x="115" y="238"/>
                  </a:lnTo>
                  <a:lnTo>
                    <a:pt x="119" y="240"/>
                  </a:lnTo>
                  <a:lnTo>
                    <a:pt x="123" y="238"/>
                  </a:lnTo>
                  <a:lnTo>
                    <a:pt x="127" y="238"/>
                  </a:lnTo>
                  <a:lnTo>
                    <a:pt x="134" y="238"/>
                  </a:lnTo>
                  <a:lnTo>
                    <a:pt x="140" y="238"/>
                  </a:lnTo>
                  <a:lnTo>
                    <a:pt x="142" y="238"/>
                  </a:lnTo>
                  <a:lnTo>
                    <a:pt x="142" y="236"/>
                  </a:lnTo>
                  <a:lnTo>
                    <a:pt x="144" y="234"/>
                  </a:lnTo>
                  <a:lnTo>
                    <a:pt x="148" y="232"/>
                  </a:lnTo>
                  <a:lnTo>
                    <a:pt x="156" y="229"/>
                  </a:lnTo>
                  <a:lnTo>
                    <a:pt x="161" y="227"/>
                  </a:lnTo>
                  <a:lnTo>
                    <a:pt x="163" y="225"/>
                  </a:lnTo>
                  <a:lnTo>
                    <a:pt x="163" y="223"/>
                  </a:lnTo>
                  <a:lnTo>
                    <a:pt x="165" y="225"/>
                  </a:lnTo>
                  <a:lnTo>
                    <a:pt x="169" y="230"/>
                  </a:lnTo>
                  <a:lnTo>
                    <a:pt x="177" y="232"/>
                  </a:lnTo>
                  <a:lnTo>
                    <a:pt x="179" y="234"/>
                  </a:lnTo>
                  <a:lnTo>
                    <a:pt x="182" y="230"/>
                  </a:lnTo>
                  <a:lnTo>
                    <a:pt x="184" y="229"/>
                  </a:lnTo>
                  <a:lnTo>
                    <a:pt x="188" y="229"/>
                  </a:lnTo>
                  <a:lnTo>
                    <a:pt x="190" y="227"/>
                  </a:lnTo>
                  <a:lnTo>
                    <a:pt x="194" y="229"/>
                  </a:lnTo>
                  <a:lnTo>
                    <a:pt x="200" y="232"/>
                  </a:lnTo>
                  <a:lnTo>
                    <a:pt x="211" y="240"/>
                  </a:lnTo>
                  <a:lnTo>
                    <a:pt x="215" y="242"/>
                  </a:lnTo>
                  <a:lnTo>
                    <a:pt x="219" y="242"/>
                  </a:lnTo>
                  <a:lnTo>
                    <a:pt x="227" y="242"/>
                  </a:lnTo>
                  <a:lnTo>
                    <a:pt x="234" y="242"/>
                  </a:lnTo>
                  <a:lnTo>
                    <a:pt x="238" y="244"/>
                  </a:lnTo>
                  <a:lnTo>
                    <a:pt x="242" y="246"/>
                  </a:lnTo>
                  <a:lnTo>
                    <a:pt x="250" y="250"/>
                  </a:lnTo>
                  <a:lnTo>
                    <a:pt x="255" y="252"/>
                  </a:lnTo>
                  <a:lnTo>
                    <a:pt x="263" y="252"/>
                  </a:lnTo>
                  <a:lnTo>
                    <a:pt x="271" y="250"/>
                  </a:lnTo>
                  <a:lnTo>
                    <a:pt x="282" y="246"/>
                  </a:lnTo>
                  <a:lnTo>
                    <a:pt x="296" y="246"/>
                  </a:lnTo>
                  <a:lnTo>
                    <a:pt x="307" y="244"/>
                  </a:lnTo>
                  <a:lnTo>
                    <a:pt x="311" y="244"/>
                  </a:lnTo>
                  <a:lnTo>
                    <a:pt x="313" y="242"/>
                  </a:lnTo>
                  <a:lnTo>
                    <a:pt x="321" y="234"/>
                  </a:lnTo>
                  <a:lnTo>
                    <a:pt x="328" y="229"/>
                  </a:lnTo>
                  <a:lnTo>
                    <a:pt x="336" y="223"/>
                  </a:lnTo>
                  <a:lnTo>
                    <a:pt x="338" y="219"/>
                  </a:lnTo>
                  <a:lnTo>
                    <a:pt x="338" y="215"/>
                  </a:lnTo>
                  <a:lnTo>
                    <a:pt x="342" y="202"/>
                  </a:lnTo>
                  <a:lnTo>
                    <a:pt x="348" y="190"/>
                  </a:lnTo>
                  <a:lnTo>
                    <a:pt x="351" y="179"/>
                  </a:lnTo>
                  <a:lnTo>
                    <a:pt x="351" y="171"/>
                  </a:lnTo>
                  <a:lnTo>
                    <a:pt x="351" y="165"/>
                  </a:lnTo>
                  <a:lnTo>
                    <a:pt x="350" y="156"/>
                  </a:lnTo>
                  <a:lnTo>
                    <a:pt x="348" y="150"/>
                  </a:lnTo>
                  <a:lnTo>
                    <a:pt x="344" y="148"/>
                  </a:lnTo>
                  <a:lnTo>
                    <a:pt x="340" y="144"/>
                  </a:lnTo>
                  <a:lnTo>
                    <a:pt x="338" y="138"/>
                  </a:lnTo>
                  <a:lnTo>
                    <a:pt x="338" y="135"/>
                  </a:lnTo>
                  <a:lnTo>
                    <a:pt x="336" y="131"/>
                  </a:lnTo>
                  <a:lnTo>
                    <a:pt x="330" y="127"/>
                  </a:lnTo>
                  <a:lnTo>
                    <a:pt x="325" y="123"/>
                  </a:lnTo>
                  <a:lnTo>
                    <a:pt x="323" y="123"/>
                  </a:lnTo>
                  <a:lnTo>
                    <a:pt x="321" y="123"/>
                  </a:lnTo>
                  <a:lnTo>
                    <a:pt x="317" y="121"/>
                  </a:lnTo>
                  <a:lnTo>
                    <a:pt x="323" y="110"/>
                  </a:lnTo>
                  <a:lnTo>
                    <a:pt x="321" y="106"/>
                  </a:lnTo>
                  <a:lnTo>
                    <a:pt x="317" y="106"/>
                  </a:lnTo>
                  <a:lnTo>
                    <a:pt x="311" y="106"/>
                  </a:lnTo>
                  <a:lnTo>
                    <a:pt x="305" y="104"/>
                  </a:lnTo>
                  <a:lnTo>
                    <a:pt x="313" y="100"/>
                  </a:lnTo>
                  <a:lnTo>
                    <a:pt x="327" y="90"/>
                  </a:lnTo>
                  <a:lnTo>
                    <a:pt x="325" y="73"/>
                  </a:lnTo>
                  <a:lnTo>
                    <a:pt x="328" y="66"/>
                  </a:lnTo>
                  <a:lnTo>
                    <a:pt x="328" y="60"/>
                  </a:lnTo>
                  <a:lnTo>
                    <a:pt x="328" y="54"/>
                  </a:lnTo>
                  <a:lnTo>
                    <a:pt x="325" y="50"/>
                  </a:lnTo>
                  <a:lnTo>
                    <a:pt x="325" y="44"/>
                  </a:lnTo>
                  <a:lnTo>
                    <a:pt x="325" y="39"/>
                  </a:lnTo>
                  <a:lnTo>
                    <a:pt x="323" y="31"/>
                  </a:lnTo>
                  <a:lnTo>
                    <a:pt x="319" y="23"/>
                  </a:lnTo>
                  <a:lnTo>
                    <a:pt x="315" y="18"/>
                  </a:lnTo>
                  <a:lnTo>
                    <a:pt x="311" y="14"/>
                  </a:lnTo>
                  <a:lnTo>
                    <a:pt x="307" y="12"/>
                  </a:lnTo>
                  <a:lnTo>
                    <a:pt x="303" y="6"/>
                  </a:lnTo>
                  <a:lnTo>
                    <a:pt x="302" y="2"/>
                  </a:lnTo>
                  <a:lnTo>
                    <a:pt x="300" y="0"/>
                  </a:lnTo>
                  <a:lnTo>
                    <a:pt x="296" y="0"/>
                  </a:lnTo>
                  <a:lnTo>
                    <a:pt x="292" y="0"/>
                  </a:lnTo>
                  <a:lnTo>
                    <a:pt x="271" y="4"/>
                  </a:lnTo>
                  <a:lnTo>
                    <a:pt x="263" y="6"/>
                  </a:lnTo>
                  <a:lnTo>
                    <a:pt x="257" y="8"/>
                  </a:lnTo>
                  <a:lnTo>
                    <a:pt x="252" y="6"/>
                  </a:lnTo>
                  <a:lnTo>
                    <a:pt x="240" y="4"/>
                  </a:lnTo>
                  <a:lnTo>
                    <a:pt x="234" y="0"/>
                  </a:lnTo>
                  <a:lnTo>
                    <a:pt x="232" y="0"/>
                  </a:lnTo>
                  <a:lnTo>
                    <a:pt x="230" y="0"/>
                  </a:lnTo>
                  <a:lnTo>
                    <a:pt x="227" y="4"/>
                  </a:lnTo>
                  <a:lnTo>
                    <a:pt x="225" y="6"/>
                  </a:lnTo>
                  <a:lnTo>
                    <a:pt x="219" y="16"/>
                  </a:lnTo>
                  <a:lnTo>
                    <a:pt x="215" y="20"/>
                  </a:lnTo>
                  <a:lnTo>
                    <a:pt x="211" y="21"/>
                  </a:lnTo>
                  <a:lnTo>
                    <a:pt x="209" y="21"/>
                  </a:lnTo>
                  <a:lnTo>
                    <a:pt x="207" y="23"/>
                  </a:lnTo>
                  <a:lnTo>
                    <a:pt x="204" y="29"/>
                  </a:lnTo>
                  <a:lnTo>
                    <a:pt x="200" y="37"/>
                  </a:lnTo>
                  <a:lnTo>
                    <a:pt x="200" y="44"/>
                  </a:lnTo>
                  <a:lnTo>
                    <a:pt x="198" y="54"/>
                  </a:lnTo>
                  <a:lnTo>
                    <a:pt x="200" y="62"/>
                  </a:lnTo>
                  <a:lnTo>
                    <a:pt x="202" y="69"/>
                  </a:lnTo>
                  <a:lnTo>
                    <a:pt x="202" y="71"/>
                  </a:lnTo>
                  <a:lnTo>
                    <a:pt x="204" y="73"/>
                  </a:lnTo>
                  <a:lnTo>
                    <a:pt x="202" y="69"/>
                  </a:lnTo>
                  <a:lnTo>
                    <a:pt x="198" y="67"/>
                  </a:lnTo>
                  <a:lnTo>
                    <a:pt x="190" y="66"/>
                  </a:lnTo>
                  <a:lnTo>
                    <a:pt x="182" y="62"/>
                  </a:lnTo>
                  <a:lnTo>
                    <a:pt x="181" y="58"/>
                  </a:lnTo>
                  <a:lnTo>
                    <a:pt x="177" y="54"/>
                  </a:lnTo>
                  <a:lnTo>
                    <a:pt x="175" y="48"/>
                  </a:lnTo>
                  <a:lnTo>
                    <a:pt x="173" y="46"/>
                  </a:lnTo>
                  <a:lnTo>
                    <a:pt x="169" y="44"/>
                  </a:lnTo>
                  <a:lnTo>
                    <a:pt x="167" y="44"/>
                  </a:lnTo>
                  <a:lnTo>
                    <a:pt x="161" y="44"/>
                  </a:lnTo>
                  <a:lnTo>
                    <a:pt x="159" y="44"/>
                  </a:lnTo>
                  <a:lnTo>
                    <a:pt x="158" y="44"/>
                  </a:lnTo>
                  <a:lnTo>
                    <a:pt x="154" y="43"/>
                  </a:lnTo>
                  <a:lnTo>
                    <a:pt x="152" y="43"/>
                  </a:lnTo>
                  <a:lnTo>
                    <a:pt x="146" y="44"/>
                  </a:lnTo>
                  <a:lnTo>
                    <a:pt x="138" y="48"/>
                  </a:lnTo>
                  <a:lnTo>
                    <a:pt x="134" y="48"/>
                  </a:lnTo>
                  <a:lnTo>
                    <a:pt x="131" y="48"/>
                  </a:lnTo>
                  <a:lnTo>
                    <a:pt x="125" y="46"/>
                  </a:lnTo>
                  <a:lnTo>
                    <a:pt x="119" y="46"/>
                  </a:lnTo>
                  <a:lnTo>
                    <a:pt x="113" y="48"/>
                  </a:lnTo>
                  <a:lnTo>
                    <a:pt x="110" y="50"/>
                  </a:lnTo>
                  <a:lnTo>
                    <a:pt x="104" y="54"/>
                  </a:lnTo>
                  <a:lnTo>
                    <a:pt x="102" y="56"/>
                  </a:lnTo>
                  <a:lnTo>
                    <a:pt x="98" y="56"/>
                  </a:lnTo>
                  <a:lnTo>
                    <a:pt x="94" y="56"/>
                  </a:lnTo>
                  <a:lnTo>
                    <a:pt x="90" y="58"/>
                  </a:lnTo>
                  <a:lnTo>
                    <a:pt x="79" y="67"/>
                  </a:lnTo>
                  <a:lnTo>
                    <a:pt x="67" y="79"/>
                  </a:lnTo>
                  <a:lnTo>
                    <a:pt x="60" y="92"/>
                  </a:lnTo>
                  <a:lnTo>
                    <a:pt x="58" y="94"/>
                  </a:lnTo>
                  <a:lnTo>
                    <a:pt x="56" y="96"/>
                  </a:lnTo>
                  <a:lnTo>
                    <a:pt x="48" y="100"/>
                  </a:lnTo>
                  <a:lnTo>
                    <a:pt x="29" y="108"/>
                  </a:lnTo>
                  <a:lnTo>
                    <a:pt x="23" y="110"/>
                  </a:lnTo>
                  <a:lnTo>
                    <a:pt x="19" y="113"/>
                  </a:lnTo>
                  <a:lnTo>
                    <a:pt x="17" y="119"/>
                  </a:lnTo>
                  <a:lnTo>
                    <a:pt x="14" y="1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2634" y="3512"/>
              <a:ext cx="29" cy="4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5"/>
                </a:cxn>
                <a:cxn ang="0">
                  <a:pos x="13" y="11"/>
                </a:cxn>
                <a:cxn ang="0">
                  <a:pos x="17" y="15"/>
                </a:cxn>
                <a:cxn ang="0">
                  <a:pos x="19" y="17"/>
                </a:cxn>
                <a:cxn ang="0">
                  <a:pos x="19" y="21"/>
                </a:cxn>
                <a:cxn ang="0">
                  <a:pos x="19" y="25"/>
                </a:cxn>
                <a:cxn ang="0">
                  <a:pos x="19" y="28"/>
                </a:cxn>
                <a:cxn ang="0">
                  <a:pos x="19" y="32"/>
                </a:cxn>
                <a:cxn ang="0">
                  <a:pos x="19" y="36"/>
                </a:cxn>
                <a:cxn ang="0">
                  <a:pos x="19" y="38"/>
                </a:cxn>
                <a:cxn ang="0">
                  <a:pos x="19" y="42"/>
                </a:cxn>
                <a:cxn ang="0">
                  <a:pos x="21" y="40"/>
                </a:cxn>
                <a:cxn ang="0">
                  <a:pos x="25" y="36"/>
                </a:cxn>
                <a:cxn ang="0">
                  <a:pos x="27" y="34"/>
                </a:cxn>
                <a:cxn ang="0">
                  <a:pos x="29" y="30"/>
                </a:cxn>
                <a:cxn ang="0">
                  <a:pos x="29" y="25"/>
                </a:cxn>
                <a:cxn ang="0">
                  <a:pos x="29" y="19"/>
                </a:cxn>
                <a:cxn ang="0">
                  <a:pos x="27" y="17"/>
                </a:cxn>
                <a:cxn ang="0">
                  <a:pos x="25" y="13"/>
                </a:cxn>
                <a:cxn ang="0">
                  <a:pos x="23" y="9"/>
                </a:cxn>
                <a:cxn ang="0">
                  <a:pos x="23" y="5"/>
                </a:cxn>
                <a:cxn ang="0">
                  <a:pos x="21" y="4"/>
                </a:cxn>
                <a:cxn ang="0">
                  <a:pos x="17" y="0"/>
                </a:cxn>
                <a:cxn ang="0">
                  <a:pos x="11" y="0"/>
                </a:cxn>
                <a:cxn ang="0">
                  <a:pos x="8" y="0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5"/>
                  </a:lnTo>
                  <a:lnTo>
                    <a:pt x="13" y="11"/>
                  </a:lnTo>
                  <a:lnTo>
                    <a:pt x="17" y="15"/>
                  </a:lnTo>
                  <a:lnTo>
                    <a:pt x="19" y="17"/>
                  </a:lnTo>
                  <a:lnTo>
                    <a:pt x="19" y="21"/>
                  </a:lnTo>
                  <a:lnTo>
                    <a:pt x="19" y="25"/>
                  </a:lnTo>
                  <a:lnTo>
                    <a:pt x="19" y="28"/>
                  </a:lnTo>
                  <a:lnTo>
                    <a:pt x="19" y="32"/>
                  </a:lnTo>
                  <a:lnTo>
                    <a:pt x="19" y="36"/>
                  </a:lnTo>
                  <a:lnTo>
                    <a:pt x="19" y="38"/>
                  </a:lnTo>
                  <a:lnTo>
                    <a:pt x="19" y="42"/>
                  </a:lnTo>
                  <a:lnTo>
                    <a:pt x="21" y="40"/>
                  </a:lnTo>
                  <a:lnTo>
                    <a:pt x="25" y="36"/>
                  </a:lnTo>
                  <a:lnTo>
                    <a:pt x="27" y="34"/>
                  </a:lnTo>
                  <a:lnTo>
                    <a:pt x="29" y="30"/>
                  </a:lnTo>
                  <a:lnTo>
                    <a:pt x="29" y="25"/>
                  </a:lnTo>
                  <a:lnTo>
                    <a:pt x="29" y="19"/>
                  </a:lnTo>
                  <a:lnTo>
                    <a:pt x="27" y="17"/>
                  </a:lnTo>
                  <a:lnTo>
                    <a:pt x="25" y="13"/>
                  </a:lnTo>
                  <a:lnTo>
                    <a:pt x="23" y="9"/>
                  </a:lnTo>
                  <a:lnTo>
                    <a:pt x="23" y="5"/>
                  </a:lnTo>
                  <a:lnTo>
                    <a:pt x="21" y="4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2615" y="3552"/>
              <a:ext cx="53" cy="57"/>
            </a:xfrm>
            <a:custGeom>
              <a:avLst/>
              <a:gdLst/>
              <a:ahLst/>
              <a:cxnLst>
                <a:cxn ang="0">
                  <a:pos x="52" y="2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11"/>
                </a:cxn>
                <a:cxn ang="0">
                  <a:pos x="52" y="17"/>
                </a:cxn>
                <a:cxn ang="0">
                  <a:pos x="50" y="25"/>
                </a:cxn>
                <a:cxn ang="0">
                  <a:pos x="50" y="33"/>
                </a:cxn>
                <a:cxn ang="0">
                  <a:pos x="48" y="38"/>
                </a:cxn>
                <a:cxn ang="0">
                  <a:pos x="44" y="44"/>
                </a:cxn>
                <a:cxn ang="0">
                  <a:pos x="36" y="48"/>
                </a:cxn>
                <a:cxn ang="0">
                  <a:pos x="27" y="54"/>
                </a:cxn>
                <a:cxn ang="0">
                  <a:pos x="15" y="57"/>
                </a:cxn>
                <a:cxn ang="0">
                  <a:pos x="5" y="57"/>
                </a:cxn>
                <a:cxn ang="0">
                  <a:pos x="4" y="57"/>
                </a:cxn>
                <a:cxn ang="0">
                  <a:pos x="4" y="56"/>
                </a:cxn>
                <a:cxn ang="0">
                  <a:pos x="2" y="56"/>
                </a:cxn>
                <a:cxn ang="0">
                  <a:pos x="0" y="52"/>
                </a:cxn>
                <a:cxn ang="0">
                  <a:pos x="0" y="50"/>
                </a:cxn>
                <a:cxn ang="0">
                  <a:pos x="2" y="50"/>
                </a:cxn>
                <a:cxn ang="0">
                  <a:pos x="5" y="50"/>
                </a:cxn>
                <a:cxn ang="0">
                  <a:pos x="15" y="50"/>
                </a:cxn>
                <a:cxn ang="0">
                  <a:pos x="19" y="48"/>
                </a:cxn>
                <a:cxn ang="0">
                  <a:pos x="25" y="46"/>
                </a:cxn>
                <a:cxn ang="0">
                  <a:pos x="30" y="42"/>
                </a:cxn>
                <a:cxn ang="0">
                  <a:pos x="32" y="38"/>
                </a:cxn>
                <a:cxn ang="0">
                  <a:pos x="38" y="29"/>
                </a:cxn>
                <a:cxn ang="0">
                  <a:pos x="40" y="25"/>
                </a:cxn>
                <a:cxn ang="0">
                  <a:pos x="42" y="23"/>
                </a:cxn>
                <a:cxn ang="0">
                  <a:pos x="46" y="17"/>
                </a:cxn>
                <a:cxn ang="0">
                  <a:pos x="46" y="11"/>
                </a:cxn>
                <a:cxn ang="0">
                  <a:pos x="46" y="6"/>
                </a:cxn>
                <a:cxn ang="0">
                  <a:pos x="48" y="2"/>
                </a:cxn>
                <a:cxn ang="0">
                  <a:pos x="50" y="2"/>
                </a:cxn>
                <a:cxn ang="0">
                  <a:pos x="50" y="0"/>
                </a:cxn>
                <a:cxn ang="0">
                  <a:pos x="52" y="0"/>
                </a:cxn>
                <a:cxn ang="0">
                  <a:pos x="52" y="2"/>
                </a:cxn>
              </a:cxnLst>
              <a:rect l="0" t="0" r="r" b="b"/>
              <a:pathLst>
                <a:path w="53" h="57">
                  <a:moveTo>
                    <a:pt x="52" y="2"/>
                  </a:moveTo>
                  <a:lnTo>
                    <a:pt x="53" y="4"/>
                  </a:lnTo>
                  <a:lnTo>
                    <a:pt x="53" y="6"/>
                  </a:lnTo>
                  <a:lnTo>
                    <a:pt x="53" y="11"/>
                  </a:lnTo>
                  <a:lnTo>
                    <a:pt x="52" y="17"/>
                  </a:lnTo>
                  <a:lnTo>
                    <a:pt x="50" y="25"/>
                  </a:lnTo>
                  <a:lnTo>
                    <a:pt x="50" y="33"/>
                  </a:lnTo>
                  <a:lnTo>
                    <a:pt x="48" y="38"/>
                  </a:lnTo>
                  <a:lnTo>
                    <a:pt x="44" y="44"/>
                  </a:lnTo>
                  <a:lnTo>
                    <a:pt x="36" y="48"/>
                  </a:lnTo>
                  <a:lnTo>
                    <a:pt x="27" y="54"/>
                  </a:lnTo>
                  <a:lnTo>
                    <a:pt x="15" y="57"/>
                  </a:lnTo>
                  <a:lnTo>
                    <a:pt x="5" y="57"/>
                  </a:lnTo>
                  <a:lnTo>
                    <a:pt x="4" y="57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5" y="50"/>
                  </a:lnTo>
                  <a:lnTo>
                    <a:pt x="15" y="50"/>
                  </a:lnTo>
                  <a:lnTo>
                    <a:pt x="19" y="48"/>
                  </a:lnTo>
                  <a:lnTo>
                    <a:pt x="25" y="46"/>
                  </a:lnTo>
                  <a:lnTo>
                    <a:pt x="30" y="42"/>
                  </a:lnTo>
                  <a:lnTo>
                    <a:pt x="32" y="38"/>
                  </a:lnTo>
                  <a:lnTo>
                    <a:pt x="38" y="29"/>
                  </a:lnTo>
                  <a:lnTo>
                    <a:pt x="40" y="25"/>
                  </a:lnTo>
                  <a:lnTo>
                    <a:pt x="42" y="23"/>
                  </a:lnTo>
                  <a:lnTo>
                    <a:pt x="46" y="17"/>
                  </a:lnTo>
                  <a:lnTo>
                    <a:pt x="46" y="11"/>
                  </a:lnTo>
                  <a:lnTo>
                    <a:pt x="46" y="6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2436" y="3243"/>
              <a:ext cx="62" cy="67"/>
            </a:xfrm>
            <a:custGeom>
              <a:avLst/>
              <a:gdLst/>
              <a:ahLst/>
              <a:cxnLst>
                <a:cxn ang="0">
                  <a:pos x="62" y="4"/>
                </a:cxn>
                <a:cxn ang="0">
                  <a:pos x="50" y="10"/>
                </a:cxn>
                <a:cxn ang="0">
                  <a:pos x="38" y="19"/>
                </a:cxn>
                <a:cxn ang="0">
                  <a:pos x="35" y="23"/>
                </a:cxn>
                <a:cxn ang="0">
                  <a:pos x="29" y="25"/>
                </a:cxn>
                <a:cxn ang="0">
                  <a:pos x="25" y="27"/>
                </a:cxn>
                <a:cxn ang="0">
                  <a:pos x="23" y="29"/>
                </a:cxn>
                <a:cxn ang="0">
                  <a:pos x="23" y="31"/>
                </a:cxn>
                <a:cxn ang="0">
                  <a:pos x="21" y="40"/>
                </a:cxn>
                <a:cxn ang="0">
                  <a:pos x="17" y="46"/>
                </a:cxn>
                <a:cxn ang="0">
                  <a:pos x="14" y="50"/>
                </a:cxn>
                <a:cxn ang="0">
                  <a:pos x="14" y="52"/>
                </a:cxn>
                <a:cxn ang="0">
                  <a:pos x="12" y="54"/>
                </a:cxn>
                <a:cxn ang="0">
                  <a:pos x="12" y="58"/>
                </a:cxn>
                <a:cxn ang="0">
                  <a:pos x="12" y="62"/>
                </a:cxn>
                <a:cxn ang="0">
                  <a:pos x="12" y="63"/>
                </a:cxn>
                <a:cxn ang="0">
                  <a:pos x="10" y="65"/>
                </a:cxn>
                <a:cxn ang="0">
                  <a:pos x="8" y="67"/>
                </a:cxn>
                <a:cxn ang="0">
                  <a:pos x="6" y="67"/>
                </a:cxn>
                <a:cxn ang="0">
                  <a:pos x="4" y="67"/>
                </a:cxn>
                <a:cxn ang="0">
                  <a:pos x="2" y="65"/>
                </a:cxn>
                <a:cxn ang="0">
                  <a:pos x="2" y="63"/>
                </a:cxn>
                <a:cxn ang="0">
                  <a:pos x="0" y="60"/>
                </a:cxn>
                <a:cxn ang="0">
                  <a:pos x="0" y="56"/>
                </a:cxn>
                <a:cxn ang="0">
                  <a:pos x="2" y="54"/>
                </a:cxn>
                <a:cxn ang="0">
                  <a:pos x="6" y="46"/>
                </a:cxn>
                <a:cxn ang="0">
                  <a:pos x="10" y="39"/>
                </a:cxn>
                <a:cxn ang="0">
                  <a:pos x="10" y="35"/>
                </a:cxn>
                <a:cxn ang="0">
                  <a:pos x="10" y="33"/>
                </a:cxn>
                <a:cxn ang="0">
                  <a:pos x="10" y="31"/>
                </a:cxn>
                <a:cxn ang="0">
                  <a:pos x="12" y="27"/>
                </a:cxn>
                <a:cxn ang="0">
                  <a:pos x="15" y="23"/>
                </a:cxn>
                <a:cxn ang="0">
                  <a:pos x="21" y="17"/>
                </a:cxn>
                <a:cxn ang="0">
                  <a:pos x="27" y="16"/>
                </a:cxn>
                <a:cxn ang="0">
                  <a:pos x="35" y="10"/>
                </a:cxn>
                <a:cxn ang="0">
                  <a:pos x="42" y="4"/>
                </a:cxn>
                <a:cxn ang="0">
                  <a:pos x="46" y="2"/>
                </a:cxn>
                <a:cxn ang="0">
                  <a:pos x="50" y="0"/>
                </a:cxn>
                <a:cxn ang="0">
                  <a:pos x="56" y="0"/>
                </a:cxn>
                <a:cxn ang="0">
                  <a:pos x="62" y="4"/>
                </a:cxn>
              </a:cxnLst>
              <a:rect l="0" t="0" r="r" b="b"/>
              <a:pathLst>
                <a:path w="62" h="67">
                  <a:moveTo>
                    <a:pt x="62" y="4"/>
                  </a:moveTo>
                  <a:lnTo>
                    <a:pt x="50" y="10"/>
                  </a:lnTo>
                  <a:lnTo>
                    <a:pt x="38" y="19"/>
                  </a:lnTo>
                  <a:lnTo>
                    <a:pt x="35" y="23"/>
                  </a:lnTo>
                  <a:lnTo>
                    <a:pt x="29" y="25"/>
                  </a:lnTo>
                  <a:lnTo>
                    <a:pt x="25" y="27"/>
                  </a:lnTo>
                  <a:lnTo>
                    <a:pt x="23" y="29"/>
                  </a:lnTo>
                  <a:lnTo>
                    <a:pt x="23" y="31"/>
                  </a:lnTo>
                  <a:lnTo>
                    <a:pt x="21" y="40"/>
                  </a:lnTo>
                  <a:lnTo>
                    <a:pt x="17" y="46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2" y="54"/>
                  </a:lnTo>
                  <a:lnTo>
                    <a:pt x="12" y="58"/>
                  </a:lnTo>
                  <a:lnTo>
                    <a:pt x="12" y="62"/>
                  </a:lnTo>
                  <a:lnTo>
                    <a:pt x="12" y="63"/>
                  </a:lnTo>
                  <a:lnTo>
                    <a:pt x="10" y="65"/>
                  </a:lnTo>
                  <a:lnTo>
                    <a:pt x="8" y="67"/>
                  </a:lnTo>
                  <a:lnTo>
                    <a:pt x="6" y="67"/>
                  </a:lnTo>
                  <a:lnTo>
                    <a:pt x="4" y="67"/>
                  </a:lnTo>
                  <a:lnTo>
                    <a:pt x="2" y="65"/>
                  </a:lnTo>
                  <a:lnTo>
                    <a:pt x="2" y="63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6" y="46"/>
                  </a:lnTo>
                  <a:lnTo>
                    <a:pt x="10" y="39"/>
                  </a:lnTo>
                  <a:lnTo>
                    <a:pt x="10" y="35"/>
                  </a:lnTo>
                  <a:lnTo>
                    <a:pt x="10" y="33"/>
                  </a:lnTo>
                  <a:lnTo>
                    <a:pt x="10" y="31"/>
                  </a:lnTo>
                  <a:lnTo>
                    <a:pt x="12" y="27"/>
                  </a:lnTo>
                  <a:lnTo>
                    <a:pt x="15" y="23"/>
                  </a:lnTo>
                  <a:lnTo>
                    <a:pt x="21" y="17"/>
                  </a:lnTo>
                  <a:lnTo>
                    <a:pt x="27" y="16"/>
                  </a:lnTo>
                  <a:lnTo>
                    <a:pt x="35" y="10"/>
                  </a:lnTo>
                  <a:lnTo>
                    <a:pt x="42" y="4"/>
                  </a:lnTo>
                  <a:lnTo>
                    <a:pt x="46" y="2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2056" y="3496"/>
              <a:ext cx="40" cy="54"/>
            </a:xfrm>
            <a:custGeom>
              <a:avLst/>
              <a:gdLst/>
              <a:ahLst/>
              <a:cxnLst>
                <a:cxn ang="0">
                  <a:pos x="40" y="6"/>
                </a:cxn>
                <a:cxn ang="0">
                  <a:pos x="38" y="6"/>
                </a:cxn>
                <a:cxn ang="0">
                  <a:pos x="36" y="6"/>
                </a:cxn>
                <a:cxn ang="0">
                  <a:pos x="34" y="6"/>
                </a:cxn>
                <a:cxn ang="0">
                  <a:pos x="29" y="10"/>
                </a:cxn>
                <a:cxn ang="0">
                  <a:pos x="23" y="14"/>
                </a:cxn>
                <a:cxn ang="0">
                  <a:pos x="23" y="16"/>
                </a:cxn>
                <a:cxn ang="0">
                  <a:pos x="21" y="18"/>
                </a:cxn>
                <a:cxn ang="0">
                  <a:pos x="21" y="21"/>
                </a:cxn>
                <a:cxn ang="0">
                  <a:pos x="17" y="23"/>
                </a:cxn>
                <a:cxn ang="0">
                  <a:pos x="11" y="31"/>
                </a:cxn>
                <a:cxn ang="0">
                  <a:pos x="9" y="33"/>
                </a:cxn>
                <a:cxn ang="0">
                  <a:pos x="9" y="37"/>
                </a:cxn>
                <a:cxn ang="0">
                  <a:pos x="9" y="41"/>
                </a:cxn>
                <a:cxn ang="0">
                  <a:pos x="9" y="44"/>
                </a:cxn>
                <a:cxn ang="0">
                  <a:pos x="9" y="46"/>
                </a:cxn>
                <a:cxn ang="0">
                  <a:pos x="8" y="48"/>
                </a:cxn>
                <a:cxn ang="0">
                  <a:pos x="4" y="50"/>
                </a:cxn>
                <a:cxn ang="0">
                  <a:pos x="2" y="54"/>
                </a:cxn>
                <a:cxn ang="0">
                  <a:pos x="0" y="50"/>
                </a:cxn>
                <a:cxn ang="0">
                  <a:pos x="0" y="43"/>
                </a:cxn>
                <a:cxn ang="0">
                  <a:pos x="0" y="37"/>
                </a:cxn>
                <a:cxn ang="0">
                  <a:pos x="2" y="29"/>
                </a:cxn>
                <a:cxn ang="0">
                  <a:pos x="8" y="21"/>
                </a:cxn>
                <a:cxn ang="0">
                  <a:pos x="9" y="18"/>
                </a:cxn>
                <a:cxn ang="0">
                  <a:pos x="11" y="16"/>
                </a:cxn>
                <a:cxn ang="0">
                  <a:pos x="13" y="10"/>
                </a:cxn>
                <a:cxn ang="0">
                  <a:pos x="15" y="6"/>
                </a:cxn>
                <a:cxn ang="0">
                  <a:pos x="19" y="4"/>
                </a:cxn>
                <a:cxn ang="0">
                  <a:pos x="23" y="2"/>
                </a:cxn>
                <a:cxn ang="0">
                  <a:pos x="29" y="2"/>
                </a:cxn>
                <a:cxn ang="0">
                  <a:pos x="32" y="0"/>
                </a:cxn>
                <a:cxn ang="0">
                  <a:pos x="34" y="0"/>
                </a:cxn>
                <a:cxn ang="0">
                  <a:pos x="36" y="0"/>
                </a:cxn>
                <a:cxn ang="0">
                  <a:pos x="38" y="2"/>
                </a:cxn>
                <a:cxn ang="0">
                  <a:pos x="40" y="6"/>
                </a:cxn>
              </a:cxnLst>
              <a:rect l="0" t="0" r="r" b="b"/>
              <a:pathLst>
                <a:path w="40" h="54">
                  <a:moveTo>
                    <a:pt x="40" y="6"/>
                  </a:moveTo>
                  <a:lnTo>
                    <a:pt x="38" y="6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29" y="10"/>
                  </a:lnTo>
                  <a:lnTo>
                    <a:pt x="23" y="14"/>
                  </a:lnTo>
                  <a:lnTo>
                    <a:pt x="23" y="16"/>
                  </a:lnTo>
                  <a:lnTo>
                    <a:pt x="21" y="18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1" y="31"/>
                  </a:lnTo>
                  <a:lnTo>
                    <a:pt x="9" y="33"/>
                  </a:lnTo>
                  <a:lnTo>
                    <a:pt x="9" y="37"/>
                  </a:lnTo>
                  <a:lnTo>
                    <a:pt x="9" y="41"/>
                  </a:lnTo>
                  <a:lnTo>
                    <a:pt x="9" y="44"/>
                  </a:lnTo>
                  <a:lnTo>
                    <a:pt x="9" y="46"/>
                  </a:lnTo>
                  <a:lnTo>
                    <a:pt x="8" y="48"/>
                  </a:lnTo>
                  <a:lnTo>
                    <a:pt x="4" y="50"/>
                  </a:lnTo>
                  <a:lnTo>
                    <a:pt x="2" y="54"/>
                  </a:lnTo>
                  <a:lnTo>
                    <a:pt x="0" y="50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2" y="29"/>
                  </a:lnTo>
                  <a:lnTo>
                    <a:pt x="8" y="21"/>
                  </a:lnTo>
                  <a:lnTo>
                    <a:pt x="9" y="18"/>
                  </a:lnTo>
                  <a:lnTo>
                    <a:pt x="11" y="16"/>
                  </a:lnTo>
                  <a:lnTo>
                    <a:pt x="13" y="10"/>
                  </a:lnTo>
                  <a:lnTo>
                    <a:pt x="15" y="6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9" y="2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8" y="2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2060" y="3550"/>
              <a:ext cx="19" cy="2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12"/>
                </a:cxn>
                <a:cxn ang="0">
                  <a:pos x="4" y="15"/>
                </a:cxn>
                <a:cxn ang="0">
                  <a:pos x="5" y="19"/>
                </a:cxn>
                <a:cxn ang="0">
                  <a:pos x="7" y="21"/>
                </a:cxn>
                <a:cxn ang="0">
                  <a:pos x="7" y="25"/>
                </a:cxn>
                <a:cxn ang="0">
                  <a:pos x="9" y="27"/>
                </a:cxn>
                <a:cxn ang="0">
                  <a:pos x="13" y="29"/>
                </a:cxn>
                <a:cxn ang="0">
                  <a:pos x="15" y="29"/>
                </a:cxn>
                <a:cxn ang="0">
                  <a:pos x="17" y="29"/>
                </a:cxn>
                <a:cxn ang="0">
                  <a:pos x="19" y="27"/>
                </a:cxn>
                <a:cxn ang="0">
                  <a:pos x="19" y="25"/>
                </a:cxn>
                <a:cxn ang="0">
                  <a:pos x="17" y="25"/>
                </a:cxn>
                <a:cxn ang="0">
                  <a:pos x="17" y="23"/>
                </a:cxn>
                <a:cxn ang="0">
                  <a:pos x="15" y="21"/>
                </a:cxn>
                <a:cxn ang="0">
                  <a:pos x="13" y="17"/>
                </a:cxn>
                <a:cxn ang="0">
                  <a:pos x="11" y="13"/>
                </a:cxn>
                <a:cxn ang="0">
                  <a:pos x="9" y="12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4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6"/>
                </a:cxn>
              </a:cxnLst>
              <a:rect l="0" t="0" r="r" b="b"/>
              <a:pathLst>
                <a:path w="19" h="29">
                  <a:moveTo>
                    <a:pt x="0" y="6"/>
                  </a:moveTo>
                  <a:lnTo>
                    <a:pt x="2" y="12"/>
                  </a:lnTo>
                  <a:lnTo>
                    <a:pt x="4" y="15"/>
                  </a:lnTo>
                  <a:lnTo>
                    <a:pt x="5" y="19"/>
                  </a:lnTo>
                  <a:lnTo>
                    <a:pt x="7" y="21"/>
                  </a:lnTo>
                  <a:lnTo>
                    <a:pt x="7" y="25"/>
                  </a:lnTo>
                  <a:lnTo>
                    <a:pt x="9" y="27"/>
                  </a:lnTo>
                  <a:lnTo>
                    <a:pt x="13" y="29"/>
                  </a:lnTo>
                  <a:lnTo>
                    <a:pt x="15" y="29"/>
                  </a:lnTo>
                  <a:lnTo>
                    <a:pt x="17" y="29"/>
                  </a:lnTo>
                  <a:lnTo>
                    <a:pt x="19" y="27"/>
                  </a:lnTo>
                  <a:lnTo>
                    <a:pt x="19" y="25"/>
                  </a:lnTo>
                  <a:lnTo>
                    <a:pt x="17" y="25"/>
                  </a:lnTo>
                  <a:lnTo>
                    <a:pt x="17" y="23"/>
                  </a:lnTo>
                  <a:lnTo>
                    <a:pt x="15" y="21"/>
                  </a:lnTo>
                  <a:lnTo>
                    <a:pt x="13" y="17"/>
                  </a:lnTo>
                  <a:lnTo>
                    <a:pt x="11" y="13"/>
                  </a:lnTo>
                  <a:lnTo>
                    <a:pt x="9" y="12"/>
                  </a:lnTo>
                  <a:lnTo>
                    <a:pt x="7" y="10"/>
                  </a:lnTo>
                  <a:lnTo>
                    <a:pt x="7" y="8"/>
                  </a:lnTo>
                  <a:lnTo>
                    <a:pt x="5" y="4"/>
                  </a:lnTo>
                  <a:lnTo>
                    <a:pt x="5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2192" y="3527"/>
              <a:ext cx="31" cy="42"/>
            </a:xfrm>
            <a:custGeom>
              <a:avLst/>
              <a:gdLst/>
              <a:ahLst/>
              <a:cxnLst>
                <a:cxn ang="0">
                  <a:pos x="31" y="2"/>
                </a:cxn>
                <a:cxn ang="0">
                  <a:pos x="21" y="8"/>
                </a:cxn>
                <a:cxn ang="0">
                  <a:pos x="19" y="10"/>
                </a:cxn>
                <a:cxn ang="0">
                  <a:pos x="17" y="15"/>
                </a:cxn>
                <a:cxn ang="0">
                  <a:pos x="16" y="33"/>
                </a:cxn>
                <a:cxn ang="0">
                  <a:pos x="14" y="38"/>
                </a:cxn>
                <a:cxn ang="0">
                  <a:pos x="14" y="40"/>
                </a:cxn>
                <a:cxn ang="0">
                  <a:pos x="10" y="42"/>
                </a:cxn>
                <a:cxn ang="0">
                  <a:pos x="6" y="42"/>
                </a:cxn>
                <a:cxn ang="0">
                  <a:pos x="2" y="42"/>
                </a:cxn>
                <a:cxn ang="0">
                  <a:pos x="2" y="40"/>
                </a:cxn>
                <a:cxn ang="0">
                  <a:pos x="0" y="38"/>
                </a:cxn>
                <a:cxn ang="0">
                  <a:pos x="0" y="36"/>
                </a:cxn>
                <a:cxn ang="0">
                  <a:pos x="2" y="35"/>
                </a:cxn>
                <a:cxn ang="0">
                  <a:pos x="4" y="31"/>
                </a:cxn>
                <a:cxn ang="0">
                  <a:pos x="8" y="27"/>
                </a:cxn>
                <a:cxn ang="0">
                  <a:pos x="10" y="23"/>
                </a:cxn>
                <a:cxn ang="0">
                  <a:pos x="10" y="17"/>
                </a:cxn>
                <a:cxn ang="0">
                  <a:pos x="10" y="10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7" y="2"/>
                </a:cxn>
                <a:cxn ang="0">
                  <a:pos x="21" y="0"/>
                </a:cxn>
                <a:cxn ang="0">
                  <a:pos x="25" y="0"/>
                </a:cxn>
                <a:cxn ang="0">
                  <a:pos x="31" y="2"/>
                </a:cxn>
              </a:cxnLst>
              <a:rect l="0" t="0" r="r" b="b"/>
              <a:pathLst>
                <a:path w="31" h="42">
                  <a:moveTo>
                    <a:pt x="31" y="2"/>
                  </a:moveTo>
                  <a:lnTo>
                    <a:pt x="21" y="8"/>
                  </a:lnTo>
                  <a:lnTo>
                    <a:pt x="19" y="10"/>
                  </a:lnTo>
                  <a:lnTo>
                    <a:pt x="17" y="15"/>
                  </a:lnTo>
                  <a:lnTo>
                    <a:pt x="16" y="33"/>
                  </a:lnTo>
                  <a:lnTo>
                    <a:pt x="14" y="38"/>
                  </a:lnTo>
                  <a:lnTo>
                    <a:pt x="14" y="40"/>
                  </a:lnTo>
                  <a:lnTo>
                    <a:pt x="10" y="42"/>
                  </a:lnTo>
                  <a:lnTo>
                    <a:pt x="6" y="42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2" y="35"/>
                  </a:lnTo>
                  <a:lnTo>
                    <a:pt x="4" y="31"/>
                  </a:lnTo>
                  <a:lnTo>
                    <a:pt x="8" y="27"/>
                  </a:lnTo>
                  <a:lnTo>
                    <a:pt x="10" y="23"/>
                  </a:lnTo>
                  <a:lnTo>
                    <a:pt x="10" y="17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7" y="2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3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2352" y="3464"/>
              <a:ext cx="55" cy="38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53" y="2"/>
                </a:cxn>
                <a:cxn ang="0">
                  <a:pos x="55" y="4"/>
                </a:cxn>
                <a:cxn ang="0">
                  <a:pos x="53" y="7"/>
                </a:cxn>
                <a:cxn ang="0">
                  <a:pos x="51" y="11"/>
                </a:cxn>
                <a:cxn ang="0">
                  <a:pos x="46" y="17"/>
                </a:cxn>
                <a:cxn ang="0">
                  <a:pos x="42" y="19"/>
                </a:cxn>
                <a:cxn ang="0">
                  <a:pos x="40" y="19"/>
                </a:cxn>
                <a:cxn ang="0">
                  <a:pos x="34" y="21"/>
                </a:cxn>
                <a:cxn ang="0">
                  <a:pos x="26" y="25"/>
                </a:cxn>
                <a:cxn ang="0">
                  <a:pos x="19" y="30"/>
                </a:cxn>
                <a:cxn ang="0">
                  <a:pos x="17" y="32"/>
                </a:cxn>
                <a:cxn ang="0">
                  <a:pos x="17" y="36"/>
                </a:cxn>
                <a:cxn ang="0">
                  <a:pos x="15" y="38"/>
                </a:cxn>
                <a:cxn ang="0">
                  <a:pos x="9" y="38"/>
                </a:cxn>
                <a:cxn ang="0">
                  <a:pos x="3" y="38"/>
                </a:cxn>
                <a:cxn ang="0">
                  <a:pos x="2" y="36"/>
                </a:cxn>
                <a:cxn ang="0">
                  <a:pos x="0" y="36"/>
                </a:cxn>
                <a:cxn ang="0">
                  <a:pos x="2" y="32"/>
                </a:cxn>
                <a:cxn ang="0">
                  <a:pos x="3" y="28"/>
                </a:cxn>
                <a:cxn ang="0">
                  <a:pos x="7" y="25"/>
                </a:cxn>
                <a:cxn ang="0">
                  <a:pos x="13" y="23"/>
                </a:cxn>
                <a:cxn ang="0">
                  <a:pos x="17" y="21"/>
                </a:cxn>
                <a:cxn ang="0">
                  <a:pos x="19" y="17"/>
                </a:cxn>
                <a:cxn ang="0">
                  <a:pos x="23" y="13"/>
                </a:cxn>
                <a:cxn ang="0">
                  <a:pos x="26" y="7"/>
                </a:cxn>
                <a:cxn ang="0">
                  <a:pos x="30" y="7"/>
                </a:cxn>
                <a:cxn ang="0">
                  <a:pos x="32" y="7"/>
                </a:cxn>
                <a:cxn ang="0">
                  <a:pos x="36" y="7"/>
                </a:cxn>
                <a:cxn ang="0">
                  <a:pos x="38" y="7"/>
                </a:cxn>
                <a:cxn ang="0">
                  <a:pos x="42" y="4"/>
                </a:cxn>
                <a:cxn ang="0">
                  <a:pos x="46" y="2"/>
                </a:cxn>
                <a:cxn ang="0">
                  <a:pos x="48" y="0"/>
                </a:cxn>
              </a:cxnLst>
              <a:rect l="0" t="0" r="r" b="b"/>
              <a:pathLst>
                <a:path w="55" h="38">
                  <a:moveTo>
                    <a:pt x="48" y="0"/>
                  </a:moveTo>
                  <a:lnTo>
                    <a:pt x="53" y="2"/>
                  </a:lnTo>
                  <a:lnTo>
                    <a:pt x="55" y="4"/>
                  </a:lnTo>
                  <a:lnTo>
                    <a:pt x="53" y="7"/>
                  </a:lnTo>
                  <a:lnTo>
                    <a:pt x="51" y="11"/>
                  </a:lnTo>
                  <a:lnTo>
                    <a:pt x="46" y="17"/>
                  </a:lnTo>
                  <a:lnTo>
                    <a:pt x="42" y="19"/>
                  </a:lnTo>
                  <a:lnTo>
                    <a:pt x="40" y="19"/>
                  </a:lnTo>
                  <a:lnTo>
                    <a:pt x="34" y="21"/>
                  </a:lnTo>
                  <a:lnTo>
                    <a:pt x="26" y="25"/>
                  </a:lnTo>
                  <a:lnTo>
                    <a:pt x="19" y="30"/>
                  </a:lnTo>
                  <a:lnTo>
                    <a:pt x="17" y="32"/>
                  </a:lnTo>
                  <a:lnTo>
                    <a:pt x="17" y="36"/>
                  </a:lnTo>
                  <a:lnTo>
                    <a:pt x="15" y="38"/>
                  </a:lnTo>
                  <a:lnTo>
                    <a:pt x="9" y="38"/>
                  </a:lnTo>
                  <a:lnTo>
                    <a:pt x="3" y="38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2" y="32"/>
                  </a:lnTo>
                  <a:lnTo>
                    <a:pt x="3" y="28"/>
                  </a:lnTo>
                  <a:lnTo>
                    <a:pt x="7" y="25"/>
                  </a:lnTo>
                  <a:lnTo>
                    <a:pt x="13" y="23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3" y="13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32" y="7"/>
                  </a:lnTo>
                  <a:lnTo>
                    <a:pt x="36" y="7"/>
                  </a:lnTo>
                  <a:lnTo>
                    <a:pt x="38" y="7"/>
                  </a:lnTo>
                  <a:lnTo>
                    <a:pt x="42" y="4"/>
                  </a:lnTo>
                  <a:lnTo>
                    <a:pt x="46" y="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2252" y="3207"/>
              <a:ext cx="428" cy="270"/>
            </a:xfrm>
            <a:custGeom>
              <a:avLst/>
              <a:gdLst/>
              <a:ahLst/>
              <a:cxnLst>
                <a:cxn ang="0">
                  <a:pos x="159" y="69"/>
                </a:cxn>
                <a:cxn ang="0">
                  <a:pos x="174" y="38"/>
                </a:cxn>
                <a:cxn ang="0">
                  <a:pos x="203" y="23"/>
                </a:cxn>
                <a:cxn ang="0">
                  <a:pos x="244" y="4"/>
                </a:cxn>
                <a:cxn ang="0">
                  <a:pos x="278" y="0"/>
                </a:cxn>
                <a:cxn ang="0">
                  <a:pos x="317" y="13"/>
                </a:cxn>
                <a:cxn ang="0">
                  <a:pos x="349" y="44"/>
                </a:cxn>
                <a:cxn ang="0">
                  <a:pos x="365" y="76"/>
                </a:cxn>
                <a:cxn ang="0">
                  <a:pos x="370" y="138"/>
                </a:cxn>
                <a:cxn ang="0">
                  <a:pos x="357" y="161"/>
                </a:cxn>
                <a:cxn ang="0">
                  <a:pos x="372" y="163"/>
                </a:cxn>
                <a:cxn ang="0">
                  <a:pos x="397" y="163"/>
                </a:cxn>
                <a:cxn ang="0">
                  <a:pos x="403" y="174"/>
                </a:cxn>
                <a:cxn ang="0">
                  <a:pos x="420" y="190"/>
                </a:cxn>
                <a:cxn ang="0">
                  <a:pos x="424" y="213"/>
                </a:cxn>
                <a:cxn ang="0">
                  <a:pos x="426" y="234"/>
                </a:cxn>
                <a:cxn ang="0">
                  <a:pos x="420" y="255"/>
                </a:cxn>
                <a:cxn ang="0">
                  <a:pos x="393" y="270"/>
                </a:cxn>
                <a:cxn ang="0">
                  <a:pos x="401" y="259"/>
                </a:cxn>
                <a:cxn ang="0">
                  <a:pos x="416" y="226"/>
                </a:cxn>
                <a:cxn ang="0">
                  <a:pos x="407" y="195"/>
                </a:cxn>
                <a:cxn ang="0">
                  <a:pos x="390" y="174"/>
                </a:cxn>
                <a:cxn ang="0">
                  <a:pos x="351" y="178"/>
                </a:cxn>
                <a:cxn ang="0">
                  <a:pos x="330" y="170"/>
                </a:cxn>
                <a:cxn ang="0">
                  <a:pos x="351" y="147"/>
                </a:cxn>
                <a:cxn ang="0">
                  <a:pos x="359" y="101"/>
                </a:cxn>
                <a:cxn ang="0">
                  <a:pos x="353" y="88"/>
                </a:cxn>
                <a:cxn ang="0">
                  <a:pos x="342" y="50"/>
                </a:cxn>
                <a:cxn ang="0">
                  <a:pos x="328" y="38"/>
                </a:cxn>
                <a:cxn ang="0">
                  <a:pos x="315" y="28"/>
                </a:cxn>
                <a:cxn ang="0">
                  <a:pos x="297" y="17"/>
                </a:cxn>
                <a:cxn ang="0">
                  <a:pos x="280" y="21"/>
                </a:cxn>
                <a:cxn ang="0">
                  <a:pos x="246" y="15"/>
                </a:cxn>
                <a:cxn ang="0">
                  <a:pos x="215" y="28"/>
                </a:cxn>
                <a:cxn ang="0">
                  <a:pos x="190" y="48"/>
                </a:cxn>
                <a:cxn ang="0">
                  <a:pos x="174" y="73"/>
                </a:cxn>
                <a:cxn ang="0">
                  <a:pos x="165" y="111"/>
                </a:cxn>
                <a:cxn ang="0">
                  <a:pos x="186" y="149"/>
                </a:cxn>
                <a:cxn ang="0">
                  <a:pos x="161" y="136"/>
                </a:cxn>
                <a:cxn ang="0">
                  <a:pos x="151" y="99"/>
                </a:cxn>
                <a:cxn ang="0">
                  <a:pos x="134" y="88"/>
                </a:cxn>
                <a:cxn ang="0">
                  <a:pos x="109" y="73"/>
                </a:cxn>
                <a:cxn ang="0">
                  <a:pos x="84" y="75"/>
                </a:cxn>
                <a:cxn ang="0">
                  <a:pos x="48" y="82"/>
                </a:cxn>
                <a:cxn ang="0">
                  <a:pos x="25" y="98"/>
                </a:cxn>
                <a:cxn ang="0">
                  <a:pos x="21" y="117"/>
                </a:cxn>
                <a:cxn ang="0">
                  <a:pos x="11" y="165"/>
                </a:cxn>
                <a:cxn ang="0">
                  <a:pos x="36" y="193"/>
                </a:cxn>
                <a:cxn ang="0">
                  <a:pos x="17" y="190"/>
                </a:cxn>
                <a:cxn ang="0">
                  <a:pos x="0" y="144"/>
                </a:cxn>
                <a:cxn ang="0">
                  <a:pos x="5" y="107"/>
                </a:cxn>
                <a:cxn ang="0">
                  <a:pos x="19" y="88"/>
                </a:cxn>
                <a:cxn ang="0">
                  <a:pos x="40" y="67"/>
                </a:cxn>
                <a:cxn ang="0">
                  <a:pos x="65" y="61"/>
                </a:cxn>
                <a:cxn ang="0">
                  <a:pos x="100" y="53"/>
                </a:cxn>
                <a:cxn ang="0">
                  <a:pos x="125" y="61"/>
                </a:cxn>
                <a:cxn ang="0">
                  <a:pos x="153" y="90"/>
                </a:cxn>
              </a:cxnLst>
              <a:rect l="0" t="0" r="r" b="b"/>
              <a:pathLst>
                <a:path w="428" h="270">
                  <a:moveTo>
                    <a:pt x="153" y="90"/>
                  </a:moveTo>
                  <a:lnTo>
                    <a:pt x="153" y="82"/>
                  </a:lnTo>
                  <a:lnTo>
                    <a:pt x="155" y="76"/>
                  </a:lnTo>
                  <a:lnTo>
                    <a:pt x="157" y="73"/>
                  </a:lnTo>
                  <a:lnTo>
                    <a:pt x="159" y="69"/>
                  </a:lnTo>
                  <a:lnTo>
                    <a:pt x="163" y="65"/>
                  </a:lnTo>
                  <a:lnTo>
                    <a:pt x="167" y="61"/>
                  </a:lnTo>
                  <a:lnTo>
                    <a:pt x="167" y="57"/>
                  </a:lnTo>
                  <a:lnTo>
                    <a:pt x="171" y="48"/>
                  </a:lnTo>
                  <a:lnTo>
                    <a:pt x="174" y="38"/>
                  </a:lnTo>
                  <a:lnTo>
                    <a:pt x="180" y="32"/>
                  </a:lnTo>
                  <a:lnTo>
                    <a:pt x="184" y="30"/>
                  </a:lnTo>
                  <a:lnTo>
                    <a:pt x="192" y="27"/>
                  </a:lnTo>
                  <a:lnTo>
                    <a:pt x="198" y="27"/>
                  </a:lnTo>
                  <a:lnTo>
                    <a:pt x="203" y="23"/>
                  </a:lnTo>
                  <a:lnTo>
                    <a:pt x="211" y="15"/>
                  </a:lnTo>
                  <a:lnTo>
                    <a:pt x="217" y="9"/>
                  </a:lnTo>
                  <a:lnTo>
                    <a:pt x="221" y="7"/>
                  </a:lnTo>
                  <a:lnTo>
                    <a:pt x="232" y="4"/>
                  </a:lnTo>
                  <a:lnTo>
                    <a:pt x="244" y="4"/>
                  </a:lnTo>
                  <a:lnTo>
                    <a:pt x="253" y="4"/>
                  </a:lnTo>
                  <a:lnTo>
                    <a:pt x="263" y="4"/>
                  </a:lnTo>
                  <a:lnTo>
                    <a:pt x="269" y="2"/>
                  </a:lnTo>
                  <a:lnTo>
                    <a:pt x="276" y="0"/>
                  </a:lnTo>
                  <a:lnTo>
                    <a:pt x="278" y="0"/>
                  </a:lnTo>
                  <a:lnTo>
                    <a:pt x="282" y="2"/>
                  </a:lnTo>
                  <a:lnTo>
                    <a:pt x="295" y="7"/>
                  </a:lnTo>
                  <a:lnTo>
                    <a:pt x="303" y="11"/>
                  </a:lnTo>
                  <a:lnTo>
                    <a:pt x="311" y="13"/>
                  </a:lnTo>
                  <a:lnTo>
                    <a:pt x="317" y="13"/>
                  </a:lnTo>
                  <a:lnTo>
                    <a:pt x="322" y="15"/>
                  </a:lnTo>
                  <a:lnTo>
                    <a:pt x="334" y="23"/>
                  </a:lnTo>
                  <a:lnTo>
                    <a:pt x="343" y="34"/>
                  </a:lnTo>
                  <a:lnTo>
                    <a:pt x="347" y="38"/>
                  </a:lnTo>
                  <a:lnTo>
                    <a:pt x="349" y="44"/>
                  </a:lnTo>
                  <a:lnTo>
                    <a:pt x="353" y="50"/>
                  </a:lnTo>
                  <a:lnTo>
                    <a:pt x="355" y="53"/>
                  </a:lnTo>
                  <a:lnTo>
                    <a:pt x="359" y="57"/>
                  </a:lnTo>
                  <a:lnTo>
                    <a:pt x="361" y="67"/>
                  </a:lnTo>
                  <a:lnTo>
                    <a:pt x="365" y="76"/>
                  </a:lnTo>
                  <a:lnTo>
                    <a:pt x="368" y="84"/>
                  </a:lnTo>
                  <a:lnTo>
                    <a:pt x="370" y="92"/>
                  </a:lnTo>
                  <a:lnTo>
                    <a:pt x="370" y="105"/>
                  </a:lnTo>
                  <a:lnTo>
                    <a:pt x="368" y="121"/>
                  </a:lnTo>
                  <a:lnTo>
                    <a:pt x="370" y="138"/>
                  </a:lnTo>
                  <a:lnTo>
                    <a:pt x="370" y="144"/>
                  </a:lnTo>
                  <a:lnTo>
                    <a:pt x="368" y="149"/>
                  </a:lnTo>
                  <a:lnTo>
                    <a:pt x="367" y="153"/>
                  </a:lnTo>
                  <a:lnTo>
                    <a:pt x="363" y="155"/>
                  </a:lnTo>
                  <a:lnTo>
                    <a:pt x="357" y="161"/>
                  </a:lnTo>
                  <a:lnTo>
                    <a:pt x="353" y="163"/>
                  </a:lnTo>
                  <a:lnTo>
                    <a:pt x="351" y="167"/>
                  </a:lnTo>
                  <a:lnTo>
                    <a:pt x="357" y="167"/>
                  </a:lnTo>
                  <a:lnTo>
                    <a:pt x="363" y="167"/>
                  </a:lnTo>
                  <a:lnTo>
                    <a:pt x="372" y="163"/>
                  </a:lnTo>
                  <a:lnTo>
                    <a:pt x="382" y="161"/>
                  </a:lnTo>
                  <a:lnTo>
                    <a:pt x="388" y="159"/>
                  </a:lnTo>
                  <a:lnTo>
                    <a:pt x="391" y="161"/>
                  </a:lnTo>
                  <a:lnTo>
                    <a:pt x="395" y="161"/>
                  </a:lnTo>
                  <a:lnTo>
                    <a:pt x="397" y="163"/>
                  </a:lnTo>
                  <a:lnTo>
                    <a:pt x="399" y="165"/>
                  </a:lnTo>
                  <a:lnTo>
                    <a:pt x="399" y="167"/>
                  </a:lnTo>
                  <a:lnTo>
                    <a:pt x="399" y="168"/>
                  </a:lnTo>
                  <a:lnTo>
                    <a:pt x="401" y="172"/>
                  </a:lnTo>
                  <a:lnTo>
                    <a:pt x="403" y="174"/>
                  </a:lnTo>
                  <a:lnTo>
                    <a:pt x="409" y="178"/>
                  </a:lnTo>
                  <a:lnTo>
                    <a:pt x="415" y="180"/>
                  </a:lnTo>
                  <a:lnTo>
                    <a:pt x="416" y="182"/>
                  </a:lnTo>
                  <a:lnTo>
                    <a:pt x="418" y="186"/>
                  </a:lnTo>
                  <a:lnTo>
                    <a:pt x="420" y="190"/>
                  </a:lnTo>
                  <a:lnTo>
                    <a:pt x="420" y="195"/>
                  </a:lnTo>
                  <a:lnTo>
                    <a:pt x="418" y="203"/>
                  </a:lnTo>
                  <a:lnTo>
                    <a:pt x="420" y="207"/>
                  </a:lnTo>
                  <a:lnTo>
                    <a:pt x="422" y="211"/>
                  </a:lnTo>
                  <a:lnTo>
                    <a:pt x="424" y="213"/>
                  </a:lnTo>
                  <a:lnTo>
                    <a:pt x="426" y="218"/>
                  </a:lnTo>
                  <a:lnTo>
                    <a:pt x="426" y="224"/>
                  </a:lnTo>
                  <a:lnTo>
                    <a:pt x="426" y="228"/>
                  </a:lnTo>
                  <a:lnTo>
                    <a:pt x="424" y="232"/>
                  </a:lnTo>
                  <a:lnTo>
                    <a:pt x="426" y="234"/>
                  </a:lnTo>
                  <a:lnTo>
                    <a:pt x="426" y="236"/>
                  </a:lnTo>
                  <a:lnTo>
                    <a:pt x="428" y="238"/>
                  </a:lnTo>
                  <a:lnTo>
                    <a:pt x="428" y="241"/>
                  </a:lnTo>
                  <a:lnTo>
                    <a:pt x="426" y="247"/>
                  </a:lnTo>
                  <a:lnTo>
                    <a:pt x="420" y="255"/>
                  </a:lnTo>
                  <a:lnTo>
                    <a:pt x="415" y="262"/>
                  </a:lnTo>
                  <a:lnTo>
                    <a:pt x="409" y="266"/>
                  </a:lnTo>
                  <a:lnTo>
                    <a:pt x="401" y="270"/>
                  </a:lnTo>
                  <a:lnTo>
                    <a:pt x="397" y="270"/>
                  </a:lnTo>
                  <a:lnTo>
                    <a:pt x="393" y="270"/>
                  </a:lnTo>
                  <a:lnTo>
                    <a:pt x="390" y="268"/>
                  </a:lnTo>
                  <a:lnTo>
                    <a:pt x="386" y="264"/>
                  </a:lnTo>
                  <a:lnTo>
                    <a:pt x="390" y="264"/>
                  </a:lnTo>
                  <a:lnTo>
                    <a:pt x="393" y="262"/>
                  </a:lnTo>
                  <a:lnTo>
                    <a:pt x="401" y="259"/>
                  </a:lnTo>
                  <a:lnTo>
                    <a:pt x="409" y="251"/>
                  </a:lnTo>
                  <a:lnTo>
                    <a:pt x="413" y="245"/>
                  </a:lnTo>
                  <a:lnTo>
                    <a:pt x="416" y="238"/>
                  </a:lnTo>
                  <a:lnTo>
                    <a:pt x="416" y="232"/>
                  </a:lnTo>
                  <a:lnTo>
                    <a:pt x="416" y="226"/>
                  </a:lnTo>
                  <a:lnTo>
                    <a:pt x="413" y="222"/>
                  </a:lnTo>
                  <a:lnTo>
                    <a:pt x="413" y="216"/>
                  </a:lnTo>
                  <a:lnTo>
                    <a:pt x="413" y="211"/>
                  </a:lnTo>
                  <a:lnTo>
                    <a:pt x="411" y="203"/>
                  </a:lnTo>
                  <a:lnTo>
                    <a:pt x="407" y="195"/>
                  </a:lnTo>
                  <a:lnTo>
                    <a:pt x="403" y="190"/>
                  </a:lnTo>
                  <a:lnTo>
                    <a:pt x="399" y="186"/>
                  </a:lnTo>
                  <a:lnTo>
                    <a:pt x="395" y="184"/>
                  </a:lnTo>
                  <a:lnTo>
                    <a:pt x="391" y="178"/>
                  </a:lnTo>
                  <a:lnTo>
                    <a:pt x="390" y="174"/>
                  </a:lnTo>
                  <a:lnTo>
                    <a:pt x="388" y="172"/>
                  </a:lnTo>
                  <a:lnTo>
                    <a:pt x="384" y="172"/>
                  </a:lnTo>
                  <a:lnTo>
                    <a:pt x="380" y="172"/>
                  </a:lnTo>
                  <a:lnTo>
                    <a:pt x="359" y="176"/>
                  </a:lnTo>
                  <a:lnTo>
                    <a:pt x="351" y="178"/>
                  </a:lnTo>
                  <a:lnTo>
                    <a:pt x="345" y="180"/>
                  </a:lnTo>
                  <a:lnTo>
                    <a:pt x="340" y="178"/>
                  </a:lnTo>
                  <a:lnTo>
                    <a:pt x="328" y="176"/>
                  </a:lnTo>
                  <a:lnTo>
                    <a:pt x="328" y="172"/>
                  </a:lnTo>
                  <a:lnTo>
                    <a:pt x="330" y="170"/>
                  </a:lnTo>
                  <a:lnTo>
                    <a:pt x="334" y="167"/>
                  </a:lnTo>
                  <a:lnTo>
                    <a:pt x="342" y="163"/>
                  </a:lnTo>
                  <a:lnTo>
                    <a:pt x="343" y="161"/>
                  </a:lnTo>
                  <a:lnTo>
                    <a:pt x="345" y="157"/>
                  </a:lnTo>
                  <a:lnTo>
                    <a:pt x="351" y="147"/>
                  </a:lnTo>
                  <a:lnTo>
                    <a:pt x="357" y="140"/>
                  </a:lnTo>
                  <a:lnTo>
                    <a:pt x="359" y="136"/>
                  </a:lnTo>
                  <a:lnTo>
                    <a:pt x="361" y="130"/>
                  </a:lnTo>
                  <a:lnTo>
                    <a:pt x="361" y="115"/>
                  </a:lnTo>
                  <a:lnTo>
                    <a:pt x="359" y="101"/>
                  </a:lnTo>
                  <a:lnTo>
                    <a:pt x="359" y="99"/>
                  </a:lnTo>
                  <a:lnTo>
                    <a:pt x="357" y="98"/>
                  </a:lnTo>
                  <a:lnTo>
                    <a:pt x="355" y="98"/>
                  </a:lnTo>
                  <a:lnTo>
                    <a:pt x="355" y="96"/>
                  </a:lnTo>
                  <a:lnTo>
                    <a:pt x="353" y="88"/>
                  </a:lnTo>
                  <a:lnTo>
                    <a:pt x="351" y="76"/>
                  </a:lnTo>
                  <a:lnTo>
                    <a:pt x="349" y="69"/>
                  </a:lnTo>
                  <a:lnTo>
                    <a:pt x="345" y="63"/>
                  </a:lnTo>
                  <a:lnTo>
                    <a:pt x="342" y="55"/>
                  </a:lnTo>
                  <a:lnTo>
                    <a:pt x="342" y="50"/>
                  </a:lnTo>
                  <a:lnTo>
                    <a:pt x="340" y="46"/>
                  </a:lnTo>
                  <a:lnTo>
                    <a:pt x="338" y="44"/>
                  </a:lnTo>
                  <a:lnTo>
                    <a:pt x="336" y="44"/>
                  </a:lnTo>
                  <a:lnTo>
                    <a:pt x="330" y="40"/>
                  </a:lnTo>
                  <a:lnTo>
                    <a:pt x="328" y="38"/>
                  </a:lnTo>
                  <a:lnTo>
                    <a:pt x="324" y="34"/>
                  </a:lnTo>
                  <a:lnTo>
                    <a:pt x="322" y="30"/>
                  </a:lnTo>
                  <a:lnTo>
                    <a:pt x="318" y="28"/>
                  </a:lnTo>
                  <a:lnTo>
                    <a:pt x="317" y="28"/>
                  </a:lnTo>
                  <a:lnTo>
                    <a:pt x="315" y="28"/>
                  </a:lnTo>
                  <a:lnTo>
                    <a:pt x="313" y="28"/>
                  </a:lnTo>
                  <a:lnTo>
                    <a:pt x="309" y="27"/>
                  </a:lnTo>
                  <a:lnTo>
                    <a:pt x="307" y="25"/>
                  </a:lnTo>
                  <a:lnTo>
                    <a:pt x="301" y="21"/>
                  </a:lnTo>
                  <a:lnTo>
                    <a:pt x="297" y="17"/>
                  </a:lnTo>
                  <a:lnTo>
                    <a:pt x="295" y="17"/>
                  </a:lnTo>
                  <a:lnTo>
                    <a:pt x="292" y="19"/>
                  </a:lnTo>
                  <a:lnTo>
                    <a:pt x="288" y="19"/>
                  </a:lnTo>
                  <a:lnTo>
                    <a:pt x="284" y="21"/>
                  </a:lnTo>
                  <a:lnTo>
                    <a:pt x="280" y="21"/>
                  </a:lnTo>
                  <a:lnTo>
                    <a:pt x="274" y="21"/>
                  </a:lnTo>
                  <a:lnTo>
                    <a:pt x="269" y="19"/>
                  </a:lnTo>
                  <a:lnTo>
                    <a:pt x="263" y="15"/>
                  </a:lnTo>
                  <a:lnTo>
                    <a:pt x="255" y="15"/>
                  </a:lnTo>
                  <a:lnTo>
                    <a:pt x="246" y="15"/>
                  </a:lnTo>
                  <a:lnTo>
                    <a:pt x="238" y="17"/>
                  </a:lnTo>
                  <a:lnTo>
                    <a:pt x="228" y="19"/>
                  </a:lnTo>
                  <a:lnTo>
                    <a:pt x="222" y="21"/>
                  </a:lnTo>
                  <a:lnTo>
                    <a:pt x="217" y="25"/>
                  </a:lnTo>
                  <a:lnTo>
                    <a:pt x="215" y="28"/>
                  </a:lnTo>
                  <a:lnTo>
                    <a:pt x="213" y="30"/>
                  </a:lnTo>
                  <a:lnTo>
                    <a:pt x="211" y="34"/>
                  </a:lnTo>
                  <a:lnTo>
                    <a:pt x="209" y="38"/>
                  </a:lnTo>
                  <a:lnTo>
                    <a:pt x="199" y="42"/>
                  </a:lnTo>
                  <a:lnTo>
                    <a:pt x="190" y="48"/>
                  </a:lnTo>
                  <a:lnTo>
                    <a:pt x="186" y="50"/>
                  </a:lnTo>
                  <a:lnTo>
                    <a:pt x="182" y="53"/>
                  </a:lnTo>
                  <a:lnTo>
                    <a:pt x="178" y="59"/>
                  </a:lnTo>
                  <a:lnTo>
                    <a:pt x="176" y="67"/>
                  </a:lnTo>
                  <a:lnTo>
                    <a:pt x="174" y="73"/>
                  </a:lnTo>
                  <a:lnTo>
                    <a:pt x="171" y="80"/>
                  </a:lnTo>
                  <a:lnTo>
                    <a:pt x="169" y="84"/>
                  </a:lnTo>
                  <a:lnTo>
                    <a:pt x="167" y="88"/>
                  </a:lnTo>
                  <a:lnTo>
                    <a:pt x="165" y="99"/>
                  </a:lnTo>
                  <a:lnTo>
                    <a:pt x="165" y="111"/>
                  </a:lnTo>
                  <a:lnTo>
                    <a:pt x="167" y="121"/>
                  </a:lnTo>
                  <a:lnTo>
                    <a:pt x="173" y="128"/>
                  </a:lnTo>
                  <a:lnTo>
                    <a:pt x="180" y="136"/>
                  </a:lnTo>
                  <a:lnTo>
                    <a:pt x="184" y="145"/>
                  </a:lnTo>
                  <a:lnTo>
                    <a:pt x="186" y="149"/>
                  </a:lnTo>
                  <a:lnTo>
                    <a:pt x="184" y="153"/>
                  </a:lnTo>
                  <a:lnTo>
                    <a:pt x="174" y="151"/>
                  </a:lnTo>
                  <a:lnTo>
                    <a:pt x="171" y="149"/>
                  </a:lnTo>
                  <a:lnTo>
                    <a:pt x="167" y="145"/>
                  </a:lnTo>
                  <a:lnTo>
                    <a:pt x="161" y="136"/>
                  </a:lnTo>
                  <a:lnTo>
                    <a:pt x="159" y="126"/>
                  </a:lnTo>
                  <a:lnTo>
                    <a:pt x="155" y="111"/>
                  </a:lnTo>
                  <a:lnTo>
                    <a:pt x="155" y="105"/>
                  </a:lnTo>
                  <a:lnTo>
                    <a:pt x="153" y="101"/>
                  </a:lnTo>
                  <a:lnTo>
                    <a:pt x="151" y="99"/>
                  </a:lnTo>
                  <a:lnTo>
                    <a:pt x="150" y="98"/>
                  </a:lnTo>
                  <a:lnTo>
                    <a:pt x="142" y="96"/>
                  </a:lnTo>
                  <a:lnTo>
                    <a:pt x="140" y="94"/>
                  </a:lnTo>
                  <a:lnTo>
                    <a:pt x="138" y="92"/>
                  </a:lnTo>
                  <a:lnTo>
                    <a:pt x="134" y="88"/>
                  </a:lnTo>
                  <a:lnTo>
                    <a:pt x="130" y="82"/>
                  </a:lnTo>
                  <a:lnTo>
                    <a:pt x="128" y="80"/>
                  </a:lnTo>
                  <a:lnTo>
                    <a:pt x="125" y="80"/>
                  </a:lnTo>
                  <a:lnTo>
                    <a:pt x="117" y="76"/>
                  </a:lnTo>
                  <a:lnTo>
                    <a:pt x="109" y="73"/>
                  </a:lnTo>
                  <a:lnTo>
                    <a:pt x="102" y="69"/>
                  </a:lnTo>
                  <a:lnTo>
                    <a:pt x="98" y="69"/>
                  </a:lnTo>
                  <a:lnTo>
                    <a:pt x="94" y="69"/>
                  </a:lnTo>
                  <a:lnTo>
                    <a:pt x="88" y="71"/>
                  </a:lnTo>
                  <a:lnTo>
                    <a:pt x="84" y="75"/>
                  </a:lnTo>
                  <a:lnTo>
                    <a:pt x="78" y="76"/>
                  </a:lnTo>
                  <a:lnTo>
                    <a:pt x="69" y="78"/>
                  </a:lnTo>
                  <a:lnTo>
                    <a:pt x="59" y="78"/>
                  </a:lnTo>
                  <a:lnTo>
                    <a:pt x="53" y="80"/>
                  </a:lnTo>
                  <a:lnTo>
                    <a:pt x="48" y="82"/>
                  </a:lnTo>
                  <a:lnTo>
                    <a:pt x="44" y="88"/>
                  </a:lnTo>
                  <a:lnTo>
                    <a:pt x="42" y="90"/>
                  </a:lnTo>
                  <a:lnTo>
                    <a:pt x="40" y="92"/>
                  </a:lnTo>
                  <a:lnTo>
                    <a:pt x="32" y="94"/>
                  </a:lnTo>
                  <a:lnTo>
                    <a:pt x="25" y="98"/>
                  </a:lnTo>
                  <a:lnTo>
                    <a:pt x="23" y="99"/>
                  </a:lnTo>
                  <a:lnTo>
                    <a:pt x="21" y="103"/>
                  </a:lnTo>
                  <a:lnTo>
                    <a:pt x="21" y="109"/>
                  </a:lnTo>
                  <a:lnTo>
                    <a:pt x="21" y="113"/>
                  </a:lnTo>
                  <a:lnTo>
                    <a:pt x="21" y="117"/>
                  </a:lnTo>
                  <a:lnTo>
                    <a:pt x="17" y="124"/>
                  </a:lnTo>
                  <a:lnTo>
                    <a:pt x="13" y="134"/>
                  </a:lnTo>
                  <a:lnTo>
                    <a:pt x="11" y="145"/>
                  </a:lnTo>
                  <a:lnTo>
                    <a:pt x="11" y="157"/>
                  </a:lnTo>
                  <a:lnTo>
                    <a:pt x="11" y="165"/>
                  </a:lnTo>
                  <a:lnTo>
                    <a:pt x="19" y="172"/>
                  </a:lnTo>
                  <a:lnTo>
                    <a:pt x="27" y="180"/>
                  </a:lnTo>
                  <a:lnTo>
                    <a:pt x="32" y="188"/>
                  </a:lnTo>
                  <a:lnTo>
                    <a:pt x="36" y="190"/>
                  </a:lnTo>
                  <a:lnTo>
                    <a:pt x="36" y="193"/>
                  </a:lnTo>
                  <a:lnTo>
                    <a:pt x="34" y="193"/>
                  </a:lnTo>
                  <a:lnTo>
                    <a:pt x="32" y="193"/>
                  </a:lnTo>
                  <a:lnTo>
                    <a:pt x="27" y="193"/>
                  </a:lnTo>
                  <a:lnTo>
                    <a:pt x="19" y="192"/>
                  </a:lnTo>
                  <a:lnTo>
                    <a:pt x="17" y="190"/>
                  </a:lnTo>
                  <a:lnTo>
                    <a:pt x="13" y="186"/>
                  </a:lnTo>
                  <a:lnTo>
                    <a:pt x="7" y="172"/>
                  </a:lnTo>
                  <a:lnTo>
                    <a:pt x="2" y="161"/>
                  </a:lnTo>
                  <a:lnTo>
                    <a:pt x="0" y="149"/>
                  </a:lnTo>
                  <a:lnTo>
                    <a:pt x="0" y="144"/>
                  </a:lnTo>
                  <a:lnTo>
                    <a:pt x="2" y="140"/>
                  </a:lnTo>
                  <a:lnTo>
                    <a:pt x="4" y="134"/>
                  </a:lnTo>
                  <a:lnTo>
                    <a:pt x="5" y="128"/>
                  </a:lnTo>
                  <a:lnTo>
                    <a:pt x="5" y="119"/>
                  </a:lnTo>
                  <a:lnTo>
                    <a:pt x="5" y="107"/>
                  </a:lnTo>
                  <a:lnTo>
                    <a:pt x="5" y="101"/>
                  </a:lnTo>
                  <a:lnTo>
                    <a:pt x="7" y="98"/>
                  </a:lnTo>
                  <a:lnTo>
                    <a:pt x="11" y="94"/>
                  </a:lnTo>
                  <a:lnTo>
                    <a:pt x="13" y="92"/>
                  </a:lnTo>
                  <a:lnTo>
                    <a:pt x="19" y="88"/>
                  </a:lnTo>
                  <a:lnTo>
                    <a:pt x="25" y="86"/>
                  </a:lnTo>
                  <a:lnTo>
                    <a:pt x="29" y="84"/>
                  </a:lnTo>
                  <a:lnTo>
                    <a:pt x="30" y="82"/>
                  </a:lnTo>
                  <a:lnTo>
                    <a:pt x="36" y="75"/>
                  </a:lnTo>
                  <a:lnTo>
                    <a:pt x="40" y="67"/>
                  </a:lnTo>
                  <a:lnTo>
                    <a:pt x="44" y="65"/>
                  </a:lnTo>
                  <a:lnTo>
                    <a:pt x="48" y="61"/>
                  </a:lnTo>
                  <a:lnTo>
                    <a:pt x="52" y="61"/>
                  </a:lnTo>
                  <a:lnTo>
                    <a:pt x="57" y="61"/>
                  </a:lnTo>
                  <a:lnTo>
                    <a:pt x="65" y="61"/>
                  </a:lnTo>
                  <a:lnTo>
                    <a:pt x="71" y="59"/>
                  </a:lnTo>
                  <a:lnTo>
                    <a:pt x="84" y="53"/>
                  </a:lnTo>
                  <a:lnTo>
                    <a:pt x="90" y="52"/>
                  </a:lnTo>
                  <a:lnTo>
                    <a:pt x="96" y="52"/>
                  </a:lnTo>
                  <a:lnTo>
                    <a:pt x="100" y="53"/>
                  </a:lnTo>
                  <a:lnTo>
                    <a:pt x="102" y="55"/>
                  </a:lnTo>
                  <a:lnTo>
                    <a:pt x="107" y="59"/>
                  </a:lnTo>
                  <a:lnTo>
                    <a:pt x="111" y="61"/>
                  </a:lnTo>
                  <a:lnTo>
                    <a:pt x="117" y="61"/>
                  </a:lnTo>
                  <a:lnTo>
                    <a:pt x="125" y="61"/>
                  </a:lnTo>
                  <a:lnTo>
                    <a:pt x="130" y="65"/>
                  </a:lnTo>
                  <a:lnTo>
                    <a:pt x="138" y="69"/>
                  </a:lnTo>
                  <a:lnTo>
                    <a:pt x="142" y="75"/>
                  </a:lnTo>
                  <a:lnTo>
                    <a:pt x="151" y="84"/>
                  </a:lnTo>
                  <a:lnTo>
                    <a:pt x="153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2137" y="3360"/>
              <a:ext cx="122" cy="111"/>
            </a:xfrm>
            <a:custGeom>
              <a:avLst/>
              <a:gdLst/>
              <a:ahLst/>
              <a:cxnLst>
                <a:cxn ang="0">
                  <a:pos x="122" y="31"/>
                </a:cxn>
                <a:cxn ang="0">
                  <a:pos x="119" y="33"/>
                </a:cxn>
                <a:cxn ang="0">
                  <a:pos x="111" y="31"/>
                </a:cxn>
                <a:cxn ang="0">
                  <a:pos x="105" y="27"/>
                </a:cxn>
                <a:cxn ang="0">
                  <a:pos x="97" y="15"/>
                </a:cxn>
                <a:cxn ang="0">
                  <a:pos x="92" y="14"/>
                </a:cxn>
                <a:cxn ang="0">
                  <a:pos x="82" y="14"/>
                </a:cxn>
                <a:cxn ang="0">
                  <a:pos x="72" y="15"/>
                </a:cxn>
                <a:cxn ang="0">
                  <a:pos x="67" y="15"/>
                </a:cxn>
                <a:cxn ang="0">
                  <a:pos x="63" y="15"/>
                </a:cxn>
                <a:cxn ang="0">
                  <a:pos x="53" y="21"/>
                </a:cxn>
                <a:cxn ang="0">
                  <a:pos x="46" y="23"/>
                </a:cxn>
                <a:cxn ang="0">
                  <a:pos x="42" y="23"/>
                </a:cxn>
                <a:cxn ang="0">
                  <a:pos x="34" y="33"/>
                </a:cxn>
                <a:cxn ang="0">
                  <a:pos x="28" y="37"/>
                </a:cxn>
                <a:cxn ang="0">
                  <a:pos x="23" y="40"/>
                </a:cxn>
                <a:cxn ang="0">
                  <a:pos x="17" y="54"/>
                </a:cxn>
                <a:cxn ang="0">
                  <a:pos x="13" y="58"/>
                </a:cxn>
                <a:cxn ang="0">
                  <a:pos x="11" y="62"/>
                </a:cxn>
                <a:cxn ang="0">
                  <a:pos x="11" y="67"/>
                </a:cxn>
                <a:cxn ang="0">
                  <a:pos x="17" y="79"/>
                </a:cxn>
                <a:cxn ang="0">
                  <a:pos x="19" y="86"/>
                </a:cxn>
                <a:cxn ang="0">
                  <a:pos x="23" y="94"/>
                </a:cxn>
                <a:cxn ang="0">
                  <a:pos x="42" y="104"/>
                </a:cxn>
                <a:cxn ang="0">
                  <a:pos x="48" y="108"/>
                </a:cxn>
                <a:cxn ang="0">
                  <a:pos x="44" y="109"/>
                </a:cxn>
                <a:cxn ang="0">
                  <a:pos x="36" y="109"/>
                </a:cxn>
                <a:cxn ang="0">
                  <a:pos x="23" y="106"/>
                </a:cxn>
                <a:cxn ang="0">
                  <a:pos x="17" y="100"/>
                </a:cxn>
                <a:cxn ang="0">
                  <a:pos x="9" y="92"/>
                </a:cxn>
                <a:cxn ang="0">
                  <a:pos x="3" y="86"/>
                </a:cxn>
                <a:cxn ang="0">
                  <a:pos x="1" y="77"/>
                </a:cxn>
                <a:cxn ang="0">
                  <a:pos x="1" y="65"/>
                </a:cxn>
                <a:cxn ang="0">
                  <a:pos x="0" y="58"/>
                </a:cxn>
                <a:cxn ang="0">
                  <a:pos x="5" y="46"/>
                </a:cxn>
                <a:cxn ang="0">
                  <a:pos x="13" y="35"/>
                </a:cxn>
                <a:cxn ang="0">
                  <a:pos x="15" y="27"/>
                </a:cxn>
                <a:cxn ang="0">
                  <a:pos x="26" y="17"/>
                </a:cxn>
                <a:cxn ang="0">
                  <a:pos x="40" y="12"/>
                </a:cxn>
                <a:cxn ang="0">
                  <a:pos x="48" y="12"/>
                </a:cxn>
                <a:cxn ang="0">
                  <a:pos x="61" y="6"/>
                </a:cxn>
                <a:cxn ang="0">
                  <a:pos x="72" y="2"/>
                </a:cxn>
                <a:cxn ang="0">
                  <a:pos x="82" y="2"/>
                </a:cxn>
                <a:cxn ang="0">
                  <a:pos x="94" y="0"/>
                </a:cxn>
                <a:cxn ang="0">
                  <a:pos x="99" y="2"/>
                </a:cxn>
                <a:cxn ang="0">
                  <a:pos x="103" y="6"/>
                </a:cxn>
                <a:cxn ang="0">
                  <a:pos x="113" y="21"/>
                </a:cxn>
              </a:cxnLst>
              <a:rect l="0" t="0" r="r" b="b"/>
              <a:pathLst>
                <a:path w="122" h="111">
                  <a:moveTo>
                    <a:pt x="120" y="31"/>
                  </a:moveTo>
                  <a:lnTo>
                    <a:pt x="122" y="31"/>
                  </a:lnTo>
                  <a:lnTo>
                    <a:pt x="120" y="33"/>
                  </a:lnTo>
                  <a:lnTo>
                    <a:pt x="119" y="33"/>
                  </a:lnTo>
                  <a:lnTo>
                    <a:pt x="117" y="33"/>
                  </a:lnTo>
                  <a:lnTo>
                    <a:pt x="111" y="31"/>
                  </a:lnTo>
                  <a:lnTo>
                    <a:pt x="107" y="29"/>
                  </a:lnTo>
                  <a:lnTo>
                    <a:pt x="105" y="27"/>
                  </a:lnTo>
                  <a:lnTo>
                    <a:pt x="101" y="19"/>
                  </a:lnTo>
                  <a:lnTo>
                    <a:pt x="97" y="15"/>
                  </a:lnTo>
                  <a:lnTo>
                    <a:pt x="94" y="14"/>
                  </a:lnTo>
                  <a:lnTo>
                    <a:pt x="92" y="14"/>
                  </a:lnTo>
                  <a:lnTo>
                    <a:pt x="88" y="14"/>
                  </a:lnTo>
                  <a:lnTo>
                    <a:pt x="82" y="14"/>
                  </a:lnTo>
                  <a:lnTo>
                    <a:pt x="78" y="15"/>
                  </a:lnTo>
                  <a:lnTo>
                    <a:pt x="72" y="15"/>
                  </a:lnTo>
                  <a:lnTo>
                    <a:pt x="71" y="15"/>
                  </a:lnTo>
                  <a:lnTo>
                    <a:pt x="67" y="15"/>
                  </a:lnTo>
                  <a:lnTo>
                    <a:pt x="65" y="14"/>
                  </a:lnTo>
                  <a:lnTo>
                    <a:pt x="63" y="15"/>
                  </a:lnTo>
                  <a:lnTo>
                    <a:pt x="57" y="19"/>
                  </a:lnTo>
                  <a:lnTo>
                    <a:pt x="53" y="21"/>
                  </a:lnTo>
                  <a:lnTo>
                    <a:pt x="49" y="23"/>
                  </a:lnTo>
                  <a:lnTo>
                    <a:pt x="46" y="23"/>
                  </a:lnTo>
                  <a:lnTo>
                    <a:pt x="44" y="23"/>
                  </a:lnTo>
                  <a:lnTo>
                    <a:pt x="42" y="23"/>
                  </a:lnTo>
                  <a:lnTo>
                    <a:pt x="38" y="27"/>
                  </a:lnTo>
                  <a:lnTo>
                    <a:pt x="34" y="33"/>
                  </a:lnTo>
                  <a:lnTo>
                    <a:pt x="32" y="35"/>
                  </a:lnTo>
                  <a:lnTo>
                    <a:pt x="28" y="37"/>
                  </a:lnTo>
                  <a:lnTo>
                    <a:pt x="26" y="39"/>
                  </a:lnTo>
                  <a:lnTo>
                    <a:pt x="23" y="40"/>
                  </a:lnTo>
                  <a:lnTo>
                    <a:pt x="21" y="48"/>
                  </a:lnTo>
                  <a:lnTo>
                    <a:pt x="17" y="54"/>
                  </a:lnTo>
                  <a:lnTo>
                    <a:pt x="15" y="56"/>
                  </a:lnTo>
                  <a:lnTo>
                    <a:pt x="13" y="58"/>
                  </a:lnTo>
                  <a:lnTo>
                    <a:pt x="11" y="60"/>
                  </a:lnTo>
                  <a:lnTo>
                    <a:pt x="11" y="62"/>
                  </a:lnTo>
                  <a:lnTo>
                    <a:pt x="9" y="63"/>
                  </a:lnTo>
                  <a:lnTo>
                    <a:pt x="11" y="67"/>
                  </a:lnTo>
                  <a:lnTo>
                    <a:pt x="15" y="77"/>
                  </a:lnTo>
                  <a:lnTo>
                    <a:pt x="17" y="79"/>
                  </a:lnTo>
                  <a:lnTo>
                    <a:pt x="17" y="81"/>
                  </a:lnTo>
                  <a:lnTo>
                    <a:pt x="19" y="86"/>
                  </a:lnTo>
                  <a:lnTo>
                    <a:pt x="21" y="90"/>
                  </a:lnTo>
                  <a:lnTo>
                    <a:pt x="23" y="94"/>
                  </a:lnTo>
                  <a:lnTo>
                    <a:pt x="26" y="96"/>
                  </a:lnTo>
                  <a:lnTo>
                    <a:pt x="42" y="104"/>
                  </a:lnTo>
                  <a:lnTo>
                    <a:pt x="46" y="108"/>
                  </a:lnTo>
                  <a:lnTo>
                    <a:pt x="48" y="108"/>
                  </a:lnTo>
                  <a:lnTo>
                    <a:pt x="46" y="109"/>
                  </a:lnTo>
                  <a:lnTo>
                    <a:pt x="44" y="109"/>
                  </a:lnTo>
                  <a:lnTo>
                    <a:pt x="42" y="111"/>
                  </a:lnTo>
                  <a:lnTo>
                    <a:pt x="36" y="109"/>
                  </a:lnTo>
                  <a:lnTo>
                    <a:pt x="24" y="108"/>
                  </a:lnTo>
                  <a:lnTo>
                    <a:pt x="23" y="106"/>
                  </a:lnTo>
                  <a:lnTo>
                    <a:pt x="21" y="106"/>
                  </a:lnTo>
                  <a:lnTo>
                    <a:pt x="17" y="100"/>
                  </a:lnTo>
                  <a:lnTo>
                    <a:pt x="15" y="96"/>
                  </a:lnTo>
                  <a:lnTo>
                    <a:pt x="9" y="92"/>
                  </a:lnTo>
                  <a:lnTo>
                    <a:pt x="5" y="88"/>
                  </a:lnTo>
                  <a:lnTo>
                    <a:pt x="3" y="86"/>
                  </a:lnTo>
                  <a:lnTo>
                    <a:pt x="3" y="83"/>
                  </a:lnTo>
                  <a:lnTo>
                    <a:pt x="1" y="77"/>
                  </a:lnTo>
                  <a:lnTo>
                    <a:pt x="1" y="69"/>
                  </a:lnTo>
                  <a:lnTo>
                    <a:pt x="1" y="65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5" y="46"/>
                  </a:lnTo>
                  <a:lnTo>
                    <a:pt x="11" y="39"/>
                  </a:lnTo>
                  <a:lnTo>
                    <a:pt x="13" y="35"/>
                  </a:lnTo>
                  <a:lnTo>
                    <a:pt x="13" y="31"/>
                  </a:lnTo>
                  <a:lnTo>
                    <a:pt x="15" y="27"/>
                  </a:lnTo>
                  <a:lnTo>
                    <a:pt x="17" y="23"/>
                  </a:lnTo>
                  <a:lnTo>
                    <a:pt x="26" y="17"/>
                  </a:lnTo>
                  <a:lnTo>
                    <a:pt x="36" y="12"/>
                  </a:lnTo>
                  <a:lnTo>
                    <a:pt x="40" y="12"/>
                  </a:lnTo>
                  <a:lnTo>
                    <a:pt x="44" y="12"/>
                  </a:lnTo>
                  <a:lnTo>
                    <a:pt x="48" y="12"/>
                  </a:lnTo>
                  <a:lnTo>
                    <a:pt x="51" y="10"/>
                  </a:lnTo>
                  <a:lnTo>
                    <a:pt x="61" y="6"/>
                  </a:lnTo>
                  <a:lnTo>
                    <a:pt x="69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82" y="2"/>
                  </a:lnTo>
                  <a:lnTo>
                    <a:pt x="88" y="0"/>
                  </a:lnTo>
                  <a:lnTo>
                    <a:pt x="94" y="0"/>
                  </a:lnTo>
                  <a:lnTo>
                    <a:pt x="97" y="0"/>
                  </a:lnTo>
                  <a:lnTo>
                    <a:pt x="99" y="2"/>
                  </a:lnTo>
                  <a:lnTo>
                    <a:pt x="101" y="4"/>
                  </a:lnTo>
                  <a:lnTo>
                    <a:pt x="103" y="6"/>
                  </a:lnTo>
                  <a:lnTo>
                    <a:pt x="109" y="14"/>
                  </a:lnTo>
                  <a:lnTo>
                    <a:pt x="113" y="21"/>
                  </a:lnTo>
                  <a:lnTo>
                    <a:pt x="12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2329" y="3504"/>
              <a:ext cx="201" cy="130"/>
            </a:xfrm>
            <a:custGeom>
              <a:avLst/>
              <a:gdLst/>
              <a:ahLst/>
              <a:cxnLst>
                <a:cxn ang="0">
                  <a:pos x="172" y="31"/>
                </a:cxn>
                <a:cxn ang="0">
                  <a:pos x="174" y="33"/>
                </a:cxn>
                <a:cxn ang="0">
                  <a:pos x="186" y="44"/>
                </a:cxn>
                <a:cxn ang="0">
                  <a:pos x="192" y="56"/>
                </a:cxn>
                <a:cxn ang="0">
                  <a:pos x="192" y="63"/>
                </a:cxn>
                <a:cxn ang="0">
                  <a:pos x="182" y="84"/>
                </a:cxn>
                <a:cxn ang="0">
                  <a:pos x="176" y="94"/>
                </a:cxn>
                <a:cxn ang="0">
                  <a:pos x="174" y="100"/>
                </a:cxn>
                <a:cxn ang="0">
                  <a:pos x="167" y="104"/>
                </a:cxn>
                <a:cxn ang="0">
                  <a:pos x="155" y="109"/>
                </a:cxn>
                <a:cxn ang="0">
                  <a:pos x="153" y="113"/>
                </a:cxn>
                <a:cxn ang="0">
                  <a:pos x="145" y="113"/>
                </a:cxn>
                <a:cxn ang="0">
                  <a:pos x="134" y="113"/>
                </a:cxn>
                <a:cxn ang="0">
                  <a:pos x="126" y="113"/>
                </a:cxn>
                <a:cxn ang="0">
                  <a:pos x="101" y="113"/>
                </a:cxn>
                <a:cxn ang="0">
                  <a:pos x="92" y="115"/>
                </a:cxn>
                <a:cxn ang="0">
                  <a:pos x="82" y="117"/>
                </a:cxn>
                <a:cxn ang="0">
                  <a:pos x="57" y="109"/>
                </a:cxn>
                <a:cxn ang="0">
                  <a:pos x="40" y="105"/>
                </a:cxn>
                <a:cxn ang="0">
                  <a:pos x="30" y="100"/>
                </a:cxn>
                <a:cxn ang="0">
                  <a:pos x="21" y="92"/>
                </a:cxn>
                <a:cxn ang="0">
                  <a:pos x="13" y="84"/>
                </a:cxn>
                <a:cxn ang="0">
                  <a:pos x="13" y="73"/>
                </a:cxn>
                <a:cxn ang="0">
                  <a:pos x="15" y="63"/>
                </a:cxn>
                <a:cxn ang="0">
                  <a:pos x="11" y="46"/>
                </a:cxn>
                <a:cxn ang="0">
                  <a:pos x="13" y="38"/>
                </a:cxn>
                <a:cxn ang="0">
                  <a:pos x="26" y="10"/>
                </a:cxn>
                <a:cxn ang="0">
                  <a:pos x="25" y="4"/>
                </a:cxn>
                <a:cxn ang="0">
                  <a:pos x="23" y="0"/>
                </a:cxn>
                <a:cxn ang="0">
                  <a:pos x="19" y="0"/>
                </a:cxn>
                <a:cxn ang="0">
                  <a:pos x="15" y="4"/>
                </a:cxn>
                <a:cxn ang="0">
                  <a:pos x="15" y="10"/>
                </a:cxn>
                <a:cxn ang="0">
                  <a:pos x="13" y="19"/>
                </a:cxn>
                <a:cxn ang="0">
                  <a:pos x="3" y="38"/>
                </a:cxn>
                <a:cxn ang="0">
                  <a:pos x="0" y="46"/>
                </a:cxn>
                <a:cxn ang="0">
                  <a:pos x="3" y="61"/>
                </a:cxn>
                <a:cxn ang="0">
                  <a:pos x="5" y="88"/>
                </a:cxn>
                <a:cxn ang="0">
                  <a:pos x="5" y="98"/>
                </a:cxn>
                <a:cxn ang="0">
                  <a:pos x="9" y="104"/>
                </a:cxn>
                <a:cxn ang="0">
                  <a:pos x="17" y="105"/>
                </a:cxn>
                <a:cxn ang="0">
                  <a:pos x="23" y="109"/>
                </a:cxn>
                <a:cxn ang="0">
                  <a:pos x="26" y="117"/>
                </a:cxn>
                <a:cxn ang="0">
                  <a:pos x="30" y="121"/>
                </a:cxn>
                <a:cxn ang="0">
                  <a:pos x="38" y="121"/>
                </a:cxn>
                <a:cxn ang="0">
                  <a:pos x="51" y="121"/>
                </a:cxn>
                <a:cxn ang="0">
                  <a:pos x="63" y="127"/>
                </a:cxn>
                <a:cxn ang="0">
                  <a:pos x="78" y="128"/>
                </a:cxn>
                <a:cxn ang="0">
                  <a:pos x="97" y="125"/>
                </a:cxn>
                <a:cxn ang="0">
                  <a:pos x="115" y="130"/>
                </a:cxn>
                <a:cxn ang="0">
                  <a:pos x="126" y="130"/>
                </a:cxn>
                <a:cxn ang="0">
                  <a:pos x="145" y="125"/>
                </a:cxn>
                <a:cxn ang="0">
                  <a:pos x="165" y="121"/>
                </a:cxn>
                <a:cxn ang="0">
                  <a:pos x="174" y="117"/>
                </a:cxn>
                <a:cxn ang="0">
                  <a:pos x="180" y="109"/>
                </a:cxn>
                <a:cxn ang="0">
                  <a:pos x="195" y="88"/>
                </a:cxn>
                <a:cxn ang="0">
                  <a:pos x="201" y="77"/>
                </a:cxn>
                <a:cxn ang="0">
                  <a:pos x="201" y="73"/>
                </a:cxn>
                <a:cxn ang="0">
                  <a:pos x="201" y="61"/>
                </a:cxn>
                <a:cxn ang="0">
                  <a:pos x="201" y="52"/>
                </a:cxn>
                <a:cxn ang="0">
                  <a:pos x="197" y="44"/>
                </a:cxn>
                <a:cxn ang="0">
                  <a:pos x="188" y="33"/>
                </a:cxn>
                <a:cxn ang="0">
                  <a:pos x="180" y="27"/>
                </a:cxn>
              </a:cxnLst>
              <a:rect l="0" t="0" r="r" b="b"/>
              <a:pathLst>
                <a:path w="201" h="130">
                  <a:moveTo>
                    <a:pt x="174" y="29"/>
                  </a:moveTo>
                  <a:lnTo>
                    <a:pt x="172" y="31"/>
                  </a:lnTo>
                  <a:lnTo>
                    <a:pt x="174" y="31"/>
                  </a:lnTo>
                  <a:lnTo>
                    <a:pt x="174" y="33"/>
                  </a:lnTo>
                  <a:lnTo>
                    <a:pt x="182" y="40"/>
                  </a:lnTo>
                  <a:lnTo>
                    <a:pt x="186" y="44"/>
                  </a:lnTo>
                  <a:lnTo>
                    <a:pt x="190" y="50"/>
                  </a:lnTo>
                  <a:lnTo>
                    <a:pt x="192" y="56"/>
                  </a:lnTo>
                  <a:lnTo>
                    <a:pt x="192" y="59"/>
                  </a:lnTo>
                  <a:lnTo>
                    <a:pt x="192" y="63"/>
                  </a:lnTo>
                  <a:lnTo>
                    <a:pt x="188" y="75"/>
                  </a:lnTo>
                  <a:lnTo>
                    <a:pt x="182" y="84"/>
                  </a:lnTo>
                  <a:lnTo>
                    <a:pt x="176" y="92"/>
                  </a:lnTo>
                  <a:lnTo>
                    <a:pt x="176" y="94"/>
                  </a:lnTo>
                  <a:lnTo>
                    <a:pt x="174" y="98"/>
                  </a:lnTo>
                  <a:lnTo>
                    <a:pt x="174" y="100"/>
                  </a:lnTo>
                  <a:lnTo>
                    <a:pt x="172" y="102"/>
                  </a:lnTo>
                  <a:lnTo>
                    <a:pt x="167" y="104"/>
                  </a:lnTo>
                  <a:lnTo>
                    <a:pt x="159" y="107"/>
                  </a:lnTo>
                  <a:lnTo>
                    <a:pt x="155" y="109"/>
                  </a:lnTo>
                  <a:lnTo>
                    <a:pt x="153" y="111"/>
                  </a:lnTo>
                  <a:lnTo>
                    <a:pt x="153" y="113"/>
                  </a:lnTo>
                  <a:lnTo>
                    <a:pt x="151" y="113"/>
                  </a:lnTo>
                  <a:lnTo>
                    <a:pt x="145" y="113"/>
                  </a:lnTo>
                  <a:lnTo>
                    <a:pt x="138" y="113"/>
                  </a:lnTo>
                  <a:lnTo>
                    <a:pt x="134" y="113"/>
                  </a:lnTo>
                  <a:lnTo>
                    <a:pt x="130" y="115"/>
                  </a:lnTo>
                  <a:lnTo>
                    <a:pt x="126" y="113"/>
                  </a:lnTo>
                  <a:lnTo>
                    <a:pt x="115" y="113"/>
                  </a:lnTo>
                  <a:lnTo>
                    <a:pt x="101" y="113"/>
                  </a:lnTo>
                  <a:lnTo>
                    <a:pt x="96" y="113"/>
                  </a:lnTo>
                  <a:lnTo>
                    <a:pt x="92" y="115"/>
                  </a:lnTo>
                  <a:lnTo>
                    <a:pt x="88" y="117"/>
                  </a:lnTo>
                  <a:lnTo>
                    <a:pt x="82" y="117"/>
                  </a:lnTo>
                  <a:lnTo>
                    <a:pt x="71" y="113"/>
                  </a:lnTo>
                  <a:lnTo>
                    <a:pt x="57" y="109"/>
                  </a:lnTo>
                  <a:lnTo>
                    <a:pt x="44" y="107"/>
                  </a:lnTo>
                  <a:lnTo>
                    <a:pt x="40" y="105"/>
                  </a:lnTo>
                  <a:lnTo>
                    <a:pt x="36" y="105"/>
                  </a:lnTo>
                  <a:lnTo>
                    <a:pt x="30" y="100"/>
                  </a:lnTo>
                  <a:lnTo>
                    <a:pt x="26" y="96"/>
                  </a:lnTo>
                  <a:lnTo>
                    <a:pt x="21" y="92"/>
                  </a:lnTo>
                  <a:lnTo>
                    <a:pt x="17" y="88"/>
                  </a:lnTo>
                  <a:lnTo>
                    <a:pt x="13" y="84"/>
                  </a:lnTo>
                  <a:lnTo>
                    <a:pt x="13" y="81"/>
                  </a:lnTo>
                  <a:lnTo>
                    <a:pt x="13" y="73"/>
                  </a:lnTo>
                  <a:lnTo>
                    <a:pt x="15" y="67"/>
                  </a:lnTo>
                  <a:lnTo>
                    <a:pt x="15" y="63"/>
                  </a:lnTo>
                  <a:lnTo>
                    <a:pt x="11" y="54"/>
                  </a:lnTo>
                  <a:lnTo>
                    <a:pt x="11" y="46"/>
                  </a:lnTo>
                  <a:lnTo>
                    <a:pt x="11" y="42"/>
                  </a:lnTo>
                  <a:lnTo>
                    <a:pt x="13" y="38"/>
                  </a:lnTo>
                  <a:lnTo>
                    <a:pt x="25" y="17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2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5" y="10"/>
                  </a:lnTo>
                  <a:lnTo>
                    <a:pt x="15" y="13"/>
                  </a:lnTo>
                  <a:lnTo>
                    <a:pt x="13" y="19"/>
                  </a:lnTo>
                  <a:lnTo>
                    <a:pt x="7" y="29"/>
                  </a:lnTo>
                  <a:lnTo>
                    <a:pt x="3" y="38"/>
                  </a:lnTo>
                  <a:lnTo>
                    <a:pt x="1" y="42"/>
                  </a:lnTo>
                  <a:lnTo>
                    <a:pt x="0" y="46"/>
                  </a:lnTo>
                  <a:lnTo>
                    <a:pt x="1" y="54"/>
                  </a:lnTo>
                  <a:lnTo>
                    <a:pt x="3" y="61"/>
                  </a:lnTo>
                  <a:lnTo>
                    <a:pt x="5" y="75"/>
                  </a:lnTo>
                  <a:lnTo>
                    <a:pt x="5" y="88"/>
                  </a:lnTo>
                  <a:lnTo>
                    <a:pt x="5" y="96"/>
                  </a:lnTo>
                  <a:lnTo>
                    <a:pt x="5" y="98"/>
                  </a:lnTo>
                  <a:lnTo>
                    <a:pt x="5" y="102"/>
                  </a:lnTo>
                  <a:lnTo>
                    <a:pt x="9" y="104"/>
                  </a:lnTo>
                  <a:lnTo>
                    <a:pt x="13" y="105"/>
                  </a:lnTo>
                  <a:lnTo>
                    <a:pt x="17" y="105"/>
                  </a:lnTo>
                  <a:lnTo>
                    <a:pt x="21" y="109"/>
                  </a:lnTo>
                  <a:lnTo>
                    <a:pt x="23" y="109"/>
                  </a:lnTo>
                  <a:lnTo>
                    <a:pt x="25" y="111"/>
                  </a:lnTo>
                  <a:lnTo>
                    <a:pt x="26" y="117"/>
                  </a:lnTo>
                  <a:lnTo>
                    <a:pt x="28" y="119"/>
                  </a:lnTo>
                  <a:lnTo>
                    <a:pt x="30" y="121"/>
                  </a:lnTo>
                  <a:lnTo>
                    <a:pt x="34" y="121"/>
                  </a:lnTo>
                  <a:lnTo>
                    <a:pt x="38" y="121"/>
                  </a:lnTo>
                  <a:lnTo>
                    <a:pt x="46" y="121"/>
                  </a:lnTo>
                  <a:lnTo>
                    <a:pt x="51" y="121"/>
                  </a:lnTo>
                  <a:lnTo>
                    <a:pt x="57" y="123"/>
                  </a:lnTo>
                  <a:lnTo>
                    <a:pt x="63" y="127"/>
                  </a:lnTo>
                  <a:lnTo>
                    <a:pt x="71" y="128"/>
                  </a:lnTo>
                  <a:lnTo>
                    <a:pt x="78" y="128"/>
                  </a:lnTo>
                  <a:lnTo>
                    <a:pt x="92" y="127"/>
                  </a:lnTo>
                  <a:lnTo>
                    <a:pt x="97" y="125"/>
                  </a:lnTo>
                  <a:lnTo>
                    <a:pt x="103" y="125"/>
                  </a:lnTo>
                  <a:lnTo>
                    <a:pt x="115" y="130"/>
                  </a:lnTo>
                  <a:lnTo>
                    <a:pt x="121" y="130"/>
                  </a:lnTo>
                  <a:lnTo>
                    <a:pt x="126" y="130"/>
                  </a:lnTo>
                  <a:lnTo>
                    <a:pt x="136" y="128"/>
                  </a:lnTo>
                  <a:lnTo>
                    <a:pt x="145" y="125"/>
                  </a:lnTo>
                  <a:lnTo>
                    <a:pt x="155" y="121"/>
                  </a:lnTo>
                  <a:lnTo>
                    <a:pt x="165" y="121"/>
                  </a:lnTo>
                  <a:lnTo>
                    <a:pt x="169" y="119"/>
                  </a:lnTo>
                  <a:lnTo>
                    <a:pt x="174" y="117"/>
                  </a:lnTo>
                  <a:lnTo>
                    <a:pt x="176" y="115"/>
                  </a:lnTo>
                  <a:lnTo>
                    <a:pt x="180" y="109"/>
                  </a:lnTo>
                  <a:lnTo>
                    <a:pt x="188" y="98"/>
                  </a:lnTo>
                  <a:lnTo>
                    <a:pt x="195" y="88"/>
                  </a:lnTo>
                  <a:lnTo>
                    <a:pt x="201" y="81"/>
                  </a:lnTo>
                  <a:lnTo>
                    <a:pt x="201" y="77"/>
                  </a:lnTo>
                  <a:lnTo>
                    <a:pt x="201" y="75"/>
                  </a:lnTo>
                  <a:lnTo>
                    <a:pt x="201" y="73"/>
                  </a:lnTo>
                  <a:lnTo>
                    <a:pt x="201" y="69"/>
                  </a:lnTo>
                  <a:lnTo>
                    <a:pt x="201" y="61"/>
                  </a:lnTo>
                  <a:lnTo>
                    <a:pt x="201" y="56"/>
                  </a:lnTo>
                  <a:lnTo>
                    <a:pt x="201" y="52"/>
                  </a:lnTo>
                  <a:lnTo>
                    <a:pt x="199" y="50"/>
                  </a:lnTo>
                  <a:lnTo>
                    <a:pt x="197" y="44"/>
                  </a:lnTo>
                  <a:lnTo>
                    <a:pt x="192" y="35"/>
                  </a:lnTo>
                  <a:lnTo>
                    <a:pt x="188" y="33"/>
                  </a:lnTo>
                  <a:lnTo>
                    <a:pt x="184" y="29"/>
                  </a:lnTo>
                  <a:lnTo>
                    <a:pt x="180" y="27"/>
                  </a:lnTo>
                  <a:lnTo>
                    <a:pt x="174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2519" y="3477"/>
              <a:ext cx="182" cy="163"/>
            </a:xfrm>
            <a:custGeom>
              <a:avLst/>
              <a:gdLst/>
              <a:ahLst/>
              <a:cxnLst>
                <a:cxn ang="0">
                  <a:pos x="101" y="4"/>
                </a:cxn>
                <a:cxn ang="0">
                  <a:pos x="107" y="0"/>
                </a:cxn>
                <a:cxn ang="0">
                  <a:pos x="119" y="2"/>
                </a:cxn>
                <a:cxn ang="0">
                  <a:pos x="132" y="8"/>
                </a:cxn>
                <a:cxn ang="0">
                  <a:pos x="142" y="8"/>
                </a:cxn>
                <a:cxn ang="0">
                  <a:pos x="146" y="14"/>
                </a:cxn>
                <a:cxn ang="0">
                  <a:pos x="155" y="15"/>
                </a:cxn>
                <a:cxn ang="0">
                  <a:pos x="161" y="17"/>
                </a:cxn>
                <a:cxn ang="0">
                  <a:pos x="169" y="27"/>
                </a:cxn>
                <a:cxn ang="0">
                  <a:pos x="172" y="39"/>
                </a:cxn>
                <a:cxn ang="0">
                  <a:pos x="178" y="46"/>
                </a:cxn>
                <a:cxn ang="0">
                  <a:pos x="180" y="62"/>
                </a:cxn>
                <a:cxn ang="0">
                  <a:pos x="180" y="88"/>
                </a:cxn>
                <a:cxn ang="0">
                  <a:pos x="180" y="94"/>
                </a:cxn>
                <a:cxn ang="0">
                  <a:pos x="172" y="109"/>
                </a:cxn>
                <a:cxn ang="0">
                  <a:pos x="171" y="115"/>
                </a:cxn>
                <a:cxn ang="0">
                  <a:pos x="171" y="121"/>
                </a:cxn>
                <a:cxn ang="0">
                  <a:pos x="157" y="136"/>
                </a:cxn>
                <a:cxn ang="0">
                  <a:pos x="142" y="150"/>
                </a:cxn>
                <a:cxn ang="0">
                  <a:pos x="138" y="155"/>
                </a:cxn>
                <a:cxn ang="0">
                  <a:pos x="123" y="157"/>
                </a:cxn>
                <a:cxn ang="0">
                  <a:pos x="109" y="157"/>
                </a:cxn>
                <a:cxn ang="0">
                  <a:pos x="105" y="161"/>
                </a:cxn>
                <a:cxn ang="0">
                  <a:pos x="88" y="163"/>
                </a:cxn>
                <a:cxn ang="0">
                  <a:pos x="69" y="163"/>
                </a:cxn>
                <a:cxn ang="0">
                  <a:pos x="59" y="159"/>
                </a:cxn>
                <a:cxn ang="0">
                  <a:pos x="48" y="157"/>
                </a:cxn>
                <a:cxn ang="0">
                  <a:pos x="34" y="157"/>
                </a:cxn>
                <a:cxn ang="0">
                  <a:pos x="15" y="142"/>
                </a:cxn>
                <a:cxn ang="0">
                  <a:pos x="3" y="136"/>
                </a:cxn>
                <a:cxn ang="0">
                  <a:pos x="3" y="132"/>
                </a:cxn>
                <a:cxn ang="0">
                  <a:pos x="9" y="131"/>
                </a:cxn>
                <a:cxn ang="0">
                  <a:pos x="15" y="131"/>
                </a:cxn>
                <a:cxn ang="0">
                  <a:pos x="32" y="142"/>
                </a:cxn>
                <a:cxn ang="0">
                  <a:pos x="40" y="144"/>
                </a:cxn>
                <a:cxn ang="0">
                  <a:pos x="55" y="144"/>
                </a:cxn>
                <a:cxn ang="0">
                  <a:pos x="63" y="148"/>
                </a:cxn>
                <a:cxn ang="0">
                  <a:pos x="76" y="154"/>
                </a:cxn>
                <a:cxn ang="0">
                  <a:pos x="92" y="152"/>
                </a:cxn>
                <a:cxn ang="0">
                  <a:pos x="117" y="148"/>
                </a:cxn>
                <a:cxn ang="0">
                  <a:pos x="132" y="146"/>
                </a:cxn>
                <a:cxn ang="0">
                  <a:pos x="142" y="136"/>
                </a:cxn>
                <a:cxn ang="0">
                  <a:pos x="157" y="125"/>
                </a:cxn>
                <a:cxn ang="0">
                  <a:pos x="159" y="117"/>
                </a:cxn>
                <a:cxn ang="0">
                  <a:pos x="169" y="92"/>
                </a:cxn>
                <a:cxn ang="0">
                  <a:pos x="172" y="73"/>
                </a:cxn>
                <a:cxn ang="0">
                  <a:pos x="171" y="58"/>
                </a:cxn>
                <a:cxn ang="0">
                  <a:pos x="165" y="50"/>
                </a:cxn>
                <a:cxn ang="0">
                  <a:pos x="159" y="40"/>
                </a:cxn>
                <a:cxn ang="0">
                  <a:pos x="157" y="33"/>
                </a:cxn>
                <a:cxn ang="0">
                  <a:pos x="146" y="25"/>
                </a:cxn>
                <a:cxn ang="0">
                  <a:pos x="142" y="25"/>
                </a:cxn>
                <a:cxn ang="0">
                  <a:pos x="130" y="15"/>
                </a:cxn>
                <a:cxn ang="0">
                  <a:pos x="121" y="12"/>
                </a:cxn>
                <a:cxn ang="0">
                  <a:pos x="115" y="8"/>
                </a:cxn>
                <a:cxn ang="0">
                  <a:pos x="105" y="6"/>
                </a:cxn>
              </a:cxnLst>
              <a:rect l="0" t="0" r="r" b="b"/>
              <a:pathLst>
                <a:path w="182" h="163">
                  <a:moveTo>
                    <a:pt x="100" y="8"/>
                  </a:moveTo>
                  <a:lnTo>
                    <a:pt x="101" y="4"/>
                  </a:lnTo>
                  <a:lnTo>
                    <a:pt x="103" y="2"/>
                  </a:lnTo>
                  <a:lnTo>
                    <a:pt x="107" y="0"/>
                  </a:lnTo>
                  <a:lnTo>
                    <a:pt x="109" y="0"/>
                  </a:lnTo>
                  <a:lnTo>
                    <a:pt x="119" y="2"/>
                  </a:lnTo>
                  <a:lnTo>
                    <a:pt x="126" y="6"/>
                  </a:lnTo>
                  <a:lnTo>
                    <a:pt x="132" y="8"/>
                  </a:lnTo>
                  <a:lnTo>
                    <a:pt x="138" y="8"/>
                  </a:lnTo>
                  <a:lnTo>
                    <a:pt x="142" y="8"/>
                  </a:lnTo>
                  <a:lnTo>
                    <a:pt x="144" y="12"/>
                  </a:lnTo>
                  <a:lnTo>
                    <a:pt x="146" y="14"/>
                  </a:lnTo>
                  <a:lnTo>
                    <a:pt x="149" y="14"/>
                  </a:lnTo>
                  <a:lnTo>
                    <a:pt x="155" y="15"/>
                  </a:lnTo>
                  <a:lnTo>
                    <a:pt x="159" y="15"/>
                  </a:lnTo>
                  <a:lnTo>
                    <a:pt x="161" y="17"/>
                  </a:lnTo>
                  <a:lnTo>
                    <a:pt x="163" y="19"/>
                  </a:lnTo>
                  <a:lnTo>
                    <a:pt x="169" y="27"/>
                  </a:lnTo>
                  <a:lnTo>
                    <a:pt x="171" y="33"/>
                  </a:lnTo>
                  <a:lnTo>
                    <a:pt x="172" y="39"/>
                  </a:lnTo>
                  <a:lnTo>
                    <a:pt x="174" y="42"/>
                  </a:lnTo>
                  <a:lnTo>
                    <a:pt x="178" y="46"/>
                  </a:lnTo>
                  <a:lnTo>
                    <a:pt x="180" y="50"/>
                  </a:lnTo>
                  <a:lnTo>
                    <a:pt x="180" y="62"/>
                  </a:lnTo>
                  <a:lnTo>
                    <a:pt x="180" y="79"/>
                  </a:lnTo>
                  <a:lnTo>
                    <a:pt x="180" y="88"/>
                  </a:lnTo>
                  <a:lnTo>
                    <a:pt x="182" y="92"/>
                  </a:lnTo>
                  <a:lnTo>
                    <a:pt x="180" y="94"/>
                  </a:lnTo>
                  <a:lnTo>
                    <a:pt x="176" y="102"/>
                  </a:lnTo>
                  <a:lnTo>
                    <a:pt x="172" y="109"/>
                  </a:lnTo>
                  <a:lnTo>
                    <a:pt x="172" y="111"/>
                  </a:lnTo>
                  <a:lnTo>
                    <a:pt x="171" y="115"/>
                  </a:lnTo>
                  <a:lnTo>
                    <a:pt x="171" y="117"/>
                  </a:lnTo>
                  <a:lnTo>
                    <a:pt x="171" y="121"/>
                  </a:lnTo>
                  <a:lnTo>
                    <a:pt x="167" y="127"/>
                  </a:lnTo>
                  <a:lnTo>
                    <a:pt x="157" y="136"/>
                  </a:lnTo>
                  <a:lnTo>
                    <a:pt x="148" y="144"/>
                  </a:lnTo>
                  <a:lnTo>
                    <a:pt x="142" y="150"/>
                  </a:lnTo>
                  <a:lnTo>
                    <a:pt x="140" y="154"/>
                  </a:lnTo>
                  <a:lnTo>
                    <a:pt x="138" y="155"/>
                  </a:lnTo>
                  <a:lnTo>
                    <a:pt x="134" y="157"/>
                  </a:lnTo>
                  <a:lnTo>
                    <a:pt x="123" y="157"/>
                  </a:lnTo>
                  <a:lnTo>
                    <a:pt x="113" y="157"/>
                  </a:lnTo>
                  <a:lnTo>
                    <a:pt x="109" y="157"/>
                  </a:lnTo>
                  <a:lnTo>
                    <a:pt x="107" y="159"/>
                  </a:lnTo>
                  <a:lnTo>
                    <a:pt x="105" y="161"/>
                  </a:lnTo>
                  <a:lnTo>
                    <a:pt x="101" y="161"/>
                  </a:lnTo>
                  <a:lnTo>
                    <a:pt x="88" y="163"/>
                  </a:lnTo>
                  <a:lnTo>
                    <a:pt x="75" y="163"/>
                  </a:lnTo>
                  <a:lnTo>
                    <a:pt x="69" y="163"/>
                  </a:lnTo>
                  <a:lnTo>
                    <a:pt x="63" y="161"/>
                  </a:lnTo>
                  <a:lnTo>
                    <a:pt x="59" y="159"/>
                  </a:lnTo>
                  <a:lnTo>
                    <a:pt x="55" y="157"/>
                  </a:lnTo>
                  <a:lnTo>
                    <a:pt x="48" y="157"/>
                  </a:lnTo>
                  <a:lnTo>
                    <a:pt x="40" y="157"/>
                  </a:lnTo>
                  <a:lnTo>
                    <a:pt x="34" y="157"/>
                  </a:lnTo>
                  <a:lnTo>
                    <a:pt x="30" y="155"/>
                  </a:lnTo>
                  <a:lnTo>
                    <a:pt x="15" y="142"/>
                  </a:lnTo>
                  <a:lnTo>
                    <a:pt x="7" y="136"/>
                  </a:lnTo>
                  <a:lnTo>
                    <a:pt x="3" y="136"/>
                  </a:lnTo>
                  <a:lnTo>
                    <a:pt x="0" y="136"/>
                  </a:lnTo>
                  <a:lnTo>
                    <a:pt x="3" y="132"/>
                  </a:lnTo>
                  <a:lnTo>
                    <a:pt x="5" y="131"/>
                  </a:lnTo>
                  <a:lnTo>
                    <a:pt x="9" y="131"/>
                  </a:lnTo>
                  <a:lnTo>
                    <a:pt x="11" y="129"/>
                  </a:lnTo>
                  <a:lnTo>
                    <a:pt x="15" y="131"/>
                  </a:lnTo>
                  <a:lnTo>
                    <a:pt x="21" y="134"/>
                  </a:lnTo>
                  <a:lnTo>
                    <a:pt x="32" y="142"/>
                  </a:lnTo>
                  <a:lnTo>
                    <a:pt x="36" y="144"/>
                  </a:lnTo>
                  <a:lnTo>
                    <a:pt x="40" y="144"/>
                  </a:lnTo>
                  <a:lnTo>
                    <a:pt x="48" y="144"/>
                  </a:lnTo>
                  <a:lnTo>
                    <a:pt x="55" y="144"/>
                  </a:lnTo>
                  <a:lnTo>
                    <a:pt x="59" y="146"/>
                  </a:lnTo>
                  <a:lnTo>
                    <a:pt x="63" y="148"/>
                  </a:lnTo>
                  <a:lnTo>
                    <a:pt x="71" y="152"/>
                  </a:lnTo>
                  <a:lnTo>
                    <a:pt x="76" y="154"/>
                  </a:lnTo>
                  <a:lnTo>
                    <a:pt x="84" y="154"/>
                  </a:lnTo>
                  <a:lnTo>
                    <a:pt x="92" y="152"/>
                  </a:lnTo>
                  <a:lnTo>
                    <a:pt x="103" y="148"/>
                  </a:lnTo>
                  <a:lnTo>
                    <a:pt x="117" y="148"/>
                  </a:lnTo>
                  <a:lnTo>
                    <a:pt x="128" y="146"/>
                  </a:lnTo>
                  <a:lnTo>
                    <a:pt x="132" y="146"/>
                  </a:lnTo>
                  <a:lnTo>
                    <a:pt x="134" y="144"/>
                  </a:lnTo>
                  <a:lnTo>
                    <a:pt x="142" y="136"/>
                  </a:lnTo>
                  <a:lnTo>
                    <a:pt x="149" y="131"/>
                  </a:lnTo>
                  <a:lnTo>
                    <a:pt x="157" y="125"/>
                  </a:lnTo>
                  <a:lnTo>
                    <a:pt x="159" y="121"/>
                  </a:lnTo>
                  <a:lnTo>
                    <a:pt x="159" y="117"/>
                  </a:lnTo>
                  <a:lnTo>
                    <a:pt x="163" y="104"/>
                  </a:lnTo>
                  <a:lnTo>
                    <a:pt x="169" y="92"/>
                  </a:lnTo>
                  <a:lnTo>
                    <a:pt x="172" y="81"/>
                  </a:lnTo>
                  <a:lnTo>
                    <a:pt x="172" y="73"/>
                  </a:lnTo>
                  <a:lnTo>
                    <a:pt x="172" y="67"/>
                  </a:lnTo>
                  <a:lnTo>
                    <a:pt x="171" y="58"/>
                  </a:lnTo>
                  <a:lnTo>
                    <a:pt x="169" y="52"/>
                  </a:lnTo>
                  <a:lnTo>
                    <a:pt x="165" y="50"/>
                  </a:lnTo>
                  <a:lnTo>
                    <a:pt x="161" y="46"/>
                  </a:lnTo>
                  <a:lnTo>
                    <a:pt x="159" y="40"/>
                  </a:lnTo>
                  <a:lnTo>
                    <a:pt x="159" y="37"/>
                  </a:lnTo>
                  <a:lnTo>
                    <a:pt x="157" y="33"/>
                  </a:lnTo>
                  <a:lnTo>
                    <a:pt x="151" y="29"/>
                  </a:lnTo>
                  <a:lnTo>
                    <a:pt x="146" y="25"/>
                  </a:lnTo>
                  <a:lnTo>
                    <a:pt x="144" y="25"/>
                  </a:lnTo>
                  <a:lnTo>
                    <a:pt x="142" y="25"/>
                  </a:lnTo>
                  <a:lnTo>
                    <a:pt x="138" y="23"/>
                  </a:lnTo>
                  <a:lnTo>
                    <a:pt x="130" y="15"/>
                  </a:lnTo>
                  <a:lnTo>
                    <a:pt x="124" y="14"/>
                  </a:lnTo>
                  <a:lnTo>
                    <a:pt x="121" y="12"/>
                  </a:lnTo>
                  <a:lnTo>
                    <a:pt x="117" y="10"/>
                  </a:lnTo>
                  <a:lnTo>
                    <a:pt x="115" y="8"/>
                  </a:lnTo>
                  <a:lnTo>
                    <a:pt x="111" y="6"/>
                  </a:lnTo>
                  <a:lnTo>
                    <a:pt x="105" y="6"/>
                  </a:lnTo>
                  <a:lnTo>
                    <a:pt x="10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2023" y="3458"/>
              <a:ext cx="306" cy="180"/>
            </a:xfrm>
            <a:custGeom>
              <a:avLst/>
              <a:gdLst/>
              <a:ahLst/>
              <a:cxnLst>
                <a:cxn ang="0">
                  <a:pos x="135" y="15"/>
                </a:cxn>
                <a:cxn ang="0">
                  <a:pos x="148" y="21"/>
                </a:cxn>
                <a:cxn ang="0">
                  <a:pos x="127" y="23"/>
                </a:cxn>
                <a:cxn ang="0">
                  <a:pos x="108" y="13"/>
                </a:cxn>
                <a:cxn ang="0">
                  <a:pos x="89" y="19"/>
                </a:cxn>
                <a:cxn ang="0">
                  <a:pos x="62" y="25"/>
                </a:cxn>
                <a:cxn ang="0">
                  <a:pos x="48" y="33"/>
                </a:cxn>
                <a:cxn ang="0">
                  <a:pos x="33" y="42"/>
                </a:cxn>
                <a:cxn ang="0">
                  <a:pos x="17" y="56"/>
                </a:cxn>
                <a:cxn ang="0">
                  <a:pos x="16" y="79"/>
                </a:cxn>
                <a:cxn ang="0">
                  <a:pos x="19" y="104"/>
                </a:cxn>
                <a:cxn ang="0">
                  <a:pos x="29" y="121"/>
                </a:cxn>
                <a:cxn ang="0">
                  <a:pos x="44" y="138"/>
                </a:cxn>
                <a:cxn ang="0">
                  <a:pos x="52" y="148"/>
                </a:cxn>
                <a:cxn ang="0">
                  <a:pos x="71" y="151"/>
                </a:cxn>
                <a:cxn ang="0">
                  <a:pos x="92" y="157"/>
                </a:cxn>
                <a:cxn ang="0">
                  <a:pos x="108" y="151"/>
                </a:cxn>
                <a:cxn ang="0">
                  <a:pos x="135" y="151"/>
                </a:cxn>
                <a:cxn ang="0">
                  <a:pos x="144" y="136"/>
                </a:cxn>
                <a:cxn ang="0">
                  <a:pos x="173" y="117"/>
                </a:cxn>
                <a:cxn ang="0">
                  <a:pos x="177" y="134"/>
                </a:cxn>
                <a:cxn ang="0">
                  <a:pos x="186" y="150"/>
                </a:cxn>
                <a:cxn ang="0">
                  <a:pos x="202" y="161"/>
                </a:cxn>
                <a:cxn ang="0">
                  <a:pos x="223" y="163"/>
                </a:cxn>
                <a:cxn ang="0">
                  <a:pos x="259" y="165"/>
                </a:cxn>
                <a:cxn ang="0">
                  <a:pos x="277" y="161"/>
                </a:cxn>
                <a:cxn ang="0">
                  <a:pos x="296" y="150"/>
                </a:cxn>
                <a:cxn ang="0">
                  <a:pos x="298" y="159"/>
                </a:cxn>
                <a:cxn ang="0">
                  <a:pos x="277" y="173"/>
                </a:cxn>
                <a:cxn ang="0">
                  <a:pos x="267" y="171"/>
                </a:cxn>
                <a:cxn ang="0">
                  <a:pos x="236" y="180"/>
                </a:cxn>
                <a:cxn ang="0">
                  <a:pos x="211" y="176"/>
                </a:cxn>
                <a:cxn ang="0">
                  <a:pos x="192" y="173"/>
                </a:cxn>
                <a:cxn ang="0">
                  <a:pos x="171" y="150"/>
                </a:cxn>
                <a:cxn ang="0">
                  <a:pos x="160" y="136"/>
                </a:cxn>
                <a:cxn ang="0">
                  <a:pos x="144" y="159"/>
                </a:cxn>
                <a:cxn ang="0">
                  <a:pos x="123" y="165"/>
                </a:cxn>
                <a:cxn ang="0">
                  <a:pos x="104" y="165"/>
                </a:cxn>
                <a:cxn ang="0">
                  <a:pos x="77" y="167"/>
                </a:cxn>
                <a:cxn ang="0">
                  <a:pos x="60" y="157"/>
                </a:cxn>
                <a:cxn ang="0">
                  <a:pos x="39" y="153"/>
                </a:cxn>
                <a:cxn ang="0">
                  <a:pos x="27" y="134"/>
                </a:cxn>
                <a:cxn ang="0">
                  <a:pos x="12" y="123"/>
                </a:cxn>
                <a:cxn ang="0">
                  <a:pos x="6" y="107"/>
                </a:cxn>
                <a:cxn ang="0">
                  <a:pos x="2" y="84"/>
                </a:cxn>
                <a:cxn ang="0">
                  <a:pos x="2" y="71"/>
                </a:cxn>
                <a:cxn ang="0">
                  <a:pos x="12" y="44"/>
                </a:cxn>
                <a:cxn ang="0">
                  <a:pos x="27" y="31"/>
                </a:cxn>
                <a:cxn ang="0">
                  <a:pos x="44" y="23"/>
                </a:cxn>
                <a:cxn ang="0">
                  <a:pos x="62" y="13"/>
                </a:cxn>
                <a:cxn ang="0">
                  <a:pos x="77" y="10"/>
                </a:cxn>
                <a:cxn ang="0">
                  <a:pos x="90" y="8"/>
                </a:cxn>
                <a:cxn ang="0">
                  <a:pos x="106" y="0"/>
                </a:cxn>
                <a:cxn ang="0">
                  <a:pos x="121" y="10"/>
                </a:cxn>
              </a:cxnLst>
              <a:rect l="0" t="0" r="r" b="b"/>
              <a:pathLst>
                <a:path w="306" h="180">
                  <a:moveTo>
                    <a:pt x="121" y="10"/>
                  </a:moveTo>
                  <a:lnTo>
                    <a:pt x="125" y="10"/>
                  </a:lnTo>
                  <a:lnTo>
                    <a:pt x="129" y="11"/>
                  </a:lnTo>
                  <a:lnTo>
                    <a:pt x="135" y="15"/>
                  </a:lnTo>
                  <a:lnTo>
                    <a:pt x="142" y="19"/>
                  </a:lnTo>
                  <a:lnTo>
                    <a:pt x="144" y="19"/>
                  </a:lnTo>
                  <a:lnTo>
                    <a:pt x="146" y="21"/>
                  </a:lnTo>
                  <a:lnTo>
                    <a:pt x="148" y="21"/>
                  </a:lnTo>
                  <a:lnTo>
                    <a:pt x="146" y="23"/>
                  </a:lnTo>
                  <a:lnTo>
                    <a:pt x="140" y="25"/>
                  </a:lnTo>
                  <a:lnTo>
                    <a:pt x="133" y="25"/>
                  </a:lnTo>
                  <a:lnTo>
                    <a:pt x="127" y="23"/>
                  </a:lnTo>
                  <a:lnTo>
                    <a:pt x="123" y="21"/>
                  </a:lnTo>
                  <a:lnTo>
                    <a:pt x="114" y="15"/>
                  </a:lnTo>
                  <a:lnTo>
                    <a:pt x="112" y="13"/>
                  </a:lnTo>
                  <a:lnTo>
                    <a:pt x="108" y="13"/>
                  </a:lnTo>
                  <a:lnTo>
                    <a:pt x="100" y="15"/>
                  </a:lnTo>
                  <a:lnTo>
                    <a:pt x="94" y="17"/>
                  </a:lnTo>
                  <a:lnTo>
                    <a:pt x="90" y="19"/>
                  </a:lnTo>
                  <a:lnTo>
                    <a:pt x="89" y="19"/>
                  </a:lnTo>
                  <a:lnTo>
                    <a:pt x="73" y="21"/>
                  </a:lnTo>
                  <a:lnTo>
                    <a:pt x="65" y="23"/>
                  </a:lnTo>
                  <a:lnTo>
                    <a:pt x="64" y="25"/>
                  </a:lnTo>
                  <a:lnTo>
                    <a:pt x="62" y="25"/>
                  </a:lnTo>
                  <a:lnTo>
                    <a:pt x="62" y="27"/>
                  </a:lnTo>
                  <a:lnTo>
                    <a:pt x="62" y="29"/>
                  </a:lnTo>
                  <a:lnTo>
                    <a:pt x="58" y="31"/>
                  </a:lnTo>
                  <a:lnTo>
                    <a:pt x="48" y="33"/>
                  </a:lnTo>
                  <a:lnTo>
                    <a:pt x="39" y="36"/>
                  </a:lnTo>
                  <a:lnTo>
                    <a:pt x="35" y="38"/>
                  </a:lnTo>
                  <a:lnTo>
                    <a:pt x="33" y="40"/>
                  </a:lnTo>
                  <a:lnTo>
                    <a:pt x="33" y="42"/>
                  </a:lnTo>
                  <a:lnTo>
                    <a:pt x="29" y="44"/>
                  </a:lnTo>
                  <a:lnTo>
                    <a:pt x="23" y="48"/>
                  </a:lnTo>
                  <a:lnTo>
                    <a:pt x="19" y="52"/>
                  </a:lnTo>
                  <a:lnTo>
                    <a:pt x="17" y="56"/>
                  </a:lnTo>
                  <a:lnTo>
                    <a:pt x="17" y="59"/>
                  </a:lnTo>
                  <a:lnTo>
                    <a:pt x="17" y="63"/>
                  </a:lnTo>
                  <a:lnTo>
                    <a:pt x="17" y="69"/>
                  </a:lnTo>
                  <a:lnTo>
                    <a:pt x="16" y="79"/>
                  </a:lnTo>
                  <a:lnTo>
                    <a:pt x="12" y="90"/>
                  </a:lnTo>
                  <a:lnTo>
                    <a:pt x="12" y="94"/>
                  </a:lnTo>
                  <a:lnTo>
                    <a:pt x="14" y="98"/>
                  </a:lnTo>
                  <a:lnTo>
                    <a:pt x="19" y="104"/>
                  </a:lnTo>
                  <a:lnTo>
                    <a:pt x="23" y="109"/>
                  </a:lnTo>
                  <a:lnTo>
                    <a:pt x="27" y="115"/>
                  </a:lnTo>
                  <a:lnTo>
                    <a:pt x="29" y="117"/>
                  </a:lnTo>
                  <a:lnTo>
                    <a:pt x="29" y="121"/>
                  </a:lnTo>
                  <a:lnTo>
                    <a:pt x="31" y="123"/>
                  </a:lnTo>
                  <a:lnTo>
                    <a:pt x="33" y="127"/>
                  </a:lnTo>
                  <a:lnTo>
                    <a:pt x="39" y="132"/>
                  </a:lnTo>
                  <a:lnTo>
                    <a:pt x="44" y="138"/>
                  </a:lnTo>
                  <a:lnTo>
                    <a:pt x="46" y="140"/>
                  </a:lnTo>
                  <a:lnTo>
                    <a:pt x="46" y="144"/>
                  </a:lnTo>
                  <a:lnTo>
                    <a:pt x="48" y="146"/>
                  </a:lnTo>
                  <a:lnTo>
                    <a:pt x="52" y="148"/>
                  </a:lnTo>
                  <a:lnTo>
                    <a:pt x="60" y="148"/>
                  </a:lnTo>
                  <a:lnTo>
                    <a:pt x="67" y="150"/>
                  </a:lnTo>
                  <a:lnTo>
                    <a:pt x="69" y="150"/>
                  </a:lnTo>
                  <a:lnTo>
                    <a:pt x="71" y="151"/>
                  </a:lnTo>
                  <a:lnTo>
                    <a:pt x="75" y="153"/>
                  </a:lnTo>
                  <a:lnTo>
                    <a:pt x="77" y="155"/>
                  </a:lnTo>
                  <a:lnTo>
                    <a:pt x="87" y="157"/>
                  </a:lnTo>
                  <a:lnTo>
                    <a:pt x="92" y="157"/>
                  </a:lnTo>
                  <a:lnTo>
                    <a:pt x="96" y="157"/>
                  </a:lnTo>
                  <a:lnTo>
                    <a:pt x="100" y="155"/>
                  </a:lnTo>
                  <a:lnTo>
                    <a:pt x="104" y="153"/>
                  </a:lnTo>
                  <a:lnTo>
                    <a:pt x="108" y="151"/>
                  </a:lnTo>
                  <a:lnTo>
                    <a:pt x="112" y="150"/>
                  </a:lnTo>
                  <a:lnTo>
                    <a:pt x="121" y="151"/>
                  </a:lnTo>
                  <a:lnTo>
                    <a:pt x="131" y="151"/>
                  </a:lnTo>
                  <a:lnTo>
                    <a:pt x="135" y="151"/>
                  </a:lnTo>
                  <a:lnTo>
                    <a:pt x="137" y="150"/>
                  </a:lnTo>
                  <a:lnTo>
                    <a:pt x="140" y="144"/>
                  </a:lnTo>
                  <a:lnTo>
                    <a:pt x="142" y="140"/>
                  </a:lnTo>
                  <a:lnTo>
                    <a:pt x="144" y="136"/>
                  </a:lnTo>
                  <a:lnTo>
                    <a:pt x="148" y="134"/>
                  </a:lnTo>
                  <a:lnTo>
                    <a:pt x="160" y="127"/>
                  </a:lnTo>
                  <a:lnTo>
                    <a:pt x="169" y="115"/>
                  </a:lnTo>
                  <a:lnTo>
                    <a:pt x="173" y="117"/>
                  </a:lnTo>
                  <a:lnTo>
                    <a:pt x="175" y="119"/>
                  </a:lnTo>
                  <a:lnTo>
                    <a:pt x="177" y="123"/>
                  </a:lnTo>
                  <a:lnTo>
                    <a:pt x="177" y="127"/>
                  </a:lnTo>
                  <a:lnTo>
                    <a:pt x="177" y="134"/>
                  </a:lnTo>
                  <a:lnTo>
                    <a:pt x="177" y="140"/>
                  </a:lnTo>
                  <a:lnTo>
                    <a:pt x="179" y="144"/>
                  </a:lnTo>
                  <a:lnTo>
                    <a:pt x="183" y="148"/>
                  </a:lnTo>
                  <a:lnTo>
                    <a:pt x="186" y="150"/>
                  </a:lnTo>
                  <a:lnTo>
                    <a:pt x="190" y="151"/>
                  </a:lnTo>
                  <a:lnTo>
                    <a:pt x="194" y="157"/>
                  </a:lnTo>
                  <a:lnTo>
                    <a:pt x="198" y="159"/>
                  </a:lnTo>
                  <a:lnTo>
                    <a:pt x="202" y="161"/>
                  </a:lnTo>
                  <a:lnTo>
                    <a:pt x="210" y="163"/>
                  </a:lnTo>
                  <a:lnTo>
                    <a:pt x="217" y="161"/>
                  </a:lnTo>
                  <a:lnTo>
                    <a:pt x="221" y="161"/>
                  </a:lnTo>
                  <a:lnTo>
                    <a:pt x="223" y="163"/>
                  </a:lnTo>
                  <a:lnTo>
                    <a:pt x="229" y="165"/>
                  </a:lnTo>
                  <a:lnTo>
                    <a:pt x="233" y="165"/>
                  </a:lnTo>
                  <a:lnTo>
                    <a:pt x="248" y="167"/>
                  </a:lnTo>
                  <a:lnTo>
                    <a:pt x="259" y="165"/>
                  </a:lnTo>
                  <a:lnTo>
                    <a:pt x="267" y="161"/>
                  </a:lnTo>
                  <a:lnTo>
                    <a:pt x="273" y="159"/>
                  </a:lnTo>
                  <a:lnTo>
                    <a:pt x="275" y="159"/>
                  </a:lnTo>
                  <a:lnTo>
                    <a:pt x="277" y="161"/>
                  </a:lnTo>
                  <a:lnTo>
                    <a:pt x="279" y="161"/>
                  </a:lnTo>
                  <a:lnTo>
                    <a:pt x="281" y="161"/>
                  </a:lnTo>
                  <a:lnTo>
                    <a:pt x="288" y="155"/>
                  </a:lnTo>
                  <a:lnTo>
                    <a:pt x="296" y="150"/>
                  </a:lnTo>
                  <a:lnTo>
                    <a:pt x="300" y="148"/>
                  </a:lnTo>
                  <a:lnTo>
                    <a:pt x="306" y="146"/>
                  </a:lnTo>
                  <a:lnTo>
                    <a:pt x="302" y="153"/>
                  </a:lnTo>
                  <a:lnTo>
                    <a:pt x="298" y="159"/>
                  </a:lnTo>
                  <a:lnTo>
                    <a:pt x="294" y="165"/>
                  </a:lnTo>
                  <a:lnTo>
                    <a:pt x="288" y="169"/>
                  </a:lnTo>
                  <a:lnTo>
                    <a:pt x="281" y="173"/>
                  </a:lnTo>
                  <a:lnTo>
                    <a:pt x="277" y="173"/>
                  </a:lnTo>
                  <a:lnTo>
                    <a:pt x="275" y="173"/>
                  </a:lnTo>
                  <a:lnTo>
                    <a:pt x="275" y="171"/>
                  </a:lnTo>
                  <a:lnTo>
                    <a:pt x="273" y="171"/>
                  </a:lnTo>
                  <a:lnTo>
                    <a:pt x="267" y="171"/>
                  </a:lnTo>
                  <a:lnTo>
                    <a:pt x="256" y="174"/>
                  </a:lnTo>
                  <a:lnTo>
                    <a:pt x="244" y="178"/>
                  </a:lnTo>
                  <a:lnTo>
                    <a:pt x="240" y="180"/>
                  </a:lnTo>
                  <a:lnTo>
                    <a:pt x="236" y="180"/>
                  </a:lnTo>
                  <a:lnTo>
                    <a:pt x="225" y="174"/>
                  </a:lnTo>
                  <a:lnTo>
                    <a:pt x="219" y="174"/>
                  </a:lnTo>
                  <a:lnTo>
                    <a:pt x="215" y="174"/>
                  </a:lnTo>
                  <a:lnTo>
                    <a:pt x="211" y="176"/>
                  </a:lnTo>
                  <a:lnTo>
                    <a:pt x="208" y="176"/>
                  </a:lnTo>
                  <a:lnTo>
                    <a:pt x="202" y="176"/>
                  </a:lnTo>
                  <a:lnTo>
                    <a:pt x="198" y="174"/>
                  </a:lnTo>
                  <a:lnTo>
                    <a:pt x="192" y="173"/>
                  </a:lnTo>
                  <a:lnTo>
                    <a:pt x="185" y="165"/>
                  </a:lnTo>
                  <a:lnTo>
                    <a:pt x="179" y="159"/>
                  </a:lnTo>
                  <a:lnTo>
                    <a:pt x="175" y="153"/>
                  </a:lnTo>
                  <a:lnTo>
                    <a:pt x="171" y="150"/>
                  </a:lnTo>
                  <a:lnTo>
                    <a:pt x="169" y="146"/>
                  </a:lnTo>
                  <a:lnTo>
                    <a:pt x="167" y="142"/>
                  </a:lnTo>
                  <a:lnTo>
                    <a:pt x="167" y="130"/>
                  </a:lnTo>
                  <a:lnTo>
                    <a:pt x="160" y="136"/>
                  </a:lnTo>
                  <a:lnTo>
                    <a:pt x="156" y="140"/>
                  </a:lnTo>
                  <a:lnTo>
                    <a:pt x="152" y="146"/>
                  </a:lnTo>
                  <a:lnTo>
                    <a:pt x="146" y="155"/>
                  </a:lnTo>
                  <a:lnTo>
                    <a:pt x="144" y="159"/>
                  </a:lnTo>
                  <a:lnTo>
                    <a:pt x="142" y="161"/>
                  </a:lnTo>
                  <a:lnTo>
                    <a:pt x="135" y="163"/>
                  </a:lnTo>
                  <a:lnTo>
                    <a:pt x="129" y="165"/>
                  </a:lnTo>
                  <a:lnTo>
                    <a:pt x="123" y="165"/>
                  </a:lnTo>
                  <a:lnTo>
                    <a:pt x="117" y="163"/>
                  </a:lnTo>
                  <a:lnTo>
                    <a:pt x="112" y="163"/>
                  </a:lnTo>
                  <a:lnTo>
                    <a:pt x="108" y="163"/>
                  </a:lnTo>
                  <a:lnTo>
                    <a:pt x="104" y="165"/>
                  </a:lnTo>
                  <a:lnTo>
                    <a:pt x="94" y="169"/>
                  </a:lnTo>
                  <a:lnTo>
                    <a:pt x="87" y="171"/>
                  </a:lnTo>
                  <a:lnTo>
                    <a:pt x="81" y="169"/>
                  </a:lnTo>
                  <a:lnTo>
                    <a:pt x="77" y="167"/>
                  </a:lnTo>
                  <a:lnTo>
                    <a:pt x="73" y="165"/>
                  </a:lnTo>
                  <a:lnTo>
                    <a:pt x="69" y="163"/>
                  </a:lnTo>
                  <a:lnTo>
                    <a:pt x="65" y="159"/>
                  </a:lnTo>
                  <a:lnTo>
                    <a:pt x="60" y="157"/>
                  </a:lnTo>
                  <a:lnTo>
                    <a:pt x="52" y="155"/>
                  </a:lnTo>
                  <a:lnTo>
                    <a:pt x="44" y="153"/>
                  </a:lnTo>
                  <a:lnTo>
                    <a:pt x="41" y="153"/>
                  </a:lnTo>
                  <a:lnTo>
                    <a:pt x="39" y="153"/>
                  </a:lnTo>
                  <a:lnTo>
                    <a:pt x="37" y="151"/>
                  </a:lnTo>
                  <a:lnTo>
                    <a:pt x="35" y="148"/>
                  </a:lnTo>
                  <a:lnTo>
                    <a:pt x="29" y="138"/>
                  </a:lnTo>
                  <a:lnTo>
                    <a:pt x="27" y="134"/>
                  </a:lnTo>
                  <a:lnTo>
                    <a:pt x="25" y="132"/>
                  </a:lnTo>
                  <a:lnTo>
                    <a:pt x="19" y="128"/>
                  </a:lnTo>
                  <a:lnTo>
                    <a:pt x="14" y="125"/>
                  </a:lnTo>
                  <a:lnTo>
                    <a:pt x="12" y="123"/>
                  </a:lnTo>
                  <a:lnTo>
                    <a:pt x="10" y="121"/>
                  </a:lnTo>
                  <a:lnTo>
                    <a:pt x="8" y="115"/>
                  </a:lnTo>
                  <a:lnTo>
                    <a:pt x="8" y="111"/>
                  </a:lnTo>
                  <a:lnTo>
                    <a:pt x="6" y="107"/>
                  </a:lnTo>
                  <a:lnTo>
                    <a:pt x="2" y="100"/>
                  </a:lnTo>
                  <a:lnTo>
                    <a:pt x="0" y="94"/>
                  </a:lnTo>
                  <a:lnTo>
                    <a:pt x="0" y="90"/>
                  </a:lnTo>
                  <a:lnTo>
                    <a:pt x="2" y="84"/>
                  </a:lnTo>
                  <a:lnTo>
                    <a:pt x="4" y="79"/>
                  </a:lnTo>
                  <a:lnTo>
                    <a:pt x="4" y="77"/>
                  </a:lnTo>
                  <a:lnTo>
                    <a:pt x="2" y="75"/>
                  </a:lnTo>
                  <a:lnTo>
                    <a:pt x="2" y="71"/>
                  </a:lnTo>
                  <a:lnTo>
                    <a:pt x="2" y="67"/>
                  </a:lnTo>
                  <a:lnTo>
                    <a:pt x="4" y="58"/>
                  </a:lnTo>
                  <a:lnTo>
                    <a:pt x="8" y="48"/>
                  </a:lnTo>
                  <a:lnTo>
                    <a:pt x="12" y="44"/>
                  </a:lnTo>
                  <a:lnTo>
                    <a:pt x="14" y="42"/>
                  </a:lnTo>
                  <a:lnTo>
                    <a:pt x="17" y="40"/>
                  </a:lnTo>
                  <a:lnTo>
                    <a:pt x="21" y="38"/>
                  </a:lnTo>
                  <a:lnTo>
                    <a:pt x="27" y="31"/>
                  </a:lnTo>
                  <a:lnTo>
                    <a:pt x="33" y="25"/>
                  </a:lnTo>
                  <a:lnTo>
                    <a:pt x="37" y="23"/>
                  </a:lnTo>
                  <a:lnTo>
                    <a:pt x="41" y="23"/>
                  </a:lnTo>
                  <a:lnTo>
                    <a:pt x="44" y="23"/>
                  </a:lnTo>
                  <a:lnTo>
                    <a:pt x="48" y="21"/>
                  </a:lnTo>
                  <a:lnTo>
                    <a:pt x="54" y="17"/>
                  </a:lnTo>
                  <a:lnTo>
                    <a:pt x="60" y="13"/>
                  </a:lnTo>
                  <a:lnTo>
                    <a:pt x="62" y="13"/>
                  </a:lnTo>
                  <a:lnTo>
                    <a:pt x="64" y="13"/>
                  </a:lnTo>
                  <a:lnTo>
                    <a:pt x="67" y="13"/>
                  </a:lnTo>
                  <a:lnTo>
                    <a:pt x="69" y="11"/>
                  </a:lnTo>
                  <a:lnTo>
                    <a:pt x="77" y="10"/>
                  </a:lnTo>
                  <a:lnTo>
                    <a:pt x="83" y="6"/>
                  </a:lnTo>
                  <a:lnTo>
                    <a:pt x="87" y="6"/>
                  </a:lnTo>
                  <a:lnTo>
                    <a:pt x="89" y="8"/>
                  </a:lnTo>
                  <a:lnTo>
                    <a:pt x="90" y="8"/>
                  </a:lnTo>
                  <a:lnTo>
                    <a:pt x="94" y="8"/>
                  </a:lnTo>
                  <a:lnTo>
                    <a:pt x="98" y="4"/>
                  </a:lnTo>
                  <a:lnTo>
                    <a:pt x="104" y="2"/>
                  </a:lnTo>
                  <a:lnTo>
                    <a:pt x="106" y="0"/>
                  </a:lnTo>
                  <a:lnTo>
                    <a:pt x="108" y="2"/>
                  </a:lnTo>
                  <a:lnTo>
                    <a:pt x="115" y="6"/>
                  </a:lnTo>
                  <a:lnTo>
                    <a:pt x="119" y="8"/>
                  </a:lnTo>
                  <a:lnTo>
                    <a:pt x="121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" name="Rectangle 67"/>
          <p:cNvSpPr txBox="1">
            <a:spLocks noChangeArrowheads="1"/>
          </p:cNvSpPr>
          <p:nvPr/>
        </p:nvSpPr>
        <p:spPr>
          <a:xfrm>
            <a:off x="685800" y="2286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Atmospheric Boundary Layer</a:t>
            </a:r>
            <a:b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Diurnal Variation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3"/>
          <a:srcRect l="26111" t="18265" r="26111" b="14155"/>
          <a:stretch>
            <a:fillRect/>
          </a:stretch>
        </p:blipFill>
        <p:spPr bwMode="auto">
          <a:xfrm>
            <a:off x="914400" y="228600"/>
            <a:ext cx="7467600" cy="6425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3"/>
          <a:srcRect l="26111" t="18265" r="26111" b="14155"/>
          <a:stretch>
            <a:fillRect/>
          </a:stretch>
        </p:blipFill>
        <p:spPr bwMode="auto">
          <a:xfrm>
            <a:off x="838200" y="152400"/>
            <a:ext cx="7467600" cy="6425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3"/>
          <a:srcRect l="26111" t="19178" r="26111" b="14155"/>
          <a:stretch>
            <a:fillRect/>
          </a:stretch>
        </p:blipFill>
        <p:spPr bwMode="auto">
          <a:xfrm>
            <a:off x="990600" y="228600"/>
            <a:ext cx="7391400" cy="627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/>
          <a:srcRect b="6667"/>
          <a:stretch>
            <a:fillRect/>
          </a:stretch>
        </p:blipFill>
        <p:spPr bwMode="auto">
          <a:xfrm>
            <a:off x="1524000" y="152400"/>
            <a:ext cx="6241143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/>
          <a:srcRect b="6667"/>
          <a:stretch>
            <a:fillRect/>
          </a:stretch>
        </p:blipFill>
        <p:spPr bwMode="auto">
          <a:xfrm>
            <a:off x="1676399" y="228600"/>
            <a:ext cx="6096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E:\re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81000"/>
            <a:ext cx="4495800" cy="599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/>
          <a:srcRect b="9333"/>
          <a:stretch>
            <a:fillRect/>
          </a:stretch>
        </p:blipFill>
        <p:spPr bwMode="auto">
          <a:xfrm>
            <a:off x="1447800" y="152400"/>
            <a:ext cx="6350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/>
          <a:srcRect b="6667"/>
          <a:stretch>
            <a:fillRect/>
          </a:stretch>
        </p:blipFill>
        <p:spPr bwMode="auto">
          <a:xfrm>
            <a:off x="1524000" y="228600"/>
            <a:ext cx="6168571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 l="9444" t="3292" r="7222" b="5279"/>
          <a:stretch>
            <a:fillRect/>
          </a:stretch>
        </p:blipFill>
        <p:spPr bwMode="auto">
          <a:xfrm>
            <a:off x="152400" y="533400"/>
            <a:ext cx="882097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533400" y="4800600"/>
            <a:ext cx="8229600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" y="3962400"/>
            <a:ext cx="8229600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3200400"/>
            <a:ext cx="8229600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3400" y="2438400"/>
            <a:ext cx="8229600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3400" y="1676400"/>
            <a:ext cx="8229600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 l="13763" t="8443" r="78318" b="81255"/>
          <a:stretch>
            <a:fillRect/>
          </a:stretch>
        </p:blipFill>
        <p:spPr bwMode="auto">
          <a:xfrm>
            <a:off x="533400" y="761999"/>
            <a:ext cx="1466852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3"/>
          <a:srcRect l="8889" t="2298" r="8333" b="5280"/>
          <a:stretch>
            <a:fillRect/>
          </a:stretch>
        </p:blipFill>
        <p:spPr bwMode="auto">
          <a:xfrm>
            <a:off x="152400" y="685800"/>
            <a:ext cx="8814816" cy="550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>
            <a:off x="609600" y="5105400"/>
            <a:ext cx="8229600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09600" y="4191000"/>
            <a:ext cx="8229600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09600" y="3581400"/>
            <a:ext cx="8229600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09600" y="2743200"/>
            <a:ext cx="8229600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9600" y="1981200"/>
            <a:ext cx="8229600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/>
          <a:srcRect l="80933" t="7418" r="9764" b="81062"/>
          <a:stretch>
            <a:fillRect/>
          </a:stretch>
        </p:blipFill>
        <p:spPr bwMode="auto">
          <a:xfrm>
            <a:off x="6858001" y="990600"/>
            <a:ext cx="1981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is the spatial and temporal evolution of the planetary boundary layer over eastern Colorado during a 2-day period in early June?  How does this differ from an idealized model?</a:t>
            </a:r>
          </a:p>
          <a:p>
            <a:r>
              <a:rPr lang="en-US" dirty="0" smtClean="0"/>
              <a:t>What is the impact of the coupling of the local boundary layer with the residual layer(s) on atmospheric stability?</a:t>
            </a:r>
          </a:p>
          <a:p>
            <a:r>
              <a:rPr lang="en-US" dirty="0" smtClean="0"/>
              <a:t>What is the role of advection and entrainment in the observed boundary layer development?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228600" y="228600"/>
          <a:ext cx="853440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228600" y="228600"/>
          <a:ext cx="86106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228600" y="228600"/>
          <a:ext cx="86868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228600" y="152400"/>
          <a:ext cx="86106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228600" y="152400"/>
          <a:ext cx="86106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228600" y="152400"/>
          <a:ext cx="86868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381000"/>
          <a:ext cx="853440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8842"/>
                <a:gridCol w="2058684"/>
                <a:gridCol w="2076488"/>
                <a:gridCol w="2070386"/>
              </a:tblGrid>
              <a:tr h="99060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Thermodynamic Variables on 5</a:t>
                      </a:r>
                      <a:r>
                        <a:rPr lang="en-US" sz="2600" baseline="0" dirty="0" smtClean="0"/>
                        <a:t> June 2009</a:t>
                      </a:r>
                      <a:endParaRPr lang="en-US" sz="2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/>
                        <a:t>Time</a:t>
                      </a:r>
                      <a:endParaRPr lang="en-US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/>
                        <a:t>LCL (</a:t>
                      </a:r>
                      <a:r>
                        <a:rPr lang="en-US" sz="2600" b="1" dirty="0" err="1" smtClean="0"/>
                        <a:t>mb</a:t>
                      </a:r>
                      <a:r>
                        <a:rPr lang="en-US" sz="2600" b="1" dirty="0" smtClean="0"/>
                        <a:t>)</a:t>
                      </a:r>
                      <a:endParaRPr lang="en-US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/>
                        <a:t>LFC</a:t>
                      </a:r>
                      <a:r>
                        <a:rPr lang="en-US" sz="2600" b="1" baseline="0" dirty="0" smtClean="0"/>
                        <a:t> (</a:t>
                      </a:r>
                      <a:r>
                        <a:rPr lang="en-US" sz="2600" b="1" baseline="0" dirty="0" err="1" smtClean="0"/>
                        <a:t>mb</a:t>
                      </a:r>
                      <a:r>
                        <a:rPr lang="en-US" sz="2600" b="1" baseline="0" dirty="0" smtClean="0"/>
                        <a:t>)</a:t>
                      </a:r>
                      <a:endParaRPr lang="en-US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/>
                        <a:t> CI</a:t>
                      </a:r>
                      <a:r>
                        <a:rPr lang="en-US" sz="2600" b="1" baseline="0" dirty="0" smtClean="0"/>
                        <a:t> (J/kg)</a:t>
                      </a:r>
                      <a:endParaRPr lang="en-US" sz="2600" b="1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/>
                        <a:t>15:09</a:t>
                      </a:r>
                      <a:r>
                        <a:rPr lang="en-US" sz="2600" b="1" baseline="0" dirty="0" smtClean="0"/>
                        <a:t> UTC</a:t>
                      </a:r>
                      <a:endParaRPr lang="en-US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750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550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329.8</a:t>
                      </a:r>
                      <a:endParaRPr lang="en-US" sz="2600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/>
                        <a:t>17:30</a:t>
                      </a:r>
                      <a:r>
                        <a:rPr lang="en-US" sz="2600" b="1" baseline="0" dirty="0" smtClean="0"/>
                        <a:t> UTC</a:t>
                      </a:r>
                      <a:endParaRPr lang="en-US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720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620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180.5</a:t>
                      </a:r>
                      <a:endParaRPr lang="en-US" sz="2600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/>
                        <a:t>20:39 UTC</a:t>
                      </a:r>
                      <a:endParaRPr lang="en-US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720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650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102.7</a:t>
                      </a:r>
                      <a:endParaRPr lang="en-US" sz="2600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/>
                        <a:t>23:32</a:t>
                      </a:r>
                      <a:r>
                        <a:rPr lang="en-US" sz="2600" b="1" baseline="0" dirty="0" smtClean="0"/>
                        <a:t> UTC</a:t>
                      </a:r>
                      <a:endParaRPr lang="en-US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715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650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119.8</a:t>
                      </a:r>
                      <a:endParaRPr lang="en-US" sz="2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www.ready.noaa.gov/data/ready/hysplitarc/369633_trj00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28600"/>
            <a:ext cx="5201744" cy="6459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Aircraft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Could be used to estimate budget of layers between stacked paths</a:t>
            </a:r>
          </a:p>
          <a:p>
            <a:r>
              <a:rPr lang="en-US" dirty="0" smtClean="0"/>
              <a:t>In-situ data used for flux divergence across the layer.</a:t>
            </a:r>
          </a:p>
          <a:p>
            <a:r>
              <a:rPr lang="en-US" dirty="0" smtClean="0"/>
              <a:t>Describe spatial characteristics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 l="1111" t="31963" r="556" b="27854"/>
          <a:stretch>
            <a:fillRect/>
          </a:stretch>
        </p:blipFill>
        <p:spPr bwMode="auto">
          <a:xfrm>
            <a:off x="254578" y="2057400"/>
            <a:ext cx="843222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6019800"/>
            <a:ext cx="8458200" cy="533400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000" dirty="0" smtClean="0">
                <a:latin typeface="Times" pitchFamily="18" charset="0"/>
              </a:rPr>
              <a:t>Entrainment flux  + heat storage - surface flux - </a:t>
            </a:r>
            <a:r>
              <a:rPr lang="en-US" sz="2000" dirty="0" err="1" smtClean="0">
                <a:latin typeface="Times" pitchFamily="18" charset="0"/>
              </a:rPr>
              <a:t>radiative</a:t>
            </a:r>
            <a:r>
              <a:rPr lang="en-US" sz="2000" dirty="0" smtClean="0">
                <a:latin typeface="Times" pitchFamily="18" charset="0"/>
              </a:rPr>
              <a:t> heating = advection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>
              <a:latin typeface="Times" pitchFamily="18" charset="0"/>
            </a:endParaRPr>
          </a:p>
        </p:txBody>
      </p:sp>
      <p:pic>
        <p:nvPicPr>
          <p:cNvPr id="67585" name="Picture 1"/>
          <p:cNvPicPr>
            <a:picLocks noChangeAspect="1" noChangeArrowheads="1"/>
          </p:cNvPicPr>
          <p:nvPr/>
        </p:nvPicPr>
        <p:blipFill>
          <a:blip r:embed="rId3"/>
          <a:srcRect l="18333" t="40183" r="50556" b="20548"/>
          <a:stretch>
            <a:fillRect/>
          </a:stretch>
        </p:blipFill>
        <p:spPr bwMode="auto">
          <a:xfrm>
            <a:off x="1981200" y="1828800"/>
            <a:ext cx="516033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4"/>
          <a:srcRect l="33333" t="33562" r="34445" b="57306"/>
          <a:stretch>
            <a:fillRect/>
          </a:stretch>
        </p:blipFill>
        <p:spPr bwMode="auto">
          <a:xfrm>
            <a:off x="609600" y="228600"/>
            <a:ext cx="795528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/>
          <p:cNvGrpSpPr/>
          <p:nvPr/>
        </p:nvGrpSpPr>
        <p:grpSpPr>
          <a:xfrm>
            <a:off x="4114800" y="533400"/>
            <a:ext cx="609600" cy="762000"/>
            <a:chOff x="4114800" y="533400"/>
            <a:chExt cx="609600" cy="762000"/>
          </a:xfrm>
        </p:grpSpPr>
        <p:cxnSp>
          <p:nvCxnSpPr>
            <p:cNvPr id="10" name="Straight Connector 9"/>
            <p:cNvCxnSpPr/>
            <p:nvPr/>
          </p:nvCxnSpPr>
          <p:spPr>
            <a:xfrm rot="16200000" flipH="1">
              <a:off x="4038600" y="609600"/>
              <a:ext cx="762000" cy="60960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4038600" y="609600"/>
              <a:ext cx="762000" cy="60960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 l="9444" t="3292" r="7222" b="5279"/>
          <a:stretch>
            <a:fillRect/>
          </a:stretch>
        </p:blipFill>
        <p:spPr bwMode="auto">
          <a:xfrm>
            <a:off x="152400" y="533400"/>
            <a:ext cx="882097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533400" y="4800600"/>
            <a:ext cx="8229600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" y="3962400"/>
            <a:ext cx="8229600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3200400"/>
            <a:ext cx="8229600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3400" y="2438400"/>
            <a:ext cx="8229600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3400" y="1676400"/>
            <a:ext cx="8229600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 l="13763" t="8443" r="78318" b="81255"/>
          <a:stretch>
            <a:fillRect/>
          </a:stretch>
        </p:blipFill>
        <p:spPr bwMode="auto">
          <a:xfrm>
            <a:off x="533400" y="761999"/>
            <a:ext cx="1466852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55515" t="40407" r="9741" b="37835"/>
          <a:stretch>
            <a:fillRect/>
          </a:stretch>
        </p:blipFill>
        <p:spPr bwMode="auto">
          <a:xfrm>
            <a:off x="685800" y="1828800"/>
            <a:ext cx="82010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92465" t="40407" r="917" b="38742"/>
          <a:stretch>
            <a:fillRect/>
          </a:stretch>
        </p:blipFill>
        <p:spPr bwMode="auto">
          <a:xfrm>
            <a:off x="7848600" y="4800600"/>
            <a:ext cx="914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/>
          <a:srcRect l="556" t="42923" r="93889" b="36073"/>
          <a:stretch>
            <a:fillRect/>
          </a:stretch>
        </p:blipFill>
        <p:spPr bwMode="auto">
          <a:xfrm>
            <a:off x="152400" y="2209800"/>
            <a:ext cx="990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57200" y="6858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LIDAR Backscatter Concentrated Aerosol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 l="54881" t="32877" r="12505" b="38143"/>
          <a:stretch>
            <a:fillRect/>
          </a:stretch>
        </p:blipFill>
        <p:spPr bwMode="auto">
          <a:xfrm>
            <a:off x="685800" y="1219200"/>
            <a:ext cx="761238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 l="1111" t="31963" r="556" b="27854"/>
          <a:stretch>
            <a:fillRect/>
          </a:stretch>
        </p:blipFill>
        <p:spPr bwMode="auto">
          <a:xfrm>
            <a:off x="152400" y="1981200"/>
            <a:ext cx="888942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28600"/>
            <a:ext cx="7315200" cy="644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Evolution of CBL on Saturday June 6</a:t>
            </a:r>
            <a:r>
              <a:rPr lang="en-US" baseline="30000" dirty="0" smtClean="0"/>
              <a:t>th</a:t>
            </a:r>
            <a:r>
              <a:rPr lang="en-US" dirty="0" smtClean="0"/>
              <a:t> is fairly consistent with conventional CBL growth.</a:t>
            </a:r>
          </a:p>
          <a:p>
            <a:pPr lvl="1"/>
            <a:r>
              <a:rPr lang="en-US" dirty="0" smtClean="0"/>
              <a:t>Coupling between the local CBL and an elevated mixed layer occurred.</a:t>
            </a:r>
          </a:p>
          <a:p>
            <a:r>
              <a:rPr lang="en-US" dirty="0" smtClean="0"/>
              <a:t>Evolution of CBL on Friday June 5</a:t>
            </a:r>
            <a:r>
              <a:rPr lang="en-US" baseline="30000" dirty="0" smtClean="0"/>
              <a:t>th</a:t>
            </a:r>
            <a:r>
              <a:rPr lang="en-US" dirty="0" smtClean="0"/>
              <a:t> is atypical with </a:t>
            </a:r>
            <a:r>
              <a:rPr lang="en-US" dirty="0" err="1" smtClean="0"/>
              <a:t>advective</a:t>
            </a:r>
            <a:r>
              <a:rPr lang="en-US" dirty="0" smtClean="0"/>
              <a:t> and entrainment processes playing an important role.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Though much still needs to be understood about boundary layer evolution, the evolution of layer(s) above the boundary layer are equally important yet less understood. </a:t>
            </a:r>
          </a:p>
          <a:p>
            <a:pPr lvl="1"/>
            <a:r>
              <a:rPr lang="en-US" dirty="0" smtClean="0"/>
              <a:t>Experiments are needed to quantify entrainment and advection budget terms.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Entrainment Processes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62484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Courtesy of </a:t>
            </a:r>
            <a:r>
              <a:rPr lang="en-US" dirty="0" err="1" smtClean="0"/>
              <a:t>Angevine</a:t>
            </a:r>
            <a:r>
              <a:rPr lang="en-US" dirty="0" smtClean="0"/>
              <a:t> (2005)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295400"/>
            <a:ext cx="8001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Penetrating Updrafts</a:t>
            </a:r>
            <a:r>
              <a:rPr lang="en-US" sz="24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Thermals intrude into the stable air above the CBL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Strength of capping inversion matters in this process</a:t>
            </a:r>
          </a:p>
          <a:p>
            <a:endParaRPr lang="en-US" sz="2400" dirty="0" smtClean="0"/>
          </a:p>
          <a:p>
            <a:r>
              <a:rPr lang="en-US" sz="2800" dirty="0" smtClean="0"/>
              <a:t>Shear</a:t>
            </a:r>
            <a:r>
              <a:rPr lang="en-US" sz="24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Mechanical production of turbulence by wind shear across the inversion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Source of uncertainty in boundary layer models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Parameterizing</a:t>
            </a:r>
            <a:r>
              <a:rPr lang="en-US" dirty="0" smtClean="0"/>
              <a:t> Entrainment Flux</a:t>
            </a:r>
            <a:endParaRPr lang="en-US" dirty="0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3570" name="Picture 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1676400"/>
            <a:ext cx="3467101" cy="1447800"/>
          </a:xfrm>
          <a:prstGeom prst="rect">
            <a:avLst/>
          </a:prstGeom>
          <a:noFill/>
        </p:spPr>
      </p:pic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3577" name="Picture 25"/>
          <p:cNvPicPr>
            <a:picLocks noChangeAspect="1" noChangeArrowheads="1"/>
          </p:cNvPicPr>
          <p:nvPr/>
        </p:nvPicPr>
        <p:blipFill>
          <a:blip r:embed="rId4"/>
          <a:srcRect l="18889" t="50228" r="27778" b="26941"/>
          <a:stretch>
            <a:fillRect/>
          </a:stretch>
        </p:blipFill>
        <p:spPr bwMode="auto">
          <a:xfrm>
            <a:off x="914400" y="3657600"/>
            <a:ext cx="7315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838200" y="6096000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" pitchFamily="18" charset="0"/>
              </a:rPr>
              <a:t>Entrainment ratio = – entrainment flux / surface flux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Estimate height of the CBL from soundings and wind profiler data</a:t>
            </a:r>
          </a:p>
          <a:p>
            <a:r>
              <a:rPr lang="en-US" dirty="0" smtClean="0"/>
              <a:t>Calculate virtual potential temperature budget for the CBL</a:t>
            </a:r>
          </a:p>
          <a:p>
            <a:pPr lvl="1"/>
            <a:r>
              <a:rPr lang="en-US" dirty="0" smtClean="0"/>
              <a:t>Surface flux data</a:t>
            </a:r>
          </a:p>
          <a:p>
            <a:pPr lvl="1"/>
            <a:r>
              <a:rPr lang="en-US" dirty="0" smtClean="0"/>
              <a:t>Parameterized entrainment</a:t>
            </a:r>
          </a:p>
          <a:p>
            <a:pPr lvl="1"/>
            <a:r>
              <a:rPr lang="en-US" dirty="0" smtClean="0"/>
              <a:t>Storage derived from </a:t>
            </a:r>
            <a:r>
              <a:rPr lang="en-US" dirty="0" err="1" smtClean="0"/>
              <a:t>radiosondes</a:t>
            </a:r>
            <a:endParaRPr lang="en-US" dirty="0" smtClean="0"/>
          </a:p>
          <a:p>
            <a:pPr lvl="1"/>
            <a:r>
              <a:rPr lang="en-US" dirty="0" smtClean="0"/>
              <a:t>Solving for residual advection term</a:t>
            </a:r>
          </a:p>
          <a:p>
            <a:r>
              <a:rPr lang="en-US" dirty="0" smtClean="0"/>
              <a:t>Qualitative analysis of CBL and elevated layer evolution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June 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Coupling of Local Boundary Layer with Elevated Mixed Layer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/>
          <a:srcRect b="6667"/>
          <a:stretch>
            <a:fillRect/>
          </a:stretch>
        </p:blipFill>
        <p:spPr bwMode="auto">
          <a:xfrm>
            <a:off x="1665514" y="228600"/>
            <a:ext cx="6096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678</Words>
  <Application>Microsoft Office PowerPoint</Application>
  <PresentationFormat>On-screen Show (4:3)</PresentationFormat>
  <Paragraphs>177</Paragraphs>
  <Slides>46</Slides>
  <Notes>46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A Case Study in Boundary Layer Evolution</vt:lpstr>
      <vt:lpstr>Slide 2</vt:lpstr>
      <vt:lpstr>Research Questions</vt:lpstr>
      <vt:lpstr>Slide 4</vt:lpstr>
      <vt:lpstr>Entrainment Processes</vt:lpstr>
      <vt:lpstr>Parameterizing Entrainment Flux</vt:lpstr>
      <vt:lpstr>Methods</vt:lpstr>
      <vt:lpstr>June 6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June 5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Aircraft data</vt:lpstr>
      <vt:lpstr>Slide 39</vt:lpstr>
      <vt:lpstr>Slide 40</vt:lpstr>
      <vt:lpstr>Slide 41</vt:lpstr>
      <vt:lpstr>Slide 42</vt:lpstr>
      <vt:lpstr>Slide 43</vt:lpstr>
      <vt:lpstr>Slide 44</vt:lpstr>
      <vt:lpstr>Conclusions</vt:lpstr>
      <vt:lpstr>Future Work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38</cp:revision>
  <dcterms:created xsi:type="dcterms:W3CDTF">2009-06-09T13:56:59Z</dcterms:created>
  <dcterms:modified xsi:type="dcterms:W3CDTF">2009-06-12T14:00:07Z</dcterms:modified>
</cp:coreProperties>
</file>