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20.xml" ContentType="application/vnd.openxmlformats-officedocument.presentationml.slide+xml"/>
  <Override PartName="/ppt/slides/slide58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Slides/notesSlide4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7.xml" ContentType="application/vnd.openxmlformats-officedocument.presentationml.slide+xml"/>
  <Override PartName="/ppt/theme/theme1.xml" ContentType="application/vnd.openxmlformats-officedocument.theme+xml"/>
  <Default Extension="rels" ContentType="application/vnd.openxmlformats-package.relationships+xml"/>
  <Override PartName="/ppt/slides/slide46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41.xml" ContentType="application/vnd.openxmlformats-officedocument.presentationml.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5.xml" ContentType="application/vnd.openxmlformats-officedocument.presentationml.slide+xml"/>
  <Override PartName="/ppt/notesSlides/notesSlide6.xml" ContentType="application/vnd.openxmlformats-officedocument.presentationml.notesSlide+xml"/>
  <Default Extension="jpeg" ContentType="image/jpeg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9.xml" ContentType="application/vnd.openxmlformats-officedocument.presentationml.slide+xml"/>
  <Override PartName="/ppt/slides/slide5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8.xml" ContentType="application/vnd.openxmlformats-officedocument.presentationml.slide+xml"/>
  <Override PartName="/ppt/slides/slide9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1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7.xml" ContentType="application/vnd.openxmlformats-officedocument.presentationml.slide+xml"/>
  <Default Extension="xml" ContentType="application/xml"/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docProps/core.xml" ContentType="application/vnd.openxmlformats-package.core-properties+xml"/>
  <Override PartName="/ppt/slides/slide5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54.xml" ContentType="application/vnd.openxmlformats-officedocument.presentationml.slide+xml"/>
  <Default Extension="bin" ContentType="application/vnd.openxmlformats-officedocument.presentationml.printerSettings"/>
  <Override PartName="/ppt/notesSlides/notesSlide5.xml" ContentType="application/vnd.openxmlformats-officedocument.presentationml.notesSlide+xml"/>
  <Override PartName="/ppt/slides/slide11.xml" ContentType="application/vnd.openxmlformats-officedocument.presentationml.slide+xml"/>
  <Override PartName="/ppt/slides/slide30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47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42.xml" ContentType="application/vnd.openxmlformats-officedocument.presentationml.slide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37.xml" ContentType="application/vnd.openxmlformats-officedocument.presentationml.slide+xml"/>
  <Override PartName="/ppt/slides/slide3.xml" ContentType="application/vnd.openxmlformats-officedocument.presentationml.slide+xml"/>
  <Default Extension="png" ContentType="image/png"/>
  <Override PartName="/ppt/slideLayouts/slideLayout3.xml" ContentType="application/vnd.openxmlformats-officedocument.presentationml.slideLayout+xml"/>
  <Override PartName="/ppt/slides/slide5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3.xml" ContentType="application/vnd.openxmlformats-officedocument.presentationml.slide+xml"/>
  <Override PartName="/ppt/slides/slide3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2.xml" ContentType="application/vnd.openxmlformats-officedocument.presentationml.notesSlide+xml"/>
  <Override PartName="/docProps/app.xml" ContentType="application/vnd.openxmlformats-officedocument.extended-properties+xml"/>
  <Override PartName="/ppt/slides/slide49.xml" ContentType="application/vnd.openxmlformats-officedocument.presentationml.slide+xml"/>
  <Default Extension="gif" ContentType="image/gif"/>
  <Override PartName="/ppt/notesSlides/notesSlide12.xml" ContentType="application/vnd.openxmlformats-officedocument.presentationml.notesSlide+xml"/>
  <Override PartName="/ppt/slides/slide25.xml" ContentType="application/vnd.openxmlformats-officedocument.presentationml.slide+xml"/>
  <Override PartName="/ppt/slides/slide44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60"/>
  </p:notesMasterIdLst>
  <p:sldIdLst>
    <p:sldId id="271" r:id="rId2"/>
    <p:sldId id="313" r:id="rId3"/>
    <p:sldId id="279" r:id="rId4"/>
    <p:sldId id="277" r:id="rId5"/>
    <p:sldId id="288" r:id="rId6"/>
    <p:sldId id="304" r:id="rId7"/>
    <p:sldId id="286" r:id="rId8"/>
    <p:sldId id="310" r:id="rId9"/>
    <p:sldId id="305" r:id="rId10"/>
    <p:sldId id="268" r:id="rId11"/>
    <p:sldId id="311" r:id="rId12"/>
    <p:sldId id="312" r:id="rId13"/>
    <p:sldId id="275" r:id="rId14"/>
    <p:sldId id="257" r:id="rId15"/>
    <p:sldId id="291" r:id="rId16"/>
    <p:sldId id="273" r:id="rId17"/>
    <p:sldId id="307" r:id="rId18"/>
    <p:sldId id="281" r:id="rId19"/>
    <p:sldId id="294" r:id="rId20"/>
    <p:sldId id="293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5" r:id="rId34"/>
    <p:sldId id="334" r:id="rId35"/>
    <p:sldId id="316" r:id="rId36"/>
    <p:sldId id="317" r:id="rId37"/>
    <p:sldId id="336" r:id="rId38"/>
    <p:sldId id="318" r:id="rId39"/>
    <p:sldId id="265" r:id="rId40"/>
    <p:sldId id="319" r:id="rId41"/>
    <p:sldId id="320" r:id="rId42"/>
    <p:sldId id="321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292" r:id="rId52"/>
    <p:sldId id="263" r:id="rId53"/>
    <p:sldId id="303" r:id="rId54"/>
    <p:sldId id="272" r:id="rId55"/>
    <p:sldId id="306" r:id="rId56"/>
    <p:sldId id="258" r:id="rId57"/>
    <p:sldId id="314" r:id="rId58"/>
    <p:sldId id="285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3FD5DF"/>
    <a:srgbClr val="FCFFA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8709" autoAdjust="0"/>
    <p:restoredTop sz="96921" autoAdjust="0"/>
  </p:normalViewPr>
  <p:slideViewPr>
    <p:cSldViewPr snapToObjects="1">
      <p:cViewPr>
        <p:scale>
          <a:sx n="100" d="100"/>
          <a:sy n="100" d="100"/>
        </p:scale>
        <p:origin x="-472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168B5-C2CB-45E6-9749-286D40514924}" type="datetimeFigureOut">
              <a:rPr lang="en-US" smtClean="0"/>
              <a:pPr/>
              <a:t>6/12/09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D7CDB-4AC7-4293-A4BE-5CAF0093E7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F8E95D-AE57-A84A-9EB3-1C21CB9221FE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45C01D-8502-8040-8090-1429EA54059C}" type="slidenum">
              <a:rPr lang="en-US"/>
              <a:pPr/>
              <a:t>29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47DC50-136F-8B43-9982-91455C6B9FEF}" type="slidenum">
              <a:rPr lang="en-US"/>
              <a:pPr/>
              <a:t>30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4D27F1-7C8C-504D-8D47-A36AB2CC813F}" type="slidenum">
              <a:rPr lang="en-US"/>
              <a:pPr/>
              <a:t>31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091BF-F073-724F-BCAE-A2117C2150CE}" type="slidenum">
              <a:rPr lang="en-US"/>
              <a:pPr/>
              <a:t>32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F792FF-B2DB-2448-AC14-55959F6ED61C}" type="slidenum">
              <a:rPr lang="en-US"/>
              <a:pPr/>
              <a:t>34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5C3D91E-47E3-6F42-BAF1-9AE9F7D56BDE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93A424A-8663-E246-958E-7F9B54CA72E2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BA0BCF9-8EDB-DE4B-9787-7105882B0833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97F1DE-F47E-C041-AC7E-0F18D273014C}" type="slidenum">
              <a:rPr lang="en-US"/>
              <a:pPr/>
              <a:t>21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A47DFF-F0F0-3941-B034-A52CA2AC0047}" type="slidenum">
              <a:rPr lang="en-US"/>
              <a:pPr/>
              <a:t>22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8CF151-3294-1B48-A756-7CA8DC8C1314}" type="slidenum">
              <a:rPr lang="en-US"/>
              <a:pPr/>
              <a:t>23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D4E1BC-E31C-D64C-848D-DF925382DC6B}" type="slidenum">
              <a:rPr lang="en-US"/>
              <a:pPr/>
              <a:t>24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A6A902-9104-2A4B-BA89-5D3E1248E15A}" type="slidenum">
              <a:rPr lang="en-US"/>
              <a:pPr/>
              <a:t>25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B4EA8A-A09B-2741-B115-E587B0D8E9BB}" type="slidenum">
              <a:rPr lang="en-US"/>
              <a:pPr/>
              <a:t>26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8CC844-314B-9A47-B597-3E59B7B6655A}" type="slidenum">
              <a:rPr lang="en-US"/>
              <a:pPr/>
              <a:t>27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D373A-4AA2-E546-9BD5-BA7BAEC9ADBA}" type="slidenum">
              <a:rPr lang="en-US"/>
              <a:pPr/>
              <a:t>28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DA1C3-5C06-4B45-B041-E54009F73A6C}" type="datetimeFigureOut">
              <a:rPr/>
              <a:pPr/>
              <a:t>6/8/09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F2750-C212-764F-BCE0-9FFD9C8A70AA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image" Target="../media/image51.jpeg"/><Relationship Id="rId6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Relationship Id="rId5" Type="http://schemas.openxmlformats.org/officeDocument/2006/relationships/image" Target="../media/image55.jpeg"/><Relationship Id="rId6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7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3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0.jpe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1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8400"/>
            <a:ext cx="2209800" cy="2819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b="1"/>
              <a:t>Yonggang Wang</a:t>
            </a:r>
          </a:p>
          <a:p>
            <a:pPr>
              <a:buNone/>
            </a:pPr>
            <a:r>
              <a:rPr lang="en-US" sz="2000" b="1"/>
              <a:t>Jon  Zawislak</a:t>
            </a:r>
          </a:p>
          <a:p>
            <a:pPr>
              <a:buNone/>
            </a:pPr>
            <a:r>
              <a:rPr lang="en-US" sz="2000" b="1"/>
              <a:t>Sam Dorsi</a:t>
            </a:r>
          </a:p>
          <a:p>
            <a:pPr>
              <a:buNone/>
            </a:pPr>
            <a:r>
              <a:rPr lang="en-US" sz="2000" b="1"/>
              <a:t>Marcia DeLonge</a:t>
            </a:r>
          </a:p>
          <a:p>
            <a:endParaRPr lang="en-US" sz="2000" b="1"/>
          </a:p>
          <a:p>
            <a:pPr>
              <a:buNone/>
            </a:pPr>
            <a:r>
              <a:rPr lang="en-US" sz="2000" i="1"/>
              <a:t>Mentors</a:t>
            </a:r>
          </a:p>
          <a:p>
            <a:pPr>
              <a:buNone/>
            </a:pPr>
            <a:r>
              <a:rPr lang="en-US" sz="2000" b="1"/>
              <a:t>Jorgen Jensen</a:t>
            </a:r>
          </a:p>
          <a:p>
            <a:pPr>
              <a:buNone/>
            </a:pPr>
            <a:r>
              <a:rPr lang="en-US" sz="2000" b="1"/>
              <a:t>Al Cooper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486400"/>
            <a:ext cx="2691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Advanced Studies Program</a:t>
            </a:r>
          </a:p>
          <a:p>
            <a:r>
              <a:rPr lang="en-US"/>
              <a:t>Final Presentation</a:t>
            </a:r>
          </a:p>
          <a:p>
            <a:r>
              <a:rPr lang="en-US"/>
              <a:t>11 June 2009</a:t>
            </a:r>
          </a:p>
        </p:txBody>
      </p:sp>
      <p:pic>
        <p:nvPicPr>
          <p:cNvPr id="6" name="Picture 5" descr="R93021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4699" y="1028699"/>
            <a:ext cx="6400801" cy="4800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/>
              <a:t>Visualizing Colorado entrainment </a:t>
            </a:r>
            <a:br>
              <a:rPr lang="en-US" b="1"/>
            </a:br>
            <a:r>
              <a:rPr lang="en-US" b="1"/>
              <a:t> 30 years after Paluch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5800" y="1828800"/>
            <a:ext cx="3962400" cy="137160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Cloud Scientists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“En-training”?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112963"/>
            <a:ext cx="4114800" cy="230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14"/>
          <p:cNvSpPr txBox="1">
            <a:spLocks noChangeArrowheads="1"/>
          </p:cNvSpPr>
          <p:nvPr/>
        </p:nvSpPr>
        <p:spPr bwMode="auto">
          <a:xfrm>
            <a:off x="76200" y="6096000"/>
            <a:ext cx="4876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 smtClean="0">
                <a:latin typeface="Calibri" pitchFamily="34" charset="0"/>
              </a:rPr>
              <a:t>Wand and </a:t>
            </a:r>
            <a:r>
              <a:rPr lang="en-US" sz="1600" b="1" i="1" dirty="0" err="1" smtClean="0">
                <a:latin typeface="Calibri" pitchFamily="34" charset="0"/>
              </a:rPr>
              <a:t>Geerts</a:t>
            </a:r>
            <a:r>
              <a:rPr lang="en-US" sz="1600" b="1" i="1" dirty="0" smtClean="0">
                <a:latin typeface="Calibri" pitchFamily="34" charset="0"/>
              </a:rPr>
              <a:t> 2009 </a:t>
            </a:r>
            <a:r>
              <a:rPr lang="en-US" sz="1600" b="1" i="1" dirty="0">
                <a:latin typeface="Calibri" pitchFamily="34" charset="0"/>
              </a:rPr>
              <a:t>&amp; </a:t>
            </a:r>
            <a:r>
              <a:rPr lang="en-US" sz="1600" b="1" i="1" dirty="0" smtClean="0">
                <a:latin typeface="Calibri" pitchFamily="34" charset="0"/>
              </a:rPr>
              <a:t>Lawson and Cooper 1990</a:t>
            </a:r>
            <a:endParaRPr lang="en-US" sz="1600" b="1" i="1" dirty="0">
              <a:latin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200" y="1381760"/>
          <a:ext cx="43434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Resolution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-50 to 50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dirty="0" err="1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dirty="0" err="1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0.006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dirty="0" err="1" smtClean="0"/>
                        <a:t>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07" name="Text Box 14"/>
          <p:cNvSpPr txBox="1">
            <a:spLocks noChangeArrowheads="1"/>
          </p:cNvSpPr>
          <p:nvPr/>
        </p:nvSpPr>
        <p:spPr bwMode="auto">
          <a:xfrm>
            <a:off x="5791200" y="6415087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 pitchFamily="34" charset="0"/>
              </a:rPr>
              <a:t>http://flights.uwyo.edu/ka_doc/</a:t>
            </a:r>
          </a:p>
        </p:txBody>
      </p:sp>
      <p:sp>
        <p:nvSpPr>
          <p:cNvPr id="12308" name="Rectangle 3"/>
          <p:cNvSpPr txBox="1">
            <a:spLocks noChangeArrowheads="1"/>
          </p:cNvSpPr>
          <p:nvPr/>
        </p:nvSpPr>
        <p:spPr bwMode="auto">
          <a:xfrm>
            <a:off x="152400" y="4038600"/>
            <a:ext cx="4191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altLang="zh-CN" dirty="0" smtClean="0">
                <a:latin typeface="Calibri" pitchFamily="34" charset="0"/>
              </a:rPr>
              <a:t>An </a:t>
            </a:r>
            <a:r>
              <a:rPr lang="en-US" altLang="zh-CN" dirty="0">
                <a:latin typeface="Calibri" pitchFamily="34" charset="0"/>
              </a:rPr>
              <a:t>immersion thermometer.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altLang="zh-CN" dirty="0">
                <a:latin typeface="Calibri" pitchFamily="34" charset="0"/>
              </a:rPr>
              <a:t>Exposure of sensing element to stream of water droplets yields an anomalously </a:t>
            </a:r>
            <a:r>
              <a:rPr lang="en-US" altLang="zh-CN" b="1" dirty="0">
                <a:latin typeface="Calibri" pitchFamily="34" charset="0"/>
              </a:rPr>
              <a:t>low</a:t>
            </a:r>
            <a:r>
              <a:rPr lang="en-US" altLang="zh-CN" dirty="0">
                <a:latin typeface="Calibri" pitchFamily="34" charset="0"/>
              </a:rPr>
              <a:t> temperature.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altLang="zh-CN" dirty="0" smtClean="0">
                <a:latin typeface="Calibri" pitchFamily="34" charset="0"/>
              </a:rPr>
              <a:t>S</a:t>
            </a:r>
            <a:r>
              <a:rPr lang="en-US" altLang="zh-CN" dirty="0">
                <a:latin typeface="Calibri" pitchFamily="34" charset="0"/>
              </a:rPr>
              <a:t>ensor is shielded in a housing through which air flows in the direction opposite to airstream.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1524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4400" b="1">
                <a:latin typeface="+mj-lt"/>
                <a:ea typeface="+mj-ea"/>
                <a:cs typeface="+mj-cs"/>
              </a:rPr>
              <a:t>Instrumentation: </a:t>
            </a:r>
            <a:r>
              <a:rPr lang="en-US" sz="4400" dirty="0" smtClean="0"/>
              <a:t>Temperature (UWKA)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0" y="609600"/>
            <a:ext cx="57150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0000FF"/>
                </a:solidFill>
              </a:rPr>
              <a:t>Rosemount 102 E4AL: </a:t>
            </a:r>
            <a:endParaRPr lang="en-US" sz="2400" smtClean="0">
              <a:solidFill>
                <a:srgbClr val="0000FF"/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495800" y="1371600"/>
          <a:ext cx="4572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Resolution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-50 to 50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dirty="0" err="1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dirty="0" err="1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0.006 </a:t>
                      </a:r>
                      <a:r>
                        <a:rPr lang="en-US" baseline="30000" dirty="0" err="1" smtClean="0"/>
                        <a:t>o</a:t>
                      </a:r>
                      <a:r>
                        <a:rPr lang="en-US" dirty="0" err="1" smtClean="0"/>
                        <a:t>C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5" name="Group 6"/>
          <p:cNvGrpSpPr>
            <a:grpSpLocks/>
          </p:cNvGrpSpPr>
          <p:nvPr/>
        </p:nvGrpSpPr>
        <p:grpSpPr bwMode="auto">
          <a:xfrm>
            <a:off x="5105400" y="2504044"/>
            <a:ext cx="2822230" cy="3603624"/>
            <a:chOff x="1176283" y="832778"/>
            <a:chExt cx="2895600" cy="4343401"/>
          </a:xfrm>
        </p:grpSpPr>
        <p:pic>
          <p:nvPicPr>
            <p:cNvPr id="16" name="Picture 9" descr="Location of TROS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76283" y="3004479"/>
              <a:ext cx="2895600" cy="2171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Picture of TROSE"/>
            <p:cNvPicPr>
              <a:picLocks noChangeAspect="1" noChangeArrowheads="1"/>
            </p:cNvPicPr>
            <p:nvPr/>
          </p:nvPicPr>
          <p:blipFill>
            <a:blip r:embed="rId4"/>
            <a:srcRect l="21600"/>
            <a:stretch>
              <a:fillRect/>
            </a:stretch>
          </p:blipFill>
          <p:spPr bwMode="auto">
            <a:xfrm>
              <a:off x="1176283" y="832778"/>
              <a:ext cx="2270152" cy="2171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Rectangle 20"/>
          <p:cNvSpPr/>
          <p:nvPr/>
        </p:nvSpPr>
        <p:spPr>
          <a:xfrm>
            <a:off x="76200" y="990600"/>
            <a:ext cx="4266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R</a:t>
            </a:r>
            <a:r>
              <a:rPr lang="en-US" sz="2400" dirty="0">
                <a:solidFill>
                  <a:srgbClr val="0000FF"/>
                </a:solidFill>
              </a:rPr>
              <a:t>everse flow thermometer(TRF):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39767" y="6019800"/>
            <a:ext cx="1877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 smtClean="0">
                <a:latin typeface="Calibri" pitchFamily="34" charset="0"/>
              </a:rPr>
              <a:t>Payne</a:t>
            </a:r>
            <a:r>
              <a:rPr lang="en-US" b="1" i="1" dirty="0" smtClean="0">
                <a:latin typeface="Calibri" pitchFamily="34" charset="0"/>
              </a:rPr>
              <a:t>, et al. 1994</a:t>
            </a:r>
            <a:endParaRPr lang="en-US" b="1" i="1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43854" y="2514599"/>
            <a:ext cx="2019146" cy="239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rot="16200000" flipV="1">
            <a:off x="5791200" y="5334000"/>
            <a:ext cx="228600" cy="2286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05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90605b_22261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609600"/>
            <a:ext cx="73612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2057400" y="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 pitchFamily="22" charset="0"/>
              </a:rPr>
              <a:t>June 5 – RF 2:	3281 m (10827 ft MSL)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V="1">
            <a:off x="4419600" y="3962400"/>
            <a:ext cx="3429000" cy="838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V="1">
            <a:off x="4191000" y="3733800"/>
            <a:ext cx="3505200" cy="12192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13"/>
          <p:cNvSpPr txBox="1">
            <a:spLocks noChangeArrowheads="1"/>
          </p:cNvSpPr>
          <p:nvPr/>
        </p:nvSpPr>
        <p:spPr bwMode="auto">
          <a:xfrm>
            <a:off x="5791200" y="6096000"/>
            <a:ext cx="1981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1 Hz v. 10/25 Hz – indicates “cloud”</a:t>
            </a:r>
          </a:p>
        </p:txBody>
      </p:sp>
      <p:sp>
        <p:nvSpPr>
          <p:cNvPr id="2055" name="TextBox 20"/>
          <p:cNvSpPr txBox="1">
            <a:spLocks noChangeArrowheads="1"/>
          </p:cNvSpPr>
          <p:nvPr/>
        </p:nvSpPr>
        <p:spPr bwMode="auto">
          <a:xfrm>
            <a:off x="457200" y="58674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alibri" pitchFamily="22" charset="0"/>
              </a:rPr>
              <a:t>Basis for defining “cloudy” air v. “clear” (subsaturated)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20090605b_22383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363" y="609600"/>
            <a:ext cx="73612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2057400" y="0"/>
            <a:ext cx="487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 pitchFamily="22" charset="0"/>
              </a:rPr>
              <a:t>June 5 – RF 2:	4700 m (15510 ft MSL)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6200000" flipV="1">
            <a:off x="3962400" y="3962400"/>
            <a:ext cx="3352800" cy="6096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1638300" y="4152900"/>
            <a:ext cx="3352800" cy="22860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TextBox 9"/>
          <p:cNvSpPr txBox="1">
            <a:spLocks noChangeArrowheads="1"/>
          </p:cNvSpPr>
          <p:nvPr/>
        </p:nvSpPr>
        <p:spPr bwMode="auto">
          <a:xfrm>
            <a:off x="1676400" y="6019800"/>
            <a:ext cx="518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 pitchFamily="22" charset="0"/>
              </a:rPr>
              <a:t>Hotwire and Gerber PVM100  - undergoes post-processing, but still artifact still remains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R9302119.JPG"/>
          <p:cNvPicPr>
            <a:picLocks noChangeAspect="1"/>
          </p:cNvPicPr>
          <p:nvPr/>
        </p:nvPicPr>
        <p:blipFill>
          <a:blip r:embed="rId2"/>
          <a:srcRect l="30833" t="15419" r="49429"/>
          <a:stretch>
            <a:fillRect/>
          </a:stretch>
        </p:blipFill>
        <p:spPr>
          <a:xfrm rot="5400000">
            <a:off x="3185974" y="1052374"/>
            <a:ext cx="2719320" cy="87395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Hoping for (good) clouds!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Picture 3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198" y="1450033"/>
            <a:ext cx="4512802" cy="3458104"/>
          </a:xfrm>
          <a:prstGeom prst="rect">
            <a:avLst/>
          </a:prstGeom>
        </p:spPr>
      </p:pic>
      <p:pic>
        <p:nvPicPr>
          <p:cNvPr id="7" name="Picture 6" descr="Picture 2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0" y="1439096"/>
            <a:ext cx="4581360" cy="3494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0" y="1219200"/>
            <a:ext cx="2819400" cy="461665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Friday 2039 UTC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1219200"/>
            <a:ext cx="2590800" cy="461665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Saturday 2105 UTC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321" y="1260317"/>
            <a:ext cx="5818279" cy="529288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6200000">
            <a:off x="4356376" y="2961295"/>
            <a:ext cx="1321320" cy="73091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5778564">
            <a:off x="5618449" y="2433451"/>
            <a:ext cx="1321320" cy="73091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6200000">
            <a:off x="7959493" y="2469919"/>
            <a:ext cx="1321320" cy="73091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0600" y="3089117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 rot="21035677">
            <a:off x="6053694" y="2587292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76012" y="2430374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3</a:t>
            </a:r>
          </a:p>
        </p:txBody>
      </p:sp>
      <p:pic>
        <p:nvPicPr>
          <p:cNvPr id="16" name="Picture 15" descr="Picture 6.png"/>
          <p:cNvPicPr>
            <a:picLocks noChangeAspect="1"/>
          </p:cNvPicPr>
          <p:nvPr/>
        </p:nvPicPr>
        <p:blipFill>
          <a:blip r:embed="rId3"/>
          <a:srcRect l="18078" r="9039"/>
          <a:stretch>
            <a:fillRect/>
          </a:stretch>
        </p:blipFill>
        <p:spPr>
          <a:xfrm>
            <a:off x="228600" y="1260317"/>
            <a:ext cx="2795147" cy="5292883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rot="16200000">
            <a:off x="1997629" y="3384318"/>
            <a:ext cx="1321320" cy="730917"/>
          </a:xfrm>
          <a:prstGeom prst="rightArrow">
            <a:avLst/>
          </a:prstGeom>
          <a:solidFill>
            <a:schemeClr val="bg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41853" y="3512140"/>
            <a:ext cx="44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0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4 Case Study Clouds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672" y="6019800"/>
            <a:ext cx="2459928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Friday 2:00 PM F2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0356" y="6019800"/>
            <a:ext cx="2805726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Saturday 3:30 PM F4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icture 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321" y="1260317"/>
            <a:ext cx="5818279" cy="5292883"/>
          </a:xfrm>
          <a:prstGeom prst="rect">
            <a:avLst/>
          </a:prstGeom>
        </p:spPr>
      </p:pic>
      <p:pic>
        <p:nvPicPr>
          <p:cNvPr id="16" name="Picture 15" descr="Picture 6.png"/>
          <p:cNvPicPr>
            <a:picLocks noChangeAspect="1"/>
          </p:cNvPicPr>
          <p:nvPr/>
        </p:nvPicPr>
        <p:blipFill>
          <a:blip r:embed="rId3"/>
          <a:srcRect l="18078" r="9039"/>
          <a:stretch>
            <a:fillRect/>
          </a:stretch>
        </p:blipFill>
        <p:spPr>
          <a:xfrm>
            <a:off x="228600" y="1260317"/>
            <a:ext cx="2795147" cy="5292883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Case Study Cloud Features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672" y="6019800"/>
            <a:ext cx="2459928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Friday 2:30 PM F2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80356" y="6019800"/>
            <a:ext cx="2805726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Saturday 3:30 PM F4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600" y="1600200"/>
            <a:ext cx="7797494" cy="523220"/>
          </a:xfrm>
          <a:prstGeom prst="rect">
            <a:avLst/>
          </a:prstGeom>
          <a:solidFill>
            <a:srgbClr val="FFFFFF">
              <a:alpha val="8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0. </a:t>
            </a:r>
            <a:r>
              <a:rPr lang="en-US" sz="2800"/>
              <a:t>Quickly dissipating cloud; incomplete sounding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600" y="2372380"/>
            <a:ext cx="7797494" cy="523220"/>
          </a:xfrm>
          <a:prstGeom prst="rect">
            <a:avLst/>
          </a:prstGeom>
          <a:solidFill>
            <a:srgbClr val="FFFFFF">
              <a:alpha val="8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1. </a:t>
            </a:r>
            <a:r>
              <a:rPr lang="en-US" sz="2800"/>
              <a:t>Rain/Graupel in 2</a:t>
            </a:r>
            <a:r>
              <a:rPr lang="en-US" sz="2800" baseline="30000"/>
              <a:t>nd</a:t>
            </a:r>
            <a:r>
              <a:rPr lang="en-US" sz="2800"/>
              <a:t> pass, clear sounding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3124200"/>
            <a:ext cx="7797494" cy="954107"/>
          </a:xfrm>
          <a:prstGeom prst="rect">
            <a:avLst/>
          </a:prstGeom>
          <a:solidFill>
            <a:srgbClr val="FFFFFF">
              <a:alpha val="8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2. </a:t>
            </a:r>
            <a:r>
              <a:rPr lang="en-US" sz="2800"/>
              <a:t>No precip during passes, virga at dissipating base, unclear sounding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9600" y="4277380"/>
            <a:ext cx="7797494" cy="954107"/>
          </a:xfrm>
          <a:prstGeom prst="rect">
            <a:avLst/>
          </a:prstGeom>
          <a:solidFill>
            <a:srgbClr val="FFFFFF">
              <a:alpha val="87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2800" b="1"/>
              <a:t>3. </a:t>
            </a:r>
            <a:r>
              <a:rPr lang="en-US" sz="2800"/>
              <a:t>Rain/ Graupel at upper level, no cloud base, incomplete sounding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Cloud fields – Flight 2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200906052300_CYS_N0R_loo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14600"/>
            <a:ext cx="3823855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1371600"/>
            <a:ext cx="3098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Case 0</a:t>
            </a:r>
          </a:p>
          <a:p>
            <a:r>
              <a:rPr lang="en-US" sz="2400" b="1"/>
              <a:t>Friday 2226 - 2340 UTC</a:t>
            </a:r>
          </a:p>
        </p:txBody>
      </p:sp>
      <p:pic>
        <p:nvPicPr>
          <p:cNvPr id="8" name="Picture 7" descr="R93021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2400300"/>
            <a:ext cx="4927600" cy="3695700"/>
          </a:xfrm>
          <a:prstGeom prst="rect">
            <a:avLst/>
          </a:prstGeom>
        </p:spPr>
      </p:pic>
      <p:sp>
        <p:nvSpPr>
          <p:cNvPr id="9" name="5-Point Star 8"/>
          <p:cNvSpPr/>
          <p:nvPr/>
        </p:nvSpPr>
        <p:spPr>
          <a:xfrm>
            <a:off x="2362200" y="4038600"/>
            <a:ext cx="381000" cy="381000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Cloud fields – Flight 4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9906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Case 1</a:t>
            </a:r>
          </a:p>
          <a:p>
            <a:r>
              <a:rPr lang="en-US" sz="2400" b="1"/>
              <a:t>Saturday 2156 – 2221 UTC</a:t>
            </a:r>
          </a:p>
        </p:txBody>
      </p:sp>
      <p:pic>
        <p:nvPicPr>
          <p:cNvPr id="11" name="Picture 10" descr="Picture 14.png"/>
          <p:cNvPicPr>
            <a:picLocks noChangeAspect="1"/>
          </p:cNvPicPr>
          <p:nvPr/>
        </p:nvPicPr>
        <p:blipFill>
          <a:blip r:embed="rId2"/>
          <a:srcRect l="39780" t="4029" b="16873"/>
          <a:stretch>
            <a:fillRect/>
          </a:stretch>
        </p:blipFill>
        <p:spPr>
          <a:xfrm>
            <a:off x="228600" y="1836003"/>
            <a:ext cx="4114800" cy="4488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0121" y="990600"/>
            <a:ext cx="4067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Case 3</a:t>
            </a:r>
          </a:p>
          <a:p>
            <a:r>
              <a:rPr lang="en-US" sz="2400" b="1"/>
              <a:t>Saturday 000400 - 002700 UTC</a:t>
            </a:r>
          </a:p>
        </p:txBody>
      </p:sp>
      <p:pic>
        <p:nvPicPr>
          <p:cNvPr id="7" name="Picture 6" descr="Picture 20.png"/>
          <p:cNvPicPr>
            <a:picLocks noChangeAspect="1"/>
          </p:cNvPicPr>
          <p:nvPr/>
        </p:nvPicPr>
        <p:blipFill>
          <a:blip r:embed="rId3"/>
          <a:srcRect l="39671" t="4275" b="17658"/>
          <a:stretch>
            <a:fillRect/>
          </a:stretch>
        </p:blipFill>
        <p:spPr>
          <a:xfrm>
            <a:off x="5151120" y="1828800"/>
            <a:ext cx="3916680" cy="4267200"/>
          </a:xfrm>
          <a:prstGeom prst="rect">
            <a:avLst/>
          </a:prstGeom>
        </p:spPr>
      </p:pic>
      <p:pic>
        <p:nvPicPr>
          <p:cNvPr id="8" name="Picture 7" descr="Picture 22.png"/>
          <p:cNvPicPr>
            <a:picLocks noChangeAspect="1"/>
          </p:cNvPicPr>
          <p:nvPr/>
        </p:nvPicPr>
        <p:blipFill>
          <a:blip r:embed="rId4"/>
          <a:srcRect l="39720" t="3759" r="18691" b="43946"/>
          <a:stretch>
            <a:fillRect/>
          </a:stretch>
        </p:blipFill>
        <p:spPr>
          <a:xfrm>
            <a:off x="4617721" y="3429000"/>
            <a:ext cx="2712721" cy="2826603"/>
          </a:xfrm>
          <a:prstGeom prst="rect">
            <a:avLst/>
          </a:prstGeom>
        </p:spPr>
      </p:pic>
      <p:pic>
        <p:nvPicPr>
          <p:cNvPr id="10" name="Content Placeholder 5" descr="Cloud2_day2_top.png"/>
          <p:cNvPicPr>
            <a:picLocks noGrp="1" noChangeAspect="1"/>
          </p:cNvPicPr>
          <p:nvPr>
            <p:ph idx="1"/>
          </p:nvPr>
        </p:nvPicPr>
        <p:blipFill>
          <a:blip r:embed="rId5"/>
          <a:srcRect l="6217" t="21054" r="475" b="19612"/>
          <a:stretch>
            <a:fillRect/>
          </a:stretch>
        </p:blipFill>
        <p:spPr>
          <a:xfrm>
            <a:off x="533400" y="4775980"/>
            <a:ext cx="3886200" cy="1853419"/>
          </a:xfrm>
        </p:spPr>
      </p:pic>
      <p:pic>
        <p:nvPicPr>
          <p:cNvPr id="13" name="Picture 12" descr="Cloud2Day2_bottom.png"/>
          <p:cNvPicPr>
            <a:picLocks noChangeAspect="1"/>
          </p:cNvPicPr>
          <p:nvPr/>
        </p:nvPicPr>
        <p:blipFill>
          <a:blip r:embed="rId6"/>
          <a:srcRect r="13796" b="23008"/>
          <a:stretch>
            <a:fillRect/>
          </a:stretch>
        </p:blipFill>
        <p:spPr>
          <a:xfrm>
            <a:off x="4419600" y="4782108"/>
            <a:ext cx="2758875" cy="184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3206" y="4953000"/>
            <a:ext cx="44165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Case 2: </a:t>
            </a:r>
            <a:r>
              <a:rPr lang="en-US" sz="2400" b="1"/>
              <a:t>Saturday 2256 - 2319 UTC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latin typeface="+mj-lt"/>
                <a:ea typeface="+mj-ea"/>
                <a:cs typeface="+mj-cs"/>
              </a:rPr>
              <a:t>WCR: June 5, Cloud #2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SP_Jun05b_222300-2224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27760"/>
            <a:ext cx="3200400" cy="192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t="6211" b="621"/>
          <a:stretch>
            <a:fillRect/>
          </a:stretch>
        </p:blipFill>
        <p:spPr>
          <a:xfrm>
            <a:off x="685800" y="3011556"/>
            <a:ext cx="3200400" cy="17890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t="6061"/>
          <a:stretch>
            <a:fillRect/>
          </a:stretch>
        </p:blipFill>
        <p:spPr>
          <a:xfrm>
            <a:off x="693174" y="4786745"/>
            <a:ext cx="3269226" cy="1842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t="6803"/>
          <a:stretch>
            <a:fillRect/>
          </a:stretch>
        </p:blipFill>
        <p:spPr>
          <a:xfrm>
            <a:off x="5257800" y="1264920"/>
            <a:ext cx="3352800" cy="18748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 t="5906"/>
          <a:stretch>
            <a:fillRect/>
          </a:stretch>
        </p:blipFill>
        <p:spPr>
          <a:xfrm>
            <a:off x="5257800" y="2971800"/>
            <a:ext cx="3352800" cy="18928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 t="5906"/>
          <a:stretch>
            <a:fillRect/>
          </a:stretch>
        </p:blipFill>
        <p:spPr>
          <a:xfrm>
            <a:off x="5257800" y="4783222"/>
            <a:ext cx="3276600" cy="1849842"/>
          </a:xfrm>
          <a:prstGeom prst="rect">
            <a:avLst/>
          </a:prstGeom>
        </p:spPr>
      </p:pic>
      <p:pic>
        <p:nvPicPr>
          <p:cNvPr id="11" name="Picture 10" descr="ASP_Jun05b_222300-222430.png"/>
          <p:cNvPicPr>
            <a:picLocks noChangeAspect="1"/>
          </p:cNvPicPr>
          <p:nvPr/>
        </p:nvPicPr>
        <p:blipFill>
          <a:blip r:embed="rId2"/>
          <a:srcRect l="92608"/>
          <a:stretch>
            <a:fillRect/>
          </a:stretch>
        </p:blipFill>
        <p:spPr>
          <a:xfrm>
            <a:off x="4420697" y="1524000"/>
            <a:ext cx="532303" cy="4320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latin typeface="+mj-lt"/>
                <a:ea typeface="+mj-ea"/>
                <a:cs typeface="+mj-cs"/>
              </a:rPr>
              <a:t>WCR: June 6, Cloud #2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ASP_Jun05b_222300-222430.png"/>
          <p:cNvPicPr>
            <a:picLocks noChangeAspect="1"/>
          </p:cNvPicPr>
          <p:nvPr/>
        </p:nvPicPr>
        <p:blipFill>
          <a:blip r:embed="rId2"/>
          <a:srcRect l="92608"/>
          <a:stretch>
            <a:fillRect/>
          </a:stretch>
        </p:blipFill>
        <p:spPr>
          <a:xfrm>
            <a:off x="4420697" y="1524000"/>
            <a:ext cx="532303" cy="4320540"/>
          </a:xfrm>
          <a:prstGeom prst="rect">
            <a:avLst/>
          </a:prstGeom>
        </p:spPr>
      </p:pic>
      <p:pic>
        <p:nvPicPr>
          <p:cNvPr id="12" name="Picture 11" descr="ASP_Jun06b_230345-230458.png"/>
          <p:cNvPicPr>
            <a:picLocks noChangeAspect="1"/>
          </p:cNvPicPr>
          <p:nvPr/>
        </p:nvPicPr>
        <p:blipFill>
          <a:blip r:embed="rId3"/>
          <a:srcRect t="7500" b="13750"/>
          <a:stretch>
            <a:fillRect/>
          </a:stretch>
        </p:blipFill>
        <p:spPr>
          <a:xfrm>
            <a:off x="824895" y="1143000"/>
            <a:ext cx="2781905" cy="1752600"/>
          </a:xfrm>
          <a:prstGeom prst="rect">
            <a:avLst/>
          </a:prstGeom>
        </p:spPr>
      </p:pic>
      <p:pic>
        <p:nvPicPr>
          <p:cNvPr id="13" name="Picture 12" descr="ASP_Jun06b_230650-230806.png"/>
          <p:cNvPicPr>
            <a:picLocks noChangeAspect="1"/>
          </p:cNvPicPr>
          <p:nvPr/>
        </p:nvPicPr>
        <p:blipFill>
          <a:blip r:embed="rId4"/>
          <a:srcRect t="3750" b="13750"/>
          <a:stretch>
            <a:fillRect/>
          </a:stretch>
        </p:blipFill>
        <p:spPr>
          <a:xfrm>
            <a:off x="824895" y="2895600"/>
            <a:ext cx="2781905" cy="1836057"/>
          </a:xfrm>
          <a:prstGeom prst="rect">
            <a:avLst/>
          </a:prstGeom>
        </p:spPr>
      </p:pic>
      <p:pic>
        <p:nvPicPr>
          <p:cNvPr id="14" name="Picture 13" descr="ASP_Jun06b_231053-231209.png"/>
          <p:cNvPicPr>
            <a:picLocks noChangeAspect="1"/>
          </p:cNvPicPr>
          <p:nvPr/>
        </p:nvPicPr>
        <p:blipFill>
          <a:blip r:embed="rId5"/>
          <a:srcRect t="7500"/>
          <a:stretch>
            <a:fillRect/>
          </a:stretch>
        </p:blipFill>
        <p:spPr>
          <a:xfrm>
            <a:off x="838200" y="4800600"/>
            <a:ext cx="2768600" cy="2048764"/>
          </a:xfrm>
          <a:prstGeom prst="rect">
            <a:avLst/>
          </a:prstGeom>
        </p:spPr>
      </p:pic>
      <p:pic>
        <p:nvPicPr>
          <p:cNvPr id="15" name="Picture 14" descr="ASP_Jun06b_231408-23151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800" y="1143000"/>
            <a:ext cx="2768600" cy="2214880"/>
          </a:xfrm>
          <a:prstGeom prst="rect">
            <a:avLst/>
          </a:prstGeom>
        </p:spPr>
      </p:pic>
      <p:pic>
        <p:nvPicPr>
          <p:cNvPr id="16" name="Picture 15" descr="ASP_Jun06b_231841-23201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1000" y="3048000"/>
            <a:ext cx="2692400" cy="215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sz="2400" b="1"/>
              <a:t>Motivation: </a:t>
            </a:r>
            <a:r>
              <a:rPr lang="en-US" sz="2400"/>
              <a:t>Entrainment controls growth/decay of cumuli</a:t>
            </a:r>
            <a:endParaRPr lang="en-US" sz="2400" b="1"/>
          </a:p>
          <a:p>
            <a:r>
              <a:rPr lang="en-US" sz="2400" b="1"/>
              <a:t>Objective: </a:t>
            </a:r>
            <a:r>
              <a:rPr lang="en-US" sz="2400"/>
              <a:t>determine the</a:t>
            </a:r>
            <a:r>
              <a:rPr lang="en-US" sz="2400">
                <a:solidFill>
                  <a:srgbClr val="FF0000"/>
                </a:solidFill>
              </a:rPr>
              <a:t> sources </a:t>
            </a:r>
            <a:r>
              <a:rPr lang="en-US" sz="2400"/>
              <a:t>and </a:t>
            </a:r>
            <a:r>
              <a:rPr lang="en-US" sz="2400">
                <a:solidFill>
                  <a:srgbClr val="FF0000"/>
                </a:solidFill>
              </a:rPr>
              <a:t>amount</a:t>
            </a:r>
            <a:r>
              <a:rPr lang="en-US" sz="2400"/>
              <a:t> of entrainment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4572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latin typeface="+mj-lt"/>
                <a:ea typeface="+mj-ea"/>
                <a:cs typeface="+mj-cs"/>
              </a:rPr>
              <a:t>Background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1752600"/>
            <a:ext cx="3264385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Plumes/Thermals/Blobs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63884" y="1752600"/>
            <a:ext cx="3071123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Penetrative </a:t>
            </a:r>
            <a:r>
              <a:rPr lang="en-US" sz="2400" b="1"/>
              <a:t>downdraft</a:t>
            </a:r>
          </a:p>
        </p:txBody>
      </p:sp>
      <p:pic>
        <p:nvPicPr>
          <p:cNvPr id="9" name="Picture 8" descr="Cloud.png"/>
          <p:cNvPicPr>
            <a:picLocks noChangeAspect="1"/>
          </p:cNvPicPr>
          <p:nvPr/>
        </p:nvPicPr>
        <p:blipFill>
          <a:blip r:embed="rId2"/>
          <a:srcRect b="36161"/>
          <a:stretch>
            <a:fillRect/>
          </a:stretch>
        </p:blipFill>
        <p:spPr>
          <a:xfrm>
            <a:off x="1447800" y="2438400"/>
            <a:ext cx="2310903" cy="3417037"/>
          </a:xfrm>
          <a:prstGeom prst="rect">
            <a:avLst/>
          </a:prstGeom>
        </p:spPr>
      </p:pic>
      <p:pic>
        <p:nvPicPr>
          <p:cNvPr id="13" name="Picture 12" descr="Cloud.png"/>
          <p:cNvPicPr>
            <a:picLocks noChangeAspect="1"/>
          </p:cNvPicPr>
          <p:nvPr/>
        </p:nvPicPr>
        <p:blipFill>
          <a:blip r:embed="rId2"/>
          <a:srcRect b="36161"/>
          <a:stretch>
            <a:fillRect/>
          </a:stretch>
        </p:blipFill>
        <p:spPr>
          <a:xfrm>
            <a:off x="5613897" y="2590800"/>
            <a:ext cx="2310903" cy="3417037"/>
          </a:xfrm>
          <a:prstGeom prst="rect">
            <a:avLst/>
          </a:prstGeom>
        </p:spPr>
      </p:pic>
      <p:sp>
        <p:nvSpPr>
          <p:cNvPr id="14" name="Curved Right Arrow 13"/>
          <p:cNvSpPr/>
          <p:nvPr/>
        </p:nvSpPr>
        <p:spPr>
          <a:xfrm rot="19873212">
            <a:off x="1257300" y="4279922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Right Arrow 14"/>
          <p:cNvSpPr/>
          <p:nvPr/>
        </p:nvSpPr>
        <p:spPr>
          <a:xfrm rot="19873212">
            <a:off x="1534328" y="3492477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9873212">
            <a:off x="1257299" y="5211762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Right Arrow 16"/>
          <p:cNvSpPr/>
          <p:nvPr/>
        </p:nvSpPr>
        <p:spPr>
          <a:xfrm rot="1726788" flipH="1">
            <a:off x="3510430" y="4279923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Right Arrow 17"/>
          <p:cNvSpPr/>
          <p:nvPr/>
        </p:nvSpPr>
        <p:spPr>
          <a:xfrm rot="1726788" flipH="1">
            <a:off x="3439328" y="3492478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Right Arrow 18"/>
          <p:cNvSpPr/>
          <p:nvPr/>
        </p:nvSpPr>
        <p:spPr>
          <a:xfrm rot="1726788" flipH="1">
            <a:off x="3510429" y="5211763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2133600" y="3200400"/>
            <a:ext cx="1066800" cy="25320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219200" y="5638800"/>
            <a:ext cx="331045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/>
              <a:t>Air parcel at any level includes air from the levels near it</a:t>
            </a:r>
          </a:p>
        </p:txBody>
      </p:sp>
      <p:sp>
        <p:nvSpPr>
          <p:cNvPr id="22" name="Curved Right Arrow 21"/>
          <p:cNvSpPr/>
          <p:nvPr/>
        </p:nvSpPr>
        <p:spPr>
          <a:xfrm rot="19873212">
            <a:off x="6238072" y="2832122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urved Right Arrow 22"/>
          <p:cNvSpPr/>
          <p:nvPr/>
        </p:nvSpPr>
        <p:spPr>
          <a:xfrm rot="1726788" flipH="1">
            <a:off x="7173127" y="2806678"/>
            <a:ext cx="381000" cy="45720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 flipV="1">
            <a:off x="6324600" y="3505200"/>
            <a:ext cx="1066800" cy="12366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919144" y="5553670"/>
            <a:ext cx="40724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/>
              <a:t>Evaporative cooling due to entrainment at cloud top can cause mixed air to dilute air below (mixed air mostly in downdraft)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67617" y="2133600"/>
            <a:ext cx="2442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LATERAL ENTRAINMENT</a:t>
            </a: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410200" y="2133600"/>
            <a:ext cx="2736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CLOUD TOP ENTRAINMENT</a:t>
            </a:r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759395" y="6412468"/>
            <a:ext cx="2676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/>
              <a:t>Squires 1958, Paluch 1979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8383" y="6412468"/>
            <a:ext cx="5089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/>
              <a:t>Stommel 1947, Morton 1957, Scorer &amp; Ludlam 1953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SP_Jun05b_222300-222430.png"/>
          <p:cNvPicPr>
            <a:picLocks noChangeAspect="1"/>
          </p:cNvPicPr>
          <p:nvPr/>
        </p:nvPicPr>
        <p:blipFill>
          <a:blip r:embed="rId2"/>
          <a:srcRect l="92608"/>
          <a:stretch>
            <a:fillRect/>
          </a:stretch>
        </p:blipFill>
        <p:spPr>
          <a:xfrm>
            <a:off x="7951297" y="811530"/>
            <a:ext cx="532303" cy="432054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latin typeface="+mj-lt"/>
                <a:ea typeface="+mj-ea"/>
                <a:cs typeface="+mj-cs"/>
              </a:rPr>
              <a:t>WCR: June 6, Cloud #3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143000"/>
            <a:ext cx="2540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2971800"/>
            <a:ext cx="2540000" cy="203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4749800"/>
            <a:ext cx="2540000" cy="2032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8800" y="1143000"/>
            <a:ext cx="2540000" cy="2032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800" y="2971800"/>
            <a:ext cx="2540000" cy="2032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800" y="4749800"/>
            <a:ext cx="2540000" cy="2032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3600" y="4749800"/>
            <a:ext cx="2540000" cy="203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2c1pass_nofi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457200"/>
            <a:ext cx="8243887" cy="5962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2c1p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428625"/>
            <a:ext cx="8243887" cy="5999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2c2pass_nofi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-39688"/>
            <a:ext cx="7488237" cy="693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2c2p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-39688"/>
            <a:ext cx="7488237" cy="693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2c3pass_nofi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438" y="-39688"/>
            <a:ext cx="7475537" cy="693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2c3pas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3438" y="-41275"/>
            <a:ext cx="7475537" cy="6938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2c2groundtrack_preQ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81400"/>
            <a:ext cx="3830638" cy="3019425"/>
          </a:xfrm>
          <a:prstGeom prst="rect">
            <a:avLst/>
          </a:prstGeom>
          <a:noFill/>
        </p:spPr>
      </p:pic>
      <p:pic>
        <p:nvPicPr>
          <p:cNvPr id="13315" name="Picture 3" descr="d2c2groundtrac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657600"/>
            <a:ext cx="3738563" cy="3016250"/>
          </a:xfrm>
          <a:prstGeom prst="rect">
            <a:avLst/>
          </a:prstGeom>
          <a:noFill/>
        </p:spPr>
      </p:pic>
      <p:pic>
        <p:nvPicPr>
          <p:cNvPr id="13316" name="Picture 4" descr="d2c1groundtrack_preQ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725" y="123825"/>
            <a:ext cx="3867150" cy="3019425"/>
          </a:xfrm>
          <a:prstGeom prst="rect">
            <a:avLst/>
          </a:prstGeom>
          <a:noFill/>
        </p:spPr>
      </p:pic>
      <p:pic>
        <p:nvPicPr>
          <p:cNvPr id="13317" name="Picture 5" descr="d2c1groundtrac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228600"/>
            <a:ext cx="3711575" cy="3019425"/>
          </a:xfrm>
          <a:prstGeom prst="rect">
            <a:avLst/>
          </a:prstGeom>
          <a:noFill/>
        </p:spPr>
      </p:pic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4267200" y="16764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4267200" y="51816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 descr="d2c1pal_ice.jpg"/>
          <p:cNvPicPr>
            <a:picLocks noChangeAspect="1"/>
          </p:cNvPicPr>
          <p:nvPr/>
        </p:nvPicPr>
        <p:blipFill>
          <a:blip r:embed="rId3"/>
          <a:srcRect l="-27583" r="-27583"/>
          <a:stretch>
            <a:fillRect/>
          </a:stretch>
        </p:blipFill>
        <p:spPr>
          <a:xfrm>
            <a:off x="-838200" y="609600"/>
            <a:ext cx="10668746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2c2pal_ic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42544"/>
            <a:ext cx="7010400" cy="5982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4343400" y="1295400"/>
            <a:ext cx="4663162" cy="541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3761283"/>
            <a:ext cx="8229600" cy="4525963"/>
          </a:xfrm>
        </p:spPr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Methods: </a:t>
            </a:r>
            <a:r>
              <a:rPr lang="en-US" sz="4400">
                <a:latin typeface="+mj-lt"/>
                <a:ea typeface="+mj-ea"/>
                <a:cs typeface="+mj-cs"/>
              </a:rPr>
              <a:t>Paluch Analysis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 descr="Cloud.png"/>
          <p:cNvPicPr>
            <a:picLocks noChangeAspect="1"/>
          </p:cNvPicPr>
          <p:nvPr/>
        </p:nvPicPr>
        <p:blipFill>
          <a:blip r:embed="rId2"/>
          <a:srcRect b="36161"/>
          <a:stretch>
            <a:fillRect/>
          </a:stretch>
        </p:blipFill>
        <p:spPr>
          <a:xfrm>
            <a:off x="533400" y="2123500"/>
            <a:ext cx="2310903" cy="3417037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rot="10800000">
            <a:off x="685801" y="5540538"/>
            <a:ext cx="1981200" cy="1588"/>
          </a:xfrm>
          <a:prstGeom prst="line">
            <a:avLst/>
          </a:prstGeom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76200" y="1898153"/>
            <a:ext cx="4191794" cy="3964782"/>
            <a:chOff x="5944394" y="1066006"/>
            <a:chExt cx="4191794" cy="3964782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172200" y="2590800"/>
              <a:ext cx="26670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172200" y="3122612"/>
              <a:ext cx="26670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172200" y="3657600"/>
              <a:ext cx="26670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248400" y="4189412"/>
              <a:ext cx="26670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48400" y="5029200"/>
              <a:ext cx="34290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8572897" y="2857103"/>
              <a:ext cx="5326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906691" y="3392091"/>
              <a:ext cx="5326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8574485" y="3922315"/>
              <a:ext cx="532606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830094" y="4609306"/>
              <a:ext cx="838200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7924800" y="2971800"/>
              <a:ext cx="3810000" cy="30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Isosceles Triangle 41"/>
            <p:cNvSpPr/>
            <p:nvPr/>
          </p:nvSpPr>
          <p:spPr>
            <a:xfrm rot="5400000">
              <a:off x="5943600" y="2438400"/>
              <a:ext cx="306388" cy="3048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/>
            <p:cNvSpPr/>
            <p:nvPr/>
          </p:nvSpPr>
          <p:spPr>
            <a:xfrm>
              <a:off x="9829800" y="1066006"/>
              <a:ext cx="306388" cy="3048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 descr="Picture 8.png"/>
          <p:cNvPicPr>
            <a:picLocks noChangeAspect="1"/>
          </p:cNvPicPr>
          <p:nvPr/>
        </p:nvPicPr>
        <p:blipFill>
          <a:blip r:embed="rId3"/>
          <a:srcRect b="14286"/>
          <a:stretch>
            <a:fillRect/>
          </a:stretch>
        </p:blipFill>
        <p:spPr>
          <a:xfrm>
            <a:off x="4953000" y="2277227"/>
            <a:ext cx="3810001" cy="290437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943600" y="5336878"/>
            <a:ext cx="2895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Wet equivalent</a:t>
            </a:r>
          </a:p>
          <a:p>
            <a:r>
              <a:rPr lang="en-US" sz="2400" b="1">
                <a:solidFill>
                  <a:srgbClr val="000000"/>
                </a:solidFill>
              </a:rPr>
              <a:t> potential temp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2364432" y="3655369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Total Water Content </a:t>
            </a:r>
          </a:p>
        </p:txBody>
      </p:sp>
      <p:pic>
        <p:nvPicPr>
          <p:cNvPr id="48" name="Picture 47" descr="kingair-trex06.jpg"/>
          <p:cNvPicPr>
            <a:picLocks noChangeAspect="1"/>
          </p:cNvPicPr>
          <p:nvPr/>
        </p:nvPicPr>
        <p:blipFill>
          <a:blip r:embed="rId4"/>
          <a:srcRect l="7763" t="25507" r="12022" b="37978"/>
          <a:stretch>
            <a:fillRect/>
          </a:stretch>
        </p:blipFill>
        <p:spPr>
          <a:xfrm>
            <a:off x="1981200" y="1690021"/>
            <a:ext cx="1981994" cy="59151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067594" y="5786735"/>
            <a:ext cx="2132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Cloud Base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72200" y="2505669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Cloud Base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62000" y="4110335"/>
            <a:ext cx="183078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In-cloud observations</a:t>
            </a:r>
          </a:p>
        </p:txBody>
      </p:sp>
      <p:sp>
        <p:nvSpPr>
          <p:cNvPr id="52" name="TextBox 51"/>
          <p:cNvSpPr txBox="1"/>
          <p:nvPr/>
        </p:nvSpPr>
        <p:spPr>
          <a:xfrm rot="16474326">
            <a:off x="2059708" y="3879503"/>
            <a:ext cx="3352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Aircraft Sounding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96200" y="213360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81601" y="3191469"/>
            <a:ext cx="1600201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Sounding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 flipH="1" flipV="1">
            <a:off x="6996660" y="2981076"/>
            <a:ext cx="560882" cy="5334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239001" y="3043534"/>
            <a:ext cx="1371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In-cloud obs.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10400" y="6412468"/>
            <a:ext cx="2057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Jensen et al. 1985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647752" y="1563469"/>
            <a:ext cx="2277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/>
              <a:t>Paluch Diagram</a:t>
            </a:r>
          </a:p>
          <a:p>
            <a:pPr algn="ctr"/>
            <a:r>
              <a:rPr lang="en-US" i="1"/>
              <a:t>Based on Paluch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04800"/>
            <a:ext cx="2952750" cy="2362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168" y="2540000"/>
            <a:ext cx="3089673" cy="2471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7568" y="228600"/>
            <a:ext cx="209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0019 UTC, 6 km msl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24384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0025 UTC,  4.5 km msl</a:t>
            </a:r>
          </a:p>
        </p:txBody>
      </p:sp>
      <p:pic>
        <p:nvPicPr>
          <p:cNvPr id="7" name="Picture 6" descr="d2c3pal_ic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28600"/>
            <a:ext cx="5516085" cy="4706938"/>
          </a:xfrm>
          <a:prstGeom prst="rect">
            <a:avLst/>
          </a:prstGeom>
        </p:spPr>
      </p:pic>
      <p:pic>
        <p:nvPicPr>
          <p:cNvPr id="8" name="Picture 7" descr="asp_wcl_jun06b_002956-003254.png"/>
          <p:cNvPicPr>
            <a:picLocks noChangeAspect="1"/>
          </p:cNvPicPr>
          <p:nvPr/>
        </p:nvPicPr>
        <p:blipFill>
          <a:blip r:embed="rId6"/>
          <a:srcRect t="11204" b="7563"/>
          <a:stretch>
            <a:fillRect/>
          </a:stretch>
        </p:blipFill>
        <p:spPr>
          <a:xfrm>
            <a:off x="685800" y="5002946"/>
            <a:ext cx="7543800" cy="183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2c1pal_nofi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124200"/>
            <a:ext cx="4067175" cy="3470275"/>
          </a:xfrm>
          <a:prstGeom prst="rect">
            <a:avLst/>
          </a:prstGeom>
          <a:noFill/>
        </p:spPr>
      </p:pic>
      <p:pic>
        <p:nvPicPr>
          <p:cNvPr id="11267" name="Picture 3" descr="d2c1p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124200"/>
            <a:ext cx="4067175" cy="3470275"/>
          </a:xfrm>
          <a:prstGeom prst="rect">
            <a:avLst/>
          </a:prstGeom>
          <a:noFill/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752600" y="2514600"/>
            <a:ext cx="120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Filtered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248400" y="2590800"/>
            <a:ext cx="1489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Unfiltered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685800" y="533400"/>
            <a:ext cx="7772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Inappropriate assumption of water vapor saturation creates linear </a:t>
            </a:r>
            <a:r>
              <a:rPr lang="en-US">
                <a:sym typeface="Symbol" pitchFamily="17" charset="2"/>
              </a:rPr>
              <a:t></a:t>
            </a:r>
            <a:r>
              <a:rPr lang="en-US" baseline="-25000">
                <a:sym typeface="Symbol" pitchFamily="17" charset="2"/>
              </a:rPr>
              <a:t>q </a:t>
            </a:r>
            <a:r>
              <a:rPr lang="en-US">
                <a:sym typeface="Symbol" pitchFamily="17" charset="2"/>
              </a:rPr>
              <a:t>variations, which appear as horizontal lines in </a:t>
            </a:r>
            <a:r>
              <a:rPr lang="en-US" baseline="-25000">
                <a:sym typeface="Symbol" pitchFamily="17" charset="2"/>
              </a:rPr>
              <a:t>q</a:t>
            </a:r>
            <a:r>
              <a:rPr lang="en-US">
                <a:sym typeface="Symbol" pitchFamily="17" charset="2"/>
              </a:rPr>
              <a:t> vs. Q plots.  We used these features to diagnose  problems with cloud filtering.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90600" y="2590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Q = q</a:t>
            </a:r>
            <a:r>
              <a:rPr lang="en-US" baseline="-25000"/>
              <a:t>vapor</a:t>
            </a:r>
            <a:r>
              <a:rPr lang="en-US"/>
              <a:t> + q</a:t>
            </a:r>
            <a:r>
              <a:rPr lang="en-US" baseline="-25000"/>
              <a:t>liquid</a:t>
            </a:r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181600" y="2590800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 = q</a:t>
            </a:r>
            <a:r>
              <a:rPr lang="en-US" baseline="-25000"/>
              <a:t>vapor</a:t>
            </a:r>
            <a:r>
              <a:rPr lang="en-US"/>
              <a:t> + q</a:t>
            </a:r>
            <a:r>
              <a:rPr lang="en-US" baseline="-25000"/>
              <a:t>liquid</a:t>
            </a:r>
            <a:r>
              <a:rPr lang="en-US"/>
              <a:t> + q</a:t>
            </a:r>
            <a:r>
              <a:rPr lang="en-US" baseline="-25000"/>
              <a:t>ice</a:t>
            </a:r>
            <a:endParaRPr lang="en-US"/>
          </a:p>
        </p:txBody>
      </p:sp>
      <p:pic>
        <p:nvPicPr>
          <p:cNvPr id="12297" name="Picture 9" descr="d2c1pal_i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276600"/>
            <a:ext cx="3748088" cy="3198813"/>
          </a:xfrm>
          <a:prstGeom prst="rect">
            <a:avLst/>
          </a:prstGeom>
          <a:noFill/>
        </p:spPr>
      </p:pic>
      <p:pic>
        <p:nvPicPr>
          <p:cNvPr id="12298" name="Picture 10" descr="d2c1pa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276600"/>
            <a:ext cx="3748088" cy="3198813"/>
          </a:xfrm>
          <a:prstGeom prst="rect">
            <a:avLst/>
          </a:prstGeom>
          <a:noFill/>
        </p:spPr>
      </p:pic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914400" y="381000"/>
            <a:ext cx="7620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Paluch analysis is usually performed under the assumption of non-glaciated clouds.  We sampled glaciated clouds.  We include ice in our total water estimates, but do not account for the release of latent heat of melting.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2sounding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09600"/>
            <a:ext cx="6934200" cy="586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1c1p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0"/>
            <a:ext cx="5674426" cy="4783137"/>
          </a:xfrm>
          <a:prstGeom prst="rect">
            <a:avLst/>
          </a:prstGeom>
          <a:noFill/>
        </p:spPr>
      </p:pic>
      <p:pic>
        <p:nvPicPr>
          <p:cNvPr id="3" name="Picture 2" descr="asp_wcl_jun05b_221145-221430.png"/>
          <p:cNvPicPr>
            <a:picLocks noChangeAspect="1"/>
          </p:cNvPicPr>
          <p:nvPr/>
        </p:nvPicPr>
        <p:blipFill>
          <a:blip r:embed="rId4"/>
          <a:srcRect t="4737"/>
          <a:stretch>
            <a:fillRect/>
          </a:stretch>
        </p:blipFill>
        <p:spPr>
          <a:xfrm>
            <a:off x="742951" y="4783137"/>
            <a:ext cx="7867649" cy="1998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>
            <a:off x="2083969" y="5943600"/>
            <a:ext cx="6907631" cy="369332"/>
            <a:chOff x="533400" y="5943600"/>
            <a:chExt cx="6907631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533400" y="5943600"/>
              <a:ext cx="6907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                      </a:t>
              </a:r>
              <a:r>
                <a:rPr lang="el-GR" dirty="0" smtClean="0"/>
                <a:t>θ</a:t>
              </a:r>
              <a:r>
                <a:rPr lang="en-US" baseline="-25000" dirty="0" smtClean="0"/>
                <a:t>q </a:t>
              </a:r>
              <a:r>
                <a:rPr lang="en-US" baseline="30000" dirty="0" smtClean="0"/>
                <a:t> </a:t>
              </a:r>
              <a:r>
                <a:rPr lang="en-US" dirty="0" smtClean="0"/>
                <a:t>      </a:t>
              </a:r>
              <a:r>
                <a:rPr lang="en-US" dirty="0" err="1" smtClean="0"/>
                <a:t>Q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725091" y="6105128"/>
              <a:ext cx="22780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ight Arrow 9"/>
            <p:cNvSpPr/>
            <p:nvPr/>
          </p:nvSpPr>
          <p:spPr>
            <a:xfrm>
              <a:off x="1143000" y="5992019"/>
              <a:ext cx="609600" cy="227806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020491" y="6105128"/>
              <a:ext cx="22780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628503" y="6105128"/>
              <a:ext cx="22780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Content Placeholder 18" descr="paluch_20090606_effect_T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211779"/>
            <a:ext cx="6755231" cy="4210089"/>
          </a:xfrm>
        </p:spPr>
      </p:pic>
      <p:grpSp>
        <p:nvGrpSpPr>
          <p:cNvPr id="4" name="Group 20"/>
          <p:cNvGrpSpPr/>
          <p:nvPr/>
        </p:nvGrpSpPr>
        <p:grpSpPr>
          <a:xfrm>
            <a:off x="2438400" y="5450443"/>
            <a:ext cx="5782056" cy="1126824"/>
            <a:chOff x="2438400" y="5450443"/>
            <a:chExt cx="5782056" cy="1126824"/>
          </a:xfrm>
        </p:grpSpPr>
        <p:grpSp>
          <p:nvGrpSpPr>
            <p:cNvPr id="6" name="Group 16"/>
            <p:cNvGrpSpPr/>
            <p:nvPr/>
          </p:nvGrpSpPr>
          <p:grpSpPr>
            <a:xfrm>
              <a:off x="2438400" y="5450443"/>
              <a:ext cx="5307431" cy="797957"/>
              <a:chOff x="4572000" y="5514975"/>
              <a:chExt cx="3550539" cy="42862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2000" y="5514975"/>
                <a:ext cx="1876425" cy="4286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350889" y="5576316"/>
                <a:ext cx="1771650" cy="342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5934456" y="6166104"/>
              <a:ext cx="2286000" cy="4111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(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Paluch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 1979)</a:t>
              </a: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572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Sensitivity: </a:t>
            </a:r>
            <a:r>
              <a:rPr lang="en-US" sz="4400">
                <a:latin typeface="+mj-lt"/>
                <a:ea typeface="+mj-ea"/>
                <a:cs typeface="+mj-cs"/>
              </a:rPr>
              <a:t>Temperature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071449" y="6096000"/>
            <a:ext cx="7215551" cy="396319"/>
            <a:chOff x="1752600" y="6412468"/>
            <a:chExt cx="7215551" cy="396319"/>
          </a:xfrm>
        </p:grpSpPr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3571060" y="6694090"/>
              <a:ext cx="22780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scene3d>
              <a:camera prst="orthographicFront">
                <a:rot lat="1080000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275660" y="6590109"/>
              <a:ext cx="22780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16"/>
            <p:cNvGrpSpPr/>
            <p:nvPr/>
          </p:nvGrpSpPr>
          <p:grpSpPr>
            <a:xfrm>
              <a:off x="1752600" y="6412468"/>
              <a:ext cx="7215551" cy="369332"/>
              <a:chOff x="1752600" y="5955268"/>
              <a:chExt cx="7215551" cy="3693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752600" y="5955268"/>
                <a:ext cx="7215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LWC                      </a:t>
                </a:r>
                <a:r>
                  <a:rPr lang="el-GR" dirty="0" smtClean="0"/>
                  <a:t>θ</a:t>
                </a:r>
                <a:r>
                  <a:rPr lang="en-US" baseline="-25000" dirty="0" smtClean="0"/>
                  <a:t>q </a:t>
                </a:r>
                <a:r>
                  <a:rPr lang="en-US" baseline="30000" dirty="0" smtClean="0"/>
                  <a:t> </a:t>
                </a:r>
                <a:r>
                  <a:rPr lang="en-US" dirty="0" smtClean="0"/>
                  <a:t>      </a:t>
                </a:r>
                <a:r>
                  <a:rPr lang="en-US" dirty="0" err="1" smtClean="0"/>
                  <a:t>Q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2693569" y="5992019"/>
                <a:ext cx="609600" cy="227806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5400000" flipH="1" flipV="1">
                <a:off x="4179072" y="6105128"/>
                <a:ext cx="227806" cy="15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6" name="Content Placeholder 25" descr="paluch_20090606_effect_LWC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371600"/>
            <a:ext cx="5574801" cy="4525963"/>
          </a:xfr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Sensitivity: </a:t>
            </a:r>
            <a:r>
              <a:rPr lang="en-US" sz="4400">
                <a:latin typeface="+mj-lt"/>
                <a:ea typeface="+mj-ea"/>
                <a:cs typeface="+mj-cs"/>
              </a:rPr>
              <a:t>Liquid water content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Sensitivity: LWC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paluch_200906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3" y="1441450"/>
            <a:ext cx="6546850" cy="488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paluch_20090606_effect_mr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599" y="1447800"/>
            <a:ext cx="5574801" cy="452596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Sensitivity: </a:t>
            </a:r>
            <a:r>
              <a:rPr lang="en-US" sz="4400">
                <a:latin typeface="+mj-lt"/>
                <a:ea typeface="+mj-ea"/>
                <a:cs typeface="+mj-cs"/>
              </a:rPr>
              <a:t>Water Vapor</a:t>
            </a:r>
            <a:endParaRPr kumimoji="0" lang="en-US" sz="44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mp_mr_licor_RI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852" y="1295400"/>
            <a:ext cx="8144748" cy="286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6844" y="2666999"/>
            <a:ext cx="84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CLOUD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057399"/>
            <a:ext cx="773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CLEAR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3962400"/>
            <a:ext cx="9067800" cy="2743200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LI-COR 6060</a:t>
            </a:r>
          </a:p>
          <a:p>
            <a:pPr>
              <a:buNone/>
            </a:pPr>
            <a:r>
              <a:rPr lang="en-US" sz="1800" dirty="0" smtClean="0"/>
              <a:t>	- Wetting symptoms in some cumulus penetrations</a:t>
            </a:r>
          </a:p>
          <a:p>
            <a:pPr>
              <a:buNone/>
            </a:pPr>
            <a:r>
              <a:rPr lang="en-US" sz="1800" dirty="0" smtClean="0"/>
              <a:t>	- At T&lt; 0°C rime accumulation on sensor renders water vapor trace post-cloud unreliable. </a:t>
            </a:r>
          </a:p>
          <a:p>
            <a:pPr>
              <a:buNone/>
            </a:pPr>
            <a:r>
              <a:rPr lang="en-US" sz="1800" dirty="0" smtClean="0"/>
              <a:t>	-Even in RICO-04 (At T&gt; 0°C ), mixing ratio traces show significant differences between cloud exit/entrances  (due to occasional instrument wetting &amp; inadequate sensor response time).</a:t>
            </a:r>
          </a:p>
          <a:p>
            <a:r>
              <a:rPr lang="en-US" sz="1800" b="1" dirty="0" smtClean="0"/>
              <a:t>Chilled mirror: </a:t>
            </a:r>
          </a:p>
          <a:p>
            <a:pPr lvl="1"/>
            <a:r>
              <a:rPr lang="en-US" sz="1800" dirty="0" smtClean="0"/>
              <a:t>much slower response time.</a:t>
            </a:r>
          </a:p>
          <a:p>
            <a:r>
              <a:rPr lang="en-US" sz="1800" b="1" dirty="0" smtClean="0"/>
              <a:t>NO GOOD MEASUREMENT in CLOUD!! </a:t>
            </a:r>
          </a:p>
          <a:p>
            <a:endParaRPr lang="en-US" sz="1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3600" b="1">
                <a:latin typeface="+mj-lt"/>
                <a:ea typeface="+mj-ea"/>
                <a:cs typeface="+mj-cs"/>
              </a:rPr>
              <a:t>Instrumentation: </a:t>
            </a:r>
            <a:r>
              <a:rPr lang="en-US" sz="3600" dirty="0" smtClean="0"/>
              <a:t>Humidity measurement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4584" y="6324600"/>
            <a:ext cx="2627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i="1" dirty="0" smtClean="0"/>
              <a:t>(Wang and </a:t>
            </a:r>
            <a:r>
              <a:rPr lang="en-US" i="1" dirty="0" err="1" smtClean="0"/>
              <a:t>Geerts</a:t>
            </a:r>
            <a:r>
              <a:rPr lang="en-US" i="1" dirty="0" smtClean="0"/>
              <a:t>,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90040" y="1752600"/>
            <a:ext cx="8229600" cy="4525963"/>
          </a:xfrm>
        </p:spPr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Methods: </a:t>
            </a:r>
            <a:r>
              <a:rPr lang="en-US" sz="4400">
                <a:latin typeface="+mj-lt"/>
                <a:ea typeface="+mj-ea"/>
                <a:cs typeface="+mj-cs"/>
              </a:rPr>
              <a:t>Paluch Analysis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Picture 8.png"/>
          <p:cNvPicPr>
            <a:picLocks noChangeAspect="1"/>
          </p:cNvPicPr>
          <p:nvPr/>
        </p:nvPicPr>
        <p:blipFill>
          <a:blip r:embed="rId2"/>
          <a:srcRect b="14286"/>
          <a:stretch>
            <a:fillRect/>
          </a:stretch>
        </p:blipFill>
        <p:spPr>
          <a:xfrm>
            <a:off x="1824760" y="1447801"/>
            <a:ext cx="5947640" cy="453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5943601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Wet equivalent potential temperature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956101" y="3242102"/>
            <a:ext cx="457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Total Water Content </a:t>
            </a:r>
          </a:p>
          <a:p>
            <a:pPr algn="ctr"/>
            <a:r>
              <a:rPr lang="en-US" sz="2400"/>
              <a:t>[water vapor + liquid water + ice]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8600" y="17526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8000"/>
                </a:solidFill>
              </a:rPr>
              <a:t>Cloud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09800" y="2662535"/>
            <a:ext cx="22860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Sounding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5663159" y="2395835"/>
            <a:ext cx="560882" cy="5334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7400" y="2514600"/>
            <a:ext cx="1371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In-cloud obs.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72200" y="1381542"/>
            <a:ext cx="53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57600" y="4812268"/>
            <a:ext cx="33528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* SOURCE OF ENTRAINED AIR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0100" y="3733800"/>
            <a:ext cx="32385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* FRACTION OF ENTRAINED 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lwc_20090606__2156_2214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295400"/>
            <a:ext cx="5816636" cy="4525963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6019800"/>
            <a:ext cx="36671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5934456" y="6166104"/>
            <a:ext cx="2286000" cy="411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(Albrecht, et al.  1990)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/>
              <a:t>Adiabatic LWC: #1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wc_20090606__2303_2307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682" y="1600200"/>
            <a:ext cx="5816636" cy="4525963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/>
              <a:t>Adiabatic LWC: #2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wc_20090606__0004_002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682" y="1600200"/>
            <a:ext cx="5816636" cy="4525963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400" b="1" dirty="0" smtClean="0"/>
              <a:t>Adiabatic LWC: #3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20090606b_21593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6" descr="0606_215938_21594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0606_215938_21594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57575"/>
            <a:ext cx="457200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048000" y="152400"/>
            <a:ext cx="457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54" name="TextBox 11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2055" name="TextBox 12"/>
          <p:cNvSpPr txBox="1">
            <a:spLocks noChangeArrowheads="1"/>
          </p:cNvSpPr>
          <p:nvPr/>
        </p:nvSpPr>
        <p:spPr bwMode="auto">
          <a:xfrm>
            <a:off x="7543800" y="41148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sp>
        <p:nvSpPr>
          <p:cNvPr id="2056" name="TextBox 13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6500 m</a:t>
            </a:r>
          </a:p>
          <a:p>
            <a:r>
              <a:rPr lang="en-US">
                <a:latin typeface="Calibri" pitchFamily="22" charset="0"/>
              </a:rPr>
              <a:t>21450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20090606b_21593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505200" y="152400"/>
            <a:ext cx="457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76" name="Picture 7" descr="0606_215940_21594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0" descr="0606_215940_21594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7525" y="3276600"/>
            <a:ext cx="4816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11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3079" name="TextBox 12"/>
          <p:cNvSpPr txBox="1">
            <a:spLocks noChangeArrowheads="1"/>
          </p:cNvSpPr>
          <p:nvPr/>
        </p:nvSpPr>
        <p:spPr bwMode="auto">
          <a:xfrm>
            <a:off x="5334000" y="396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sp>
        <p:nvSpPr>
          <p:cNvPr id="3080" name="TextBox 13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6500 m</a:t>
            </a:r>
          </a:p>
          <a:p>
            <a:r>
              <a:rPr lang="en-US">
                <a:latin typeface="Calibri" pitchFamily="22" charset="0"/>
              </a:rPr>
              <a:t>21450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20090606b_21593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038600" y="152400"/>
            <a:ext cx="457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100" name="Picture 8" descr="0606_215942_21594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11" descr="0606_215942_21594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7525" y="3276600"/>
            <a:ext cx="4816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12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4103" name="TextBox 13"/>
          <p:cNvSpPr txBox="1">
            <a:spLocks noChangeArrowheads="1"/>
          </p:cNvSpPr>
          <p:nvPr/>
        </p:nvSpPr>
        <p:spPr bwMode="auto">
          <a:xfrm>
            <a:off x="5334000" y="396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sp>
        <p:nvSpPr>
          <p:cNvPr id="4104" name="TextBox 14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6500 m</a:t>
            </a:r>
          </a:p>
          <a:p>
            <a:r>
              <a:rPr lang="en-US">
                <a:latin typeface="Calibri" pitchFamily="22" charset="0"/>
              </a:rPr>
              <a:t>21450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20090606b_21593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5943600" y="152400"/>
            <a:ext cx="457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124" name="Picture 6" descr="0606_215950_21595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4816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8" descr="0606_215950_21595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11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5127" name="TextBox 12"/>
          <p:cNvSpPr txBox="1">
            <a:spLocks noChangeArrowheads="1"/>
          </p:cNvSpPr>
          <p:nvPr/>
        </p:nvSpPr>
        <p:spPr bwMode="auto">
          <a:xfrm>
            <a:off x="5334000" y="396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sp>
        <p:nvSpPr>
          <p:cNvPr id="5128" name="TextBox 13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6500 m</a:t>
            </a:r>
          </a:p>
          <a:p>
            <a:r>
              <a:rPr lang="en-US">
                <a:latin typeface="Calibri" pitchFamily="22" charset="0"/>
              </a:rPr>
              <a:t>21450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20090606b_21593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477000" y="152400"/>
            <a:ext cx="457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148" name="Picture 6" descr="0606_215952_21595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8" descr="0606_215952_21595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7525" y="3276600"/>
            <a:ext cx="4816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1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5334000" y="396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sp>
        <p:nvSpPr>
          <p:cNvPr id="6152" name="TextBox 13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6500 m</a:t>
            </a:r>
          </a:p>
          <a:p>
            <a:r>
              <a:rPr lang="en-US">
                <a:latin typeface="Calibri" pitchFamily="22" charset="0"/>
              </a:rPr>
              <a:t>21450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81400" y="152400"/>
            <a:ext cx="76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171" name="Picture 5" descr="0606_221301_22130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6" descr="0606_221301_22130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5334000" y="396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pic>
        <p:nvPicPr>
          <p:cNvPr id="7175" name="Picture 12" descr="20090606b_22130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286000" y="152400"/>
            <a:ext cx="76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177" name="TextBox 14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5000 m</a:t>
            </a:r>
          </a:p>
          <a:p>
            <a:r>
              <a:rPr lang="en-US">
                <a:latin typeface="Calibri" pitchFamily="22" charset="0"/>
              </a:rPr>
              <a:t>16500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19800" y="152400"/>
            <a:ext cx="76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195" name="Picture 17" descr="20090606b_221300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733800" y="152400"/>
            <a:ext cx="76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8197" name="Picture 19" descr="0606_221345_22134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20" descr="0606_221345_22134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7525" y="3276600"/>
            <a:ext cx="4816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Box 21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8200" name="TextBox 22"/>
          <p:cNvSpPr txBox="1">
            <a:spLocks noChangeArrowheads="1"/>
          </p:cNvSpPr>
          <p:nvPr/>
        </p:nvSpPr>
        <p:spPr bwMode="auto">
          <a:xfrm>
            <a:off x="5334000" y="396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sp>
        <p:nvSpPr>
          <p:cNvPr id="8201" name="TextBox 23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5000 m</a:t>
            </a:r>
          </a:p>
          <a:p>
            <a:r>
              <a:rPr lang="en-US">
                <a:latin typeface="Calibri" pitchFamily="22" charset="0"/>
              </a:rPr>
              <a:t>16500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3" descr="Picture 9.png"/>
          <p:cNvPicPr>
            <a:picLocks noChangeAspect="1"/>
          </p:cNvPicPr>
          <p:nvPr/>
        </p:nvPicPr>
        <p:blipFill>
          <a:blip r:embed="rId2"/>
          <a:srcRect l="1175" r="-3876" b="28380"/>
          <a:stretch>
            <a:fillRect/>
          </a:stretch>
        </p:blipFill>
        <p:spPr>
          <a:xfrm>
            <a:off x="1611580" y="1457741"/>
            <a:ext cx="6541820" cy="45620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90040" y="1752600"/>
            <a:ext cx="8229600" cy="4525963"/>
          </a:xfrm>
        </p:spPr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Methods: </a:t>
            </a:r>
            <a:r>
              <a:rPr lang="en-US" sz="4400">
                <a:latin typeface="+mj-lt"/>
                <a:ea typeface="+mj-ea"/>
                <a:cs typeface="+mj-cs"/>
              </a:rPr>
              <a:t>Paluch Example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6015335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Wet equivalent potential temperature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956101" y="3242102"/>
            <a:ext cx="457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Total Water Content </a:t>
            </a:r>
          </a:p>
          <a:p>
            <a:pPr algn="ctr"/>
            <a:r>
              <a:rPr lang="en-US" sz="2400"/>
              <a:t>[water vapor + liquid water + ice]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1752600"/>
            <a:ext cx="160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8000"/>
                </a:solidFill>
              </a:rPr>
              <a:t>Cloud 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3200400"/>
            <a:ext cx="2133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Sounding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 flipH="1" flipV="1">
            <a:off x="5663159" y="2395835"/>
            <a:ext cx="560882" cy="5334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91200" y="2286000"/>
            <a:ext cx="2514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In-cloud obs.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48400" y="1381542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3160" y="4888468"/>
            <a:ext cx="33528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* SOURCE OF ENTRAINED AIR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14900" y="3733800"/>
            <a:ext cx="32385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* FRACTION OF ENTRAINED AIR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362200" y="1600200"/>
            <a:ext cx="2133600" cy="1698231"/>
            <a:chOff x="2362200" y="1600200"/>
            <a:chExt cx="2133600" cy="1698231"/>
          </a:xfrm>
        </p:grpSpPr>
        <p:sp>
          <p:nvSpPr>
            <p:cNvPr id="39" name="Rectangle 38"/>
            <p:cNvSpPr/>
            <p:nvPr/>
          </p:nvSpPr>
          <p:spPr>
            <a:xfrm>
              <a:off x="2438400" y="1698231"/>
              <a:ext cx="2057400" cy="16002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862745" y="1795526"/>
              <a:ext cx="1205982" cy="1339207"/>
              <a:chOff x="2862745" y="1795526"/>
              <a:chExt cx="1205982" cy="1339207"/>
            </a:xfrm>
          </p:grpSpPr>
          <p:sp>
            <p:nvSpPr>
              <p:cNvPr id="27" name="Arc 26"/>
              <p:cNvSpPr/>
              <p:nvPr/>
            </p:nvSpPr>
            <p:spPr>
              <a:xfrm rot="7745214">
                <a:off x="2735177" y="2145229"/>
                <a:ext cx="1295400" cy="595994"/>
              </a:xfrm>
              <a:prstGeom prst="arc">
                <a:avLst>
                  <a:gd name="adj1" fmla="val 12936781"/>
                  <a:gd name="adj2" fmla="val 20726799"/>
                </a:avLst>
              </a:prstGeom>
              <a:noFill/>
              <a:ln w="1270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16200000" flipV="1">
                <a:off x="3071935" y="2306809"/>
                <a:ext cx="453438" cy="381000"/>
              </a:xfrm>
              <a:prstGeom prst="line">
                <a:avLst/>
              </a:prstGeom>
              <a:ln w="127000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Isosceles Triangle 31"/>
              <p:cNvSpPr/>
              <p:nvPr/>
            </p:nvSpPr>
            <p:spPr>
              <a:xfrm rot="2260505">
                <a:off x="3703773" y="2140229"/>
                <a:ext cx="364954" cy="275273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828356">
                <a:off x="2869946" y="2859460"/>
                <a:ext cx="364954" cy="275273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 rot="19316373">
                <a:off x="2862745" y="2050993"/>
                <a:ext cx="364954" cy="275273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362200" y="1600200"/>
              <a:ext cx="18243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LWC</a:t>
              </a:r>
              <a:r>
                <a:rPr lang="en-US" sz="2400"/>
                <a:t>(2 g/m3)</a:t>
              </a:r>
              <a:endParaRPr lang="en-US" sz="2400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362200" y="2133600"/>
              <a:ext cx="1160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P </a:t>
              </a:r>
            </a:p>
            <a:p>
              <a:r>
                <a:rPr lang="en-US" sz="2400"/>
                <a:t>(20 mb)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700089" y="2362200"/>
              <a:ext cx="7957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T </a:t>
              </a:r>
            </a:p>
            <a:p>
              <a:r>
                <a:rPr lang="en-US" sz="2400"/>
                <a:t>(2°C)</a:t>
              </a:r>
              <a:endParaRPr lang="en-US" sz="2400" b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53200" y="152400"/>
            <a:ext cx="76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219" name="TextBox 11"/>
          <p:cNvSpPr txBox="1">
            <a:spLocks noChangeArrowheads="1"/>
          </p:cNvSpPr>
          <p:nvPr/>
        </p:nvSpPr>
        <p:spPr bwMode="auto">
          <a:xfrm>
            <a:off x="3352800" y="3962400"/>
            <a:ext cx="91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pic>
        <p:nvPicPr>
          <p:cNvPr id="9220" name="Picture 13" descr="0606_221425_221427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76600"/>
            <a:ext cx="48164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14" descr="0606_221425_22142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3287713"/>
            <a:ext cx="4800600" cy="357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15"/>
          <p:cNvSpPr txBox="1">
            <a:spLocks noChangeArrowheads="1"/>
          </p:cNvSpPr>
          <p:nvPr/>
        </p:nvSpPr>
        <p:spPr bwMode="auto">
          <a:xfrm>
            <a:off x="3352800" y="3973513"/>
            <a:ext cx="914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PCASP</a:t>
            </a:r>
          </a:p>
        </p:txBody>
      </p:sp>
      <p:sp>
        <p:nvSpPr>
          <p:cNvPr id="9223" name="TextBox 16"/>
          <p:cNvSpPr txBox="1">
            <a:spLocks noChangeArrowheads="1"/>
          </p:cNvSpPr>
          <p:nvPr/>
        </p:nvSpPr>
        <p:spPr bwMode="auto">
          <a:xfrm>
            <a:off x="5334000" y="3962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FSSP</a:t>
            </a:r>
          </a:p>
        </p:txBody>
      </p:sp>
      <p:pic>
        <p:nvPicPr>
          <p:cNvPr id="9224" name="Picture 18" descr="20090606b_221300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76400" y="-1600200"/>
            <a:ext cx="5715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324600" y="152400"/>
            <a:ext cx="76200" cy="259080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226" name="TextBox 20"/>
          <p:cNvSpPr txBox="1">
            <a:spLocks noChangeArrowheads="1"/>
          </p:cNvSpPr>
          <p:nvPr/>
        </p:nvSpPr>
        <p:spPr bwMode="auto">
          <a:xfrm>
            <a:off x="304800" y="228600"/>
            <a:ext cx="990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pitchFamily="22" charset="0"/>
              </a:rPr>
              <a:t>5000 m</a:t>
            </a:r>
          </a:p>
          <a:p>
            <a:r>
              <a:rPr lang="en-US">
                <a:latin typeface="Calibri" pitchFamily="22" charset="0"/>
              </a:rPr>
              <a:t>16500 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9302107.JPG"/>
          <p:cNvPicPr>
            <a:picLocks noChangeAspect="1"/>
          </p:cNvPicPr>
          <p:nvPr/>
        </p:nvPicPr>
        <p:blipFill>
          <a:blip r:embed="rId2">
            <a:lum bright="9000" contrast="55000"/>
          </a:blip>
          <a:srcRect l="38333" r="23020" b="9570"/>
          <a:stretch>
            <a:fillRect/>
          </a:stretch>
        </p:blipFill>
        <p:spPr>
          <a:xfrm rot="5400000">
            <a:off x="2025108" y="-184690"/>
            <a:ext cx="5334001" cy="82941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b="1"/>
              <a:t>Check your assumptions</a:t>
            </a:r>
          </a:p>
          <a:p>
            <a:r>
              <a:rPr lang="en-US" b="1"/>
              <a:t>Instrument variability can be a big problem</a:t>
            </a:r>
          </a:p>
          <a:p>
            <a:r>
              <a:rPr lang="en-US" b="1"/>
              <a:t>The importance of environmental soundings (we should have requested a sonde in Cheyenne!)</a:t>
            </a:r>
          </a:p>
          <a:p>
            <a:r>
              <a:rPr lang="en-US" b="1"/>
              <a:t>Entrainment mechanism remains unclear</a:t>
            </a:r>
          </a:p>
          <a:p>
            <a:r>
              <a:rPr lang="en-US" b="1"/>
              <a:t>Paluch diagrams can be a useful tool in many cases</a:t>
            </a:r>
            <a:endParaRPr lang="en-US" b="1"/>
          </a:p>
          <a:p>
            <a:endParaRPr lang="en-US" b="1"/>
          </a:p>
          <a:p>
            <a:pPr>
              <a:buNone/>
            </a:pPr>
            <a:endParaRPr lang="en-US" b="1"/>
          </a:p>
          <a:p>
            <a:endParaRPr lang="en-US" b="1"/>
          </a:p>
          <a:p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Conclusions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93021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71825" y="1038225"/>
            <a:ext cx="6477000" cy="485775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 b="1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124200"/>
            <a:ext cx="3429000" cy="3352800"/>
          </a:xfrm>
          <a:solidFill>
            <a:srgbClr val="8EB4E3">
              <a:alpha val="82000"/>
            </a:srgbClr>
          </a:solidFill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2400"/>
              <a:t>	</a:t>
            </a:r>
            <a:r>
              <a:rPr lang="en-US" sz="2400" b="1" u="sng"/>
              <a:t>References</a:t>
            </a:r>
            <a:endParaRPr lang="en-US" sz="2400" b="1" i="1" u="sng"/>
          </a:p>
          <a:p>
            <a:r>
              <a:rPr lang="en-US" sz="2400" b="1" i="1"/>
              <a:t>Paluch 1979, </a:t>
            </a:r>
            <a:r>
              <a:rPr lang="en-US" sz="2400"/>
              <a:t>The entrainment mechanism in Colorado Cumuli</a:t>
            </a:r>
          </a:p>
          <a:p>
            <a:r>
              <a:rPr lang="en-US" sz="2400" b="1" i="1"/>
              <a:t>Peter et al. 2006, </a:t>
            </a:r>
            <a:r>
              <a:rPr lang="en-US" sz="2400"/>
              <a:t>Prediction and observation of cloud processing of the aerosol size distribution by a band of cumulus</a:t>
            </a:r>
          </a:p>
          <a:p>
            <a:r>
              <a:rPr lang="en-US" sz="2400" b="1" i="1"/>
              <a:t>Jensen et al. 1985, </a:t>
            </a:r>
            <a:r>
              <a:rPr lang="en-US" sz="2400"/>
              <a:t>Turbulent mixing, spectral evolution and dynamics in a warm cumulus cloud</a:t>
            </a:r>
          </a:p>
          <a:p>
            <a:r>
              <a:rPr lang="en-US" sz="2400" b="1" i="1"/>
              <a:t>Blythe, Cooler, Jensen. 1988, </a:t>
            </a:r>
            <a:r>
              <a:rPr lang="en-US" sz="2400"/>
              <a:t>The source of entrained air in Montana Cumuli</a:t>
            </a:r>
          </a:p>
          <a:p>
            <a:r>
              <a:rPr lang="en-US" sz="2400" b="1" i="1"/>
              <a:t>Heus et al. 2008, </a:t>
            </a:r>
            <a:r>
              <a:rPr lang="en-US" sz="2400"/>
              <a:t>Mixing in shallow cumulus clouds studied by Lagrangian particle tracking</a:t>
            </a:r>
            <a:endParaRPr lang="en-US" sz="24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305800" cy="5943600"/>
          </a:xfrm>
          <a:solidFill>
            <a:srgbClr val="8EB4E3">
              <a:alpha val="82000"/>
            </a:srgbClr>
          </a:solidFill>
        </p:spPr>
        <p:txBody>
          <a:bodyPr>
            <a:normAutofit/>
          </a:bodyPr>
          <a:lstStyle/>
          <a:p>
            <a:pPr>
              <a:buNone/>
            </a:pPr>
            <a:endParaRPr lang="en-US" sz="1100" b="1" i="1" u="sng"/>
          </a:p>
          <a:p>
            <a:r>
              <a:rPr lang="en-US" sz="1100" b="1" i="1"/>
              <a:t>MAJOR RESARCH</a:t>
            </a:r>
          </a:p>
          <a:p>
            <a:r>
              <a:rPr lang="en-US" sz="1100" b="1" i="1"/>
              <a:t>Paluch 1979, </a:t>
            </a:r>
            <a:r>
              <a:rPr lang="en-US" sz="1100"/>
              <a:t>The entrainment mechanism in Colorado Cumuli</a:t>
            </a:r>
          </a:p>
          <a:p>
            <a:pPr lvl="1">
              <a:buNone/>
            </a:pPr>
            <a:r>
              <a:rPr lang="en-US" sz="1100"/>
              <a:t>Use cloudy &amp; cear air properties to determine altitude and amount of entrained air</a:t>
            </a:r>
          </a:p>
          <a:p>
            <a:pPr lvl="1">
              <a:buNone/>
            </a:pPr>
            <a:r>
              <a:rPr lang="en-US" sz="1100"/>
              <a:t>Most air originates several km above observation level</a:t>
            </a:r>
          </a:p>
          <a:p>
            <a:pPr lvl="1">
              <a:buNone/>
            </a:pPr>
            <a:r>
              <a:rPr lang="en-US" sz="1100"/>
              <a:t>Mixed regions in downdrafts &amp; weak updrafts</a:t>
            </a:r>
          </a:p>
          <a:p>
            <a:pPr lvl="1">
              <a:buNone/>
            </a:pPr>
            <a:r>
              <a:rPr lang="en-US" sz="1100"/>
              <a:t>Inconsistent with laterally entraining plume model</a:t>
            </a:r>
          </a:p>
          <a:p>
            <a:pPr lvl="1">
              <a:buNone/>
            </a:pPr>
            <a:r>
              <a:rPr lang="en-US" sz="1100"/>
              <a:t>Mixing of envt air with cloud air produces evaporative cooling to create downdrafts that penetrate several km</a:t>
            </a:r>
          </a:p>
          <a:p>
            <a:pPr lvl="1">
              <a:buNone/>
            </a:pPr>
            <a:r>
              <a:rPr lang="en-US" sz="1100"/>
              <a:t>Updraft air diluted with nearby downdraft air</a:t>
            </a:r>
          </a:p>
          <a:p>
            <a:r>
              <a:rPr lang="en-US" sz="1100" b="1" i="1"/>
              <a:t>Jensen et al. 1985, </a:t>
            </a:r>
            <a:r>
              <a:rPr lang="en-US" sz="1100"/>
              <a:t>Turbulent mixing, spectral evolution and dynamics in a warm cumulus cloud</a:t>
            </a:r>
          </a:p>
          <a:p>
            <a:pPr lvl="1"/>
            <a:r>
              <a:rPr lang="en-US" sz="1100"/>
              <a:t>Used peulch to show that some cumuli contain cloudy air from only clou dtop and base</a:t>
            </a:r>
          </a:p>
          <a:p>
            <a:pPr lvl="1"/>
            <a:r>
              <a:rPr lang="en-US" sz="1100"/>
              <a:t>Inestigated droplet spectral evolution in clouds composed of air from these 2 sources</a:t>
            </a:r>
          </a:p>
          <a:p>
            <a:pPr lvl="1"/>
            <a:r>
              <a:rPr lang="en-US" sz="1100"/>
              <a:t>Mixing between cloud and entrained air often appears wthout total removal of dropplet </a:t>
            </a:r>
          </a:p>
          <a:p>
            <a:pPr lvl="1"/>
            <a:r>
              <a:rPr lang="en-US" sz="1100"/>
              <a:t>Observed droplet spectra compared with adiabatic parcel method calculations</a:t>
            </a:r>
          </a:p>
          <a:p>
            <a:pPr lvl="1"/>
            <a:r>
              <a:rPr lang="en-US" sz="1100"/>
              <a:t>Supports hypothesis that cloudy and envt air interact on large scales with homogenization of large scale regions</a:t>
            </a:r>
          </a:p>
          <a:p>
            <a:r>
              <a:rPr lang="en-US" sz="1100" b="1" i="1"/>
              <a:t>Blythe, Cooler, Jensen. 1988, </a:t>
            </a:r>
            <a:r>
              <a:rPr lang="en-US" sz="1100"/>
              <a:t>The source of entrained air in Montana Cumuli</a:t>
            </a:r>
          </a:p>
          <a:p>
            <a:pPr lvl="1"/>
            <a:r>
              <a:rPr lang="en-US" sz="1100"/>
              <a:t>measured small cumuli to large supercell</a:t>
            </a:r>
          </a:p>
          <a:p>
            <a:pPr lvl="1"/>
            <a:r>
              <a:rPr lang="en-US" sz="1100"/>
              <a:t>Showed that the source of entrained air is close to or slightly above the observation level, even when aircraft decends through different levels</a:t>
            </a:r>
          </a:p>
          <a:p>
            <a:pPr lvl="1"/>
            <a:r>
              <a:rPr lang="en-US" sz="1100"/>
              <a:t>Consistent with the idea that cumulus clouds consist of athermal-like elements from which the least buoyant mixed parcels are shed off and the most buoyant mixed parcels may continue</a:t>
            </a:r>
          </a:p>
          <a:p>
            <a:r>
              <a:rPr lang="en-US" sz="1100" b="1" i="1"/>
              <a:t>Peter et al. 2006, </a:t>
            </a:r>
            <a:r>
              <a:rPr lang="en-US" sz="1100"/>
              <a:t>Prediction and observation of cloud processing of the aerosol size distribution by a band of cumulus</a:t>
            </a:r>
          </a:p>
          <a:p>
            <a:pPr lvl="1"/>
            <a:r>
              <a:rPr lang="en-US" sz="1100"/>
              <a:t>Determined origins of detrained air, using observations of aerosol spectra</a:t>
            </a:r>
          </a:p>
          <a:p>
            <a:r>
              <a:rPr lang="en-US" sz="1100" b="1" i="1"/>
              <a:t>Heus et al. 2008, </a:t>
            </a:r>
            <a:r>
              <a:rPr lang="en-US" sz="1100"/>
              <a:t>Mixing in shallow cumulus clouds studied by Lagrangian particle tracking</a:t>
            </a:r>
          </a:p>
          <a:p>
            <a:pPr lvl="1"/>
            <a:r>
              <a:rPr lang="en-US" sz="1100"/>
              <a:t>Mixing studied using large eddy simulations</a:t>
            </a:r>
          </a:p>
          <a:p>
            <a:pPr lvl="1"/>
            <a:r>
              <a:rPr lang="en-US" sz="1100"/>
              <a:t>Study source of in-cloud air using paluch and by tracing back cloud air parcels</a:t>
            </a:r>
          </a:p>
          <a:p>
            <a:pPr lvl="1"/>
            <a:r>
              <a:rPr lang="en-US" sz="1100"/>
              <a:t>CLASSIC PALUCH PROVIDE EVIDENCE FOR CLOUD TOP MIXING, PARTICLE TRACKING SHOWS  THAT VIRTUALLY ALL MIXING OCURS LATERALLY!!!!</a:t>
            </a:r>
          </a:p>
          <a:p>
            <a:pPr lvl="1"/>
            <a:r>
              <a:rPr lang="en-US" sz="1100"/>
              <a:t> INDICATE ABSENCE OF SIGNIFICANT CLOUD-top mixing in shoallow cumuli</a:t>
            </a:r>
          </a:p>
          <a:p>
            <a:pPr lvl="1"/>
            <a:endParaRPr lang="en-US" sz="1100"/>
          </a:p>
          <a:p>
            <a:endParaRPr lang="en-US" sz="1100"/>
          </a:p>
          <a:p>
            <a:endParaRPr lang="en-US" sz="11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400" b="1"/>
              <a:t>Objective: </a:t>
            </a:r>
            <a:r>
              <a:rPr lang="en-US" sz="2400"/>
              <a:t>determine the</a:t>
            </a:r>
            <a:r>
              <a:rPr lang="en-US" sz="2400">
                <a:solidFill>
                  <a:srgbClr val="FF0000"/>
                </a:solidFill>
              </a:rPr>
              <a:t> sources </a:t>
            </a:r>
            <a:r>
              <a:rPr lang="en-US" sz="2400"/>
              <a:t>and </a:t>
            </a:r>
            <a:r>
              <a:rPr lang="en-US" sz="2400">
                <a:solidFill>
                  <a:srgbClr val="FF0000"/>
                </a:solidFill>
              </a:rPr>
              <a:t>amount</a:t>
            </a:r>
            <a:r>
              <a:rPr lang="en-US" sz="2400"/>
              <a:t> of entrainment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latin typeface="+mj-lt"/>
                <a:ea typeface="+mj-ea"/>
                <a:cs typeface="+mj-cs"/>
              </a:rPr>
              <a:t>Background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9" descr="Picture 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362200"/>
            <a:ext cx="4158641" cy="36876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2057400"/>
            <a:ext cx="3264385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Plumes/Thermals/Blobs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Soundings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model.WRF_Soundings_3km.200906051200.09_CYS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4419600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791200"/>
            <a:ext cx="3971760" cy="830997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Cheyenne, WY</a:t>
            </a:r>
          </a:p>
          <a:p>
            <a:r>
              <a:rPr lang="en-US" sz="2400" b="1"/>
              <a:t>Friday 21 UTC (1500 LST) WRF</a:t>
            </a:r>
          </a:p>
        </p:txBody>
      </p:sp>
      <p:pic>
        <p:nvPicPr>
          <p:cNvPr id="6" name="Picture 5" descr="Picture 29.png"/>
          <p:cNvPicPr>
            <a:picLocks noChangeAspect="1"/>
          </p:cNvPicPr>
          <p:nvPr/>
        </p:nvPicPr>
        <p:blipFill>
          <a:blip r:embed="rId3"/>
          <a:srcRect l="18500" r="3327"/>
          <a:stretch>
            <a:fillRect/>
          </a:stretch>
        </p:blipFill>
        <p:spPr>
          <a:xfrm>
            <a:off x="4925351" y="1522706"/>
            <a:ext cx="4218649" cy="4116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5786735"/>
            <a:ext cx="2819400" cy="830997"/>
          </a:xfrm>
          <a:prstGeom prst="rect">
            <a:avLst/>
          </a:prstGeom>
          <a:solidFill>
            <a:srgbClr val="8EB4E3"/>
          </a:solidFill>
        </p:spPr>
        <p:txBody>
          <a:bodyPr wrap="square" rtlCol="0">
            <a:spAutoFit/>
          </a:bodyPr>
          <a:lstStyle/>
          <a:p>
            <a:r>
              <a:rPr lang="en-US" sz="2400" b="1"/>
              <a:t>Marshall Site</a:t>
            </a:r>
          </a:p>
          <a:p>
            <a:r>
              <a:rPr lang="en-US" sz="2400" b="1"/>
              <a:t>Friday 2039 UTC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93021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8330"/>
            <a:ext cx="4280893" cy="3210670"/>
          </a:xfrm>
          <a:prstGeom prst="rect">
            <a:avLst/>
          </a:prstGeom>
        </p:spPr>
      </p:pic>
      <p:pic>
        <p:nvPicPr>
          <p:cNvPr id="7" name="Picture 6" descr="R93021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93" y="3505200"/>
            <a:ext cx="4368800" cy="3276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38800" y="1538142"/>
            <a:ext cx="182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8,500</a:t>
            </a:r>
            <a:r>
              <a:rPr lang="en-US" baseline="0"/>
              <a:t>  ft  (2212)</a:t>
            </a:r>
            <a:endParaRPr lang="en-US"/>
          </a:p>
          <a:p>
            <a:r>
              <a:rPr lang="en-US"/>
              <a:t>12,000 ft (2216)</a:t>
            </a:r>
          </a:p>
          <a:p>
            <a:r>
              <a:rPr lang="en-US"/>
              <a:t>9,000</a:t>
            </a:r>
            <a:r>
              <a:rPr lang="en-US" baseline="0"/>
              <a:t> ft   (2223)</a:t>
            </a:r>
          </a:p>
          <a:p>
            <a:r>
              <a:rPr lang="en-US" baseline="0"/>
              <a:t>10,500    (2225)</a:t>
            </a:r>
          </a:p>
          <a:p>
            <a:r>
              <a:rPr lang="en-US" baseline="0"/>
              <a:t>12,000    (2228)</a:t>
            </a:r>
          </a:p>
          <a:p>
            <a:r>
              <a:rPr lang="en-US" baseline="0"/>
              <a:t>14,000    (2230)</a:t>
            </a:r>
          </a:p>
          <a:p>
            <a:r>
              <a:rPr lang="en-US" baseline="0"/>
              <a:t>15,000    (2233)</a:t>
            </a:r>
          </a:p>
          <a:p>
            <a:r>
              <a:rPr lang="en-US" baseline="0"/>
              <a:t>16,000    (2236)</a:t>
            </a:r>
            <a:endParaRPr lang="en-US"/>
          </a:p>
        </p:txBody>
      </p:sp>
      <p:pic>
        <p:nvPicPr>
          <p:cNvPr id="6" name="Picture 5" descr="R93021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693" y="218330"/>
            <a:ext cx="4280894" cy="3210670"/>
          </a:xfrm>
          <a:prstGeom prst="rect">
            <a:avLst/>
          </a:prstGeom>
        </p:spPr>
      </p:pic>
      <p:pic>
        <p:nvPicPr>
          <p:cNvPr id="8" name="Picture 7" descr="R930212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21200" y="34798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Cloud fields – Flight 4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loud2Day2_bottom.png"/>
          <p:cNvPicPr>
            <a:picLocks noChangeAspect="1"/>
          </p:cNvPicPr>
          <p:nvPr/>
        </p:nvPicPr>
        <p:blipFill>
          <a:blip r:embed="rId2"/>
          <a:srcRect r="13796" b="23008"/>
          <a:stretch>
            <a:fillRect/>
          </a:stretch>
        </p:blipFill>
        <p:spPr>
          <a:xfrm>
            <a:off x="2392245" y="3577825"/>
            <a:ext cx="4443632" cy="2975375"/>
          </a:xfrm>
          <a:prstGeom prst="rect">
            <a:avLst/>
          </a:prstGeom>
        </p:spPr>
      </p:pic>
      <p:pic>
        <p:nvPicPr>
          <p:cNvPr id="7" name="Content Placeholder 5" descr="Cloud2_day2_top.png"/>
          <p:cNvPicPr>
            <a:picLocks noGrp="1" noChangeAspect="1"/>
          </p:cNvPicPr>
          <p:nvPr>
            <p:ph idx="1"/>
          </p:nvPr>
        </p:nvPicPr>
        <p:blipFill>
          <a:blip r:embed="rId3"/>
          <a:srcRect l="6217" t="21054" r="475" b="19612"/>
          <a:stretch>
            <a:fillRect/>
          </a:stretch>
        </p:blipFill>
        <p:spPr>
          <a:xfrm>
            <a:off x="2362200" y="1291826"/>
            <a:ext cx="4473677" cy="2133600"/>
          </a:xfrm>
        </p:spPr>
      </p:pic>
      <p:sp>
        <p:nvSpPr>
          <p:cNvPr id="5" name="TextBox 4"/>
          <p:cNvSpPr txBox="1"/>
          <p:nvPr/>
        </p:nvSpPr>
        <p:spPr>
          <a:xfrm>
            <a:off x="457200" y="1369367"/>
            <a:ext cx="44165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Case 2: </a:t>
            </a:r>
            <a:r>
              <a:rPr lang="en-US" sz="2400" b="1"/>
              <a:t>Saturday 2256 - 2319 UTC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latin typeface="+mj-lt"/>
                <a:ea typeface="+mj-ea"/>
                <a:cs typeface="+mj-cs"/>
              </a:rPr>
              <a:t>Cloud Base from WCL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sp_wcl_jun05b_221145-2214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1" y="1600200"/>
            <a:ext cx="8858249" cy="2362200"/>
          </a:xfrm>
          <a:prstGeom prst="rect">
            <a:avLst/>
          </a:prstGeom>
        </p:spPr>
      </p:pic>
      <p:pic>
        <p:nvPicPr>
          <p:cNvPr id="6" name="Picture 5" descr="asp_wcl_jun06b_002956-00325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600"/>
            <a:ext cx="9067800" cy="2720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369367"/>
            <a:ext cx="2373817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Friday – Cloud #2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3807767"/>
            <a:ext cx="2719615" cy="461665"/>
          </a:xfrm>
          <a:prstGeom prst="rect">
            <a:avLst/>
          </a:prstGeom>
          <a:solidFill>
            <a:srgbClr val="8EB4E3"/>
          </a:solidFill>
        </p:spPr>
        <p:txBody>
          <a:bodyPr wrap="none" rtlCol="0">
            <a:spAutoFit/>
          </a:bodyPr>
          <a:lstStyle/>
          <a:p>
            <a:r>
              <a:rPr lang="en-US" sz="2400" b="1"/>
              <a:t>Saturday – Cloud #3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48000" y="1754832"/>
            <a:ext cx="533400" cy="190276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0" y="1754832"/>
            <a:ext cx="304800" cy="190276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86200" y="4269432"/>
            <a:ext cx="1295400" cy="2207568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1290935"/>
            <a:ext cx="19411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Base ~ 2.8 km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57600" y="3810000"/>
            <a:ext cx="194115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Base ~ 3.4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Picture 23.png"/>
          <p:cNvPicPr>
            <a:picLocks noChangeAspect="1"/>
          </p:cNvPicPr>
          <p:nvPr/>
        </p:nvPicPr>
        <p:blipFill>
          <a:blip r:embed="rId2"/>
          <a:srcRect b="21682"/>
          <a:stretch>
            <a:fillRect/>
          </a:stretch>
        </p:blipFill>
        <p:spPr>
          <a:xfrm>
            <a:off x="1600200" y="1295400"/>
            <a:ext cx="5168900" cy="49831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90040" y="1752600"/>
            <a:ext cx="8229600" cy="4525963"/>
          </a:xfrm>
        </p:spPr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Methods: </a:t>
            </a:r>
            <a:r>
              <a:rPr lang="en-US" sz="4400">
                <a:latin typeface="+mj-lt"/>
                <a:ea typeface="+mj-ea"/>
                <a:cs typeface="+mj-cs"/>
              </a:rPr>
              <a:t>Paluch Example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6167735"/>
            <a:ext cx="579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Wet equivalent potential temperature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956101" y="3242102"/>
            <a:ext cx="457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Total Water Content </a:t>
            </a:r>
          </a:p>
          <a:p>
            <a:pPr algn="ctr"/>
            <a:r>
              <a:rPr lang="en-US" sz="2400"/>
              <a:t>[water vapor + liquid water + ice]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75300" y="1607403"/>
            <a:ext cx="11303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8000"/>
                </a:solidFill>
              </a:rPr>
              <a:t>Cloud </a:t>
            </a:r>
          </a:p>
          <a:p>
            <a:r>
              <a:rPr lang="en-US" sz="2400">
                <a:solidFill>
                  <a:srgbClr val="008000"/>
                </a:solidFill>
              </a:rPr>
              <a:t>Base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3200400"/>
            <a:ext cx="213360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Sounding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81600" y="2902803"/>
            <a:ext cx="1219200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</a:rPr>
              <a:t>In-cloud obs.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1600" y="1559004"/>
            <a:ext cx="2209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0" y="4964668"/>
            <a:ext cx="3352800" cy="36933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</a:rPr>
              <a:t>* SOURCE OF ENTRAINED AIR</a:t>
            </a:r>
          </a:p>
        </p:txBody>
      </p:sp>
      <p:sp>
        <p:nvSpPr>
          <p:cNvPr id="25" name="Isosceles Triangle 24"/>
          <p:cNvSpPr/>
          <p:nvPr/>
        </p:nvSpPr>
        <p:spPr>
          <a:xfrm rot="1440000">
            <a:off x="4470345" y="2140209"/>
            <a:ext cx="561210" cy="3378084"/>
          </a:xfrm>
          <a:prstGeom prst="triangle">
            <a:avLst/>
          </a:prstGeom>
          <a:solidFill>
            <a:srgbClr val="FF0000">
              <a:alpha val="13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010400" y="6412468"/>
            <a:ext cx="20574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Blythe et al. 1988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4343400" y="1295400"/>
            <a:ext cx="4663162" cy="541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3761283"/>
            <a:ext cx="8229600" cy="4525963"/>
          </a:xfrm>
        </p:spPr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Methods: </a:t>
            </a:r>
            <a:r>
              <a:rPr lang="en-US" sz="4400">
                <a:latin typeface="+mj-lt"/>
                <a:ea typeface="+mj-ea"/>
                <a:cs typeface="+mj-cs"/>
              </a:rPr>
              <a:t>Paluch Analysis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" name="Picture 44" descr="Picture 8.png"/>
          <p:cNvPicPr>
            <a:picLocks noChangeAspect="1"/>
          </p:cNvPicPr>
          <p:nvPr/>
        </p:nvPicPr>
        <p:blipFill>
          <a:blip r:embed="rId2"/>
          <a:srcRect b="14286"/>
          <a:stretch>
            <a:fillRect/>
          </a:stretch>
        </p:blipFill>
        <p:spPr>
          <a:xfrm>
            <a:off x="4953000" y="2277227"/>
            <a:ext cx="3810001" cy="290437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943600" y="5336878"/>
            <a:ext cx="2895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Wet equivalent</a:t>
            </a:r>
          </a:p>
          <a:p>
            <a:r>
              <a:rPr lang="en-US" sz="2400" b="1">
                <a:solidFill>
                  <a:srgbClr val="000000"/>
                </a:solidFill>
              </a:rPr>
              <a:t> potential temp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2364432" y="3655369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Total Water Content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72200" y="2505669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Cloud Base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96200" y="213360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81601" y="3191469"/>
            <a:ext cx="1600201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Sounding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 flipH="1" flipV="1">
            <a:off x="6996660" y="2981076"/>
            <a:ext cx="560882" cy="5334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239001" y="3043534"/>
            <a:ext cx="1371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In-cloud obs.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28600" y="1676400"/>
            <a:ext cx="3962400" cy="4390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noProof="0">
                <a:solidFill>
                  <a:srgbClr val="0000FF"/>
                </a:solidFill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ssumptions/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Challenges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000" b="1" noProof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noProof="0"/>
              <a:t>Young cloud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noProof="0"/>
              <a:t>No precipitation (during all legs)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/>
              <a:t>No ice</a:t>
            </a:r>
            <a:endParaRPr lang="en-US" sz="2800" noProof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noProof="0"/>
              <a:t>Mixing is linear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/>
              <a:t>Cloud air is saturated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/>
              <a:t>Aircraft sounding represents environmental air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Cloud base q,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θ</a:t>
            </a:r>
            <a:r>
              <a:rPr kumimoji="0" lang="en-US" sz="2800" i="0" u="none" strike="noStrike" kern="1200" cap="none" spc="0" normalizeH="0" baseline="-25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 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accurately determined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4343400" y="1295400"/>
            <a:ext cx="4663162" cy="5410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3761283"/>
            <a:ext cx="8229600" cy="4525963"/>
          </a:xfrm>
        </p:spPr>
        <p:txBody>
          <a:bodyPr/>
          <a:lstStyle/>
          <a:p>
            <a:pPr lvl="1"/>
            <a:endParaRPr lang="en-US"/>
          </a:p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atin typeface="+mj-lt"/>
                <a:ea typeface="+mj-ea"/>
                <a:cs typeface="+mj-cs"/>
              </a:rPr>
              <a:t>Methods: </a:t>
            </a:r>
            <a:r>
              <a:rPr lang="en-US" sz="4400">
                <a:latin typeface="+mj-lt"/>
                <a:ea typeface="+mj-ea"/>
                <a:cs typeface="+mj-cs"/>
              </a:rPr>
              <a:t>Paluch Analysis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" name="Picture 44" descr="Picture 8.png"/>
          <p:cNvPicPr>
            <a:picLocks noChangeAspect="1"/>
          </p:cNvPicPr>
          <p:nvPr/>
        </p:nvPicPr>
        <p:blipFill>
          <a:blip r:embed="rId2"/>
          <a:srcRect b="14286"/>
          <a:stretch>
            <a:fillRect/>
          </a:stretch>
        </p:blipFill>
        <p:spPr>
          <a:xfrm>
            <a:off x="4953000" y="2277227"/>
            <a:ext cx="3810001" cy="290437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5943600" y="5336878"/>
            <a:ext cx="2895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Wet equivalent</a:t>
            </a:r>
          </a:p>
          <a:p>
            <a:r>
              <a:rPr lang="en-US" sz="2400" b="1">
                <a:solidFill>
                  <a:srgbClr val="000000"/>
                </a:solidFill>
              </a:rPr>
              <a:t> potential temp</a:t>
            </a:r>
          </a:p>
        </p:txBody>
      </p:sp>
      <p:sp>
        <p:nvSpPr>
          <p:cNvPr id="47" name="TextBox 46"/>
          <p:cNvSpPr txBox="1"/>
          <p:nvPr/>
        </p:nvSpPr>
        <p:spPr>
          <a:xfrm rot="16200000">
            <a:off x="2364432" y="3655369"/>
            <a:ext cx="457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Total Water Content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172200" y="2505669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8000"/>
                </a:solidFill>
              </a:rPr>
              <a:t>Cloud Base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696200" y="2133600"/>
            <a:ext cx="53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81601" y="3191469"/>
            <a:ext cx="1600201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Sounding</a:t>
            </a:r>
          </a:p>
        </p:txBody>
      </p:sp>
      <p:cxnSp>
        <p:nvCxnSpPr>
          <p:cNvPr id="58" name="Straight Connector 57"/>
          <p:cNvCxnSpPr/>
          <p:nvPr/>
        </p:nvCxnSpPr>
        <p:spPr>
          <a:xfrm rot="5400000" flipH="1" flipV="1">
            <a:off x="6996660" y="2981076"/>
            <a:ext cx="560882" cy="5334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dot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7239001" y="3043534"/>
            <a:ext cx="1371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In-cloud obs.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228600" y="1676400"/>
            <a:ext cx="3962400" cy="439043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1" noProof="0">
                <a:solidFill>
                  <a:srgbClr val="0000FF"/>
                </a:solidFill>
              </a:rPr>
              <a:t>Steps: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Identify transects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Apply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filters using 25 hz data (remove “pockets”)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lang="en-US" sz="2800" i="1"/>
              <a:t>LWC</a:t>
            </a:r>
            <a:r>
              <a:rPr lang="en-US" sz="2800"/>
              <a:t> (&gt; 0.03 g/cm</a:t>
            </a:r>
            <a:r>
              <a:rPr lang="en-US" sz="2800" baseline="30000"/>
              <a:t>3</a:t>
            </a:r>
            <a:r>
              <a:rPr lang="en-US" sz="2800"/>
              <a:t>)</a:t>
            </a:r>
          </a:p>
          <a:p>
            <a:pPr marL="971550" lvl="1" indent="-514350">
              <a:spcBef>
                <a:spcPct val="20000"/>
              </a:spcBef>
              <a:buFont typeface="Arial"/>
              <a:buChar char="•"/>
            </a:pPr>
            <a:r>
              <a:rPr kumimoji="0" lang="en-US" sz="2800" i="1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Droplet Concentration 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(&gt; 50 #/cm</a:t>
            </a:r>
            <a:r>
              <a:rPr kumimoji="0" lang="en-US" sz="2800" i="0" u="none" strike="noStrike" kern="120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noProof="0"/>
              <a:t>Determine best sounding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/>
              <a:t>Locate cloud base (WCL)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noProof="0"/>
              <a:t>Sensitivity tests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noProof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i="0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i="0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i="0" u="none" strike="noStrike" kern="1200" cap="none" spc="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400" y="381000"/>
            <a:ext cx="8229600" cy="762000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en-US" sz="3600" b="1">
                <a:latin typeface="+mj-lt"/>
                <a:ea typeface="+mj-ea"/>
                <a:cs typeface="+mj-cs"/>
              </a:rPr>
              <a:t>Instrumentation: </a:t>
            </a:r>
            <a:r>
              <a:rPr lang="en-US" sz="3600">
                <a:latin typeface="+mj-lt"/>
                <a:ea typeface="+mj-ea"/>
                <a:cs typeface="+mj-cs"/>
              </a:rPr>
              <a:t>King Air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kingair-trex06.jpg"/>
          <p:cNvPicPr>
            <a:picLocks noChangeAspect="1"/>
          </p:cNvPicPr>
          <p:nvPr/>
        </p:nvPicPr>
        <p:blipFill>
          <a:blip r:embed="rId2"/>
          <a:srcRect l="7763" t="25507" r="12022" b="37978"/>
          <a:stretch>
            <a:fillRect/>
          </a:stretch>
        </p:blipFill>
        <p:spPr>
          <a:xfrm>
            <a:off x="304800" y="3671221"/>
            <a:ext cx="8635389" cy="2577179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b="1"/>
              <a:t>Pressure: </a:t>
            </a:r>
            <a:r>
              <a:rPr lang="en-US" sz="2000"/>
              <a:t>static pressure form Rosemount</a:t>
            </a:r>
          </a:p>
          <a:p>
            <a:r>
              <a:rPr lang="en-US" sz="2000" b="1"/>
              <a:t>Height: </a:t>
            </a:r>
            <a:r>
              <a:rPr lang="en-US" sz="2000"/>
              <a:t>‘ztrue’ from hypsometric </a:t>
            </a:r>
          </a:p>
          <a:p>
            <a:r>
              <a:rPr lang="en-US" sz="2000" b="1"/>
              <a:t>Droplet Concentration</a:t>
            </a:r>
            <a:r>
              <a:rPr lang="en-US" sz="2000"/>
              <a:t>: FSSP 1/10 Hz considered</a:t>
            </a:r>
          </a:p>
          <a:p>
            <a:r>
              <a:rPr lang="en-US" sz="2000" b="1"/>
              <a:t>Ice Water Content (IWC)</a:t>
            </a:r>
            <a:r>
              <a:rPr lang="en-US" sz="2000"/>
              <a:t>: from 2D-C and 2D-P</a:t>
            </a:r>
          </a:p>
          <a:p>
            <a:r>
              <a:rPr lang="en-US" sz="2000" b="1"/>
              <a:t>Temperature:  </a:t>
            </a:r>
            <a:r>
              <a:rPr lang="en-US" sz="2000"/>
              <a:t>Reverse flow thermometer (RFT); Rosemount Thermometer</a:t>
            </a:r>
            <a:endParaRPr lang="en-US" sz="2000" b="1"/>
          </a:p>
          <a:p>
            <a:r>
              <a:rPr lang="en-US" sz="2000" b="1">
                <a:solidFill>
                  <a:srgbClr val="FF0000"/>
                </a:solidFill>
              </a:rPr>
              <a:t>Instrument/sampling rate important – will see later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1696</Words>
  <Application>Microsoft Office PowerPoint</Application>
  <PresentationFormat>On-screen Show (4:3)</PresentationFormat>
  <Paragraphs>320</Paragraphs>
  <Slides>58</Slides>
  <Notes>17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Visualizing Colorado entrainment   30 years after Paluch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Rosemount 102 E4AL: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Questions?</vt:lpstr>
      <vt:lpstr>Slide 53</vt:lpstr>
      <vt:lpstr>Slide 54</vt:lpstr>
      <vt:lpstr>Slide 55</vt:lpstr>
      <vt:lpstr>Slide 56</vt:lpstr>
      <vt:lpstr>Slide 57</vt:lpstr>
      <vt:lpstr>Slide 58</vt:lpstr>
    </vt:vector>
  </TitlesOfParts>
  <Company>grad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 1. Cloud entrainment</dc:title>
  <dc:creator>marcia delonge</dc:creator>
  <cp:lastModifiedBy>marcia delonge</cp:lastModifiedBy>
  <cp:revision>37</cp:revision>
  <dcterms:created xsi:type="dcterms:W3CDTF">2009-06-12T14:03:23Z</dcterms:created>
  <dcterms:modified xsi:type="dcterms:W3CDTF">2009-06-12T17:23:56Z</dcterms:modified>
</cp:coreProperties>
</file>