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sldIdLst>
    <p:sldId id="263" r:id="rId2"/>
    <p:sldId id="274" r:id="rId3"/>
    <p:sldId id="269" r:id="rId4"/>
    <p:sldId id="256" r:id="rId5"/>
    <p:sldId id="262" r:id="rId6"/>
    <p:sldId id="259" r:id="rId7"/>
    <p:sldId id="260" r:id="rId8"/>
    <p:sldId id="261" r:id="rId9"/>
    <p:sldId id="270" r:id="rId10"/>
    <p:sldId id="279" r:id="rId11"/>
    <p:sldId id="280" r:id="rId12"/>
    <p:sldId id="281" r:id="rId13"/>
    <p:sldId id="282" r:id="rId14"/>
    <p:sldId id="284" r:id="rId15"/>
    <p:sldId id="285" r:id="rId16"/>
    <p:sldId id="258" r:id="rId17"/>
    <p:sldId id="283" r:id="rId18"/>
    <p:sldId id="264" r:id="rId19"/>
    <p:sldId id="267" r:id="rId20"/>
    <p:sldId id="268" r:id="rId21"/>
    <p:sldId id="266" r:id="rId22"/>
    <p:sldId id="278" r:id="rId23"/>
    <p:sldId id="265" r:id="rId24"/>
    <p:sldId id="277" r:id="rId25"/>
    <p:sldId id="271" r:id="rId26"/>
    <p:sldId id="272" r:id="rId27"/>
    <p:sldId id="276" r:id="rId28"/>
    <p:sldId id="273" r:id="rId29"/>
    <p:sldId id="27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77F3C"/>
    <a:srgbClr val="FFE4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p:restoredLeft sz="15620"/>
    <p:restoredTop sz="94660"/>
  </p:normalViewPr>
  <p:slideViewPr>
    <p:cSldViewPr snapToGrid="0" snapToObjects="1">
      <p:cViewPr>
        <p:scale>
          <a:sx n="140" d="100"/>
          <a:sy n="140" d="100"/>
        </p:scale>
        <p:origin x="-111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B0875-2049-B741-AC2A-B1ABCF7DDDC1}" type="datetimeFigureOut">
              <a:rPr lang="en-US" smtClean="0"/>
              <a:pPr/>
              <a:t>1/27/11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103C7-15A8-1F42-8433-D7097142E9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7103C7-15A8-1F42-8433-D7097142E92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8E339-4928-AA47-9B9F-113B417F369F}"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8E339-4928-AA47-9B9F-113B417F369F}"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8E339-4928-AA47-9B9F-113B417F369F}"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8E339-4928-AA47-9B9F-113B417F369F}"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8E339-4928-AA47-9B9F-113B417F369F}"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8E339-4928-AA47-9B9F-113B417F369F}"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8E339-4928-AA47-9B9F-113B417F369F}" type="datetimeFigureOut">
              <a:rPr lang="en-US" smtClean="0"/>
              <a:pPr/>
              <a:t>1/27/11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8E339-4928-AA47-9B9F-113B417F369F}" type="datetimeFigureOut">
              <a:rPr lang="en-US" smtClean="0"/>
              <a:pPr/>
              <a:t>1/27/11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E339-4928-AA47-9B9F-113B417F369F}" type="datetimeFigureOut">
              <a:rPr lang="en-US" smtClean="0"/>
              <a:pPr/>
              <a:t>1/27/11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8E339-4928-AA47-9B9F-113B417F369F}"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8E339-4928-AA47-9B9F-113B417F369F}"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82B45-A3F0-4743-92B8-4819C6D475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31000">
              <a:srgbClr val="FFE49A"/>
            </a:gs>
            <a:gs pos="10000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8E339-4928-AA47-9B9F-113B417F369F}" type="datetimeFigureOut">
              <a:rPr lang="en-US" smtClean="0"/>
              <a:pPr/>
              <a:t>1/27/11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82B45-A3F0-4743-92B8-4819C6D4750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 Id="rId5"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50"/>
            <a:ext cx="8229600" cy="1143000"/>
          </a:xfrm>
        </p:spPr>
        <p:txBody>
          <a:bodyPr/>
          <a:lstStyle/>
          <a:p>
            <a:r>
              <a:rPr lang="en-US" dirty="0" smtClean="0">
                <a:solidFill>
                  <a:schemeClr val="bg1"/>
                </a:solidFill>
              </a:rPr>
              <a:t>PREDICT Debrief</a:t>
            </a:r>
            <a:endParaRPr lang="en-US" dirty="0">
              <a:solidFill>
                <a:schemeClr val="bg1"/>
              </a:solidFill>
            </a:endParaRPr>
          </a:p>
        </p:txBody>
      </p:sp>
      <p:pic>
        <p:nvPicPr>
          <p:cNvPr id="4" name="Picture 3" descr="predict_logo_100_clear.png"/>
          <p:cNvPicPr>
            <a:picLocks noChangeAspect="1"/>
          </p:cNvPicPr>
          <p:nvPr/>
        </p:nvPicPr>
        <p:blipFill>
          <a:blip r:embed="rId2"/>
          <a:stretch>
            <a:fillRect/>
          </a:stretch>
        </p:blipFill>
        <p:spPr>
          <a:xfrm>
            <a:off x="8118360" y="5951785"/>
            <a:ext cx="914400" cy="737419"/>
          </a:xfrm>
          <a:prstGeom prst="rect">
            <a:avLst/>
          </a:prstGeom>
        </p:spPr>
      </p:pic>
      <p:sp>
        <p:nvSpPr>
          <p:cNvPr id="7" name="TextBox 6"/>
          <p:cNvSpPr txBox="1"/>
          <p:nvPr/>
        </p:nvSpPr>
        <p:spPr>
          <a:xfrm>
            <a:off x="2475276" y="4810957"/>
            <a:ext cx="3975054" cy="1261884"/>
          </a:xfrm>
          <a:prstGeom prst="rect">
            <a:avLst/>
          </a:prstGeom>
          <a:noFill/>
        </p:spPr>
        <p:txBody>
          <a:bodyPr wrap="none" rtlCol="0">
            <a:spAutoFit/>
          </a:bodyPr>
          <a:lstStyle/>
          <a:p>
            <a:pPr algn="ctr"/>
            <a:r>
              <a:rPr lang="en-US" sz="2800" dirty="0" smtClean="0">
                <a:solidFill>
                  <a:srgbClr val="000000"/>
                </a:solidFill>
              </a:rPr>
              <a:t>15 Aug – 30 Sept 2010</a:t>
            </a:r>
          </a:p>
          <a:p>
            <a:pPr algn="ctr"/>
            <a:r>
              <a:rPr lang="en-US" sz="2400" dirty="0" smtClean="0">
                <a:solidFill>
                  <a:srgbClr val="000000"/>
                </a:solidFill>
              </a:rPr>
              <a:t>1 Sept - 15 Sept</a:t>
            </a:r>
            <a:r>
              <a:rPr lang="en-US" sz="2400" i="1" dirty="0" smtClean="0">
                <a:solidFill>
                  <a:schemeClr val="tx1">
                    <a:lumMod val="65000"/>
                  </a:schemeClr>
                </a:solidFill>
              </a:rPr>
              <a:t> </a:t>
            </a:r>
            <a:r>
              <a:rPr lang="en-US" sz="2400" i="1" dirty="0" smtClean="0">
                <a:solidFill>
                  <a:schemeClr val="tx1">
                    <a:lumMod val="50000"/>
                  </a:schemeClr>
                </a:solidFill>
              </a:rPr>
              <a:t>(double crew)</a:t>
            </a:r>
          </a:p>
          <a:p>
            <a:pPr algn="ctr"/>
            <a:r>
              <a:rPr lang="en-US" sz="2400" dirty="0" smtClean="0">
                <a:solidFill>
                  <a:srgbClr val="000000"/>
                </a:solidFill>
              </a:rPr>
              <a:t>St Croix, USVI</a:t>
            </a:r>
            <a:endParaRPr lang="en-US" sz="2400" dirty="0">
              <a:solidFill>
                <a:srgbClr val="000000"/>
              </a:solidFill>
            </a:endParaRPr>
          </a:p>
        </p:txBody>
      </p:sp>
      <p:pic>
        <p:nvPicPr>
          <p:cNvPr id="8" name="Picture 7" descr="EOL_new_logo.jpg"/>
          <p:cNvPicPr>
            <a:picLocks/>
          </p:cNvPicPr>
          <p:nvPr/>
        </p:nvPicPr>
        <p:blipFill>
          <a:blip r:embed="rId3"/>
          <a:stretch>
            <a:fillRect/>
          </a:stretch>
        </p:blipFill>
        <p:spPr>
          <a:xfrm>
            <a:off x="60785" y="5715000"/>
            <a:ext cx="1234440" cy="1143000"/>
          </a:xfrm>
          <a:prstGeom prst="rect">
            <a:avLst/>
          </a:prstGeom>
        </p:spPr>
      </p:pic>
      <p:pic>
        <p:nvPicPr>
          <p:cNvPr id="6" name="Picture 5" descr="GV_STX.jpg"/>
          <p:cNvPicPr>
            <a:picLocks noChangeAspect="1"/>
          </p:cNvPicPr>
          <p:nvPr/>
        </p:nvPicPr>
        <p:blipFill>
          <a:blip r:embed="rId4">
            <a:lum bright="15000"/>
          </a:blip>
          <a:stretch>
            <a:fillRect/>
          </a:stretch>
        </p:blipFill>
        <p:spPr>
          <a:xfrm>
            <a:off x="1768928" y="1127366"/>
            <a:ext cx="5486400" cy="3655314"/>
          </a:xfrm>
          <a:prstGeom prst="rect">
            <a:avLst/>
          </a:prstGeom>
          <a:effectLst>
            <a:outerShdw blurRad="25400" dist="76200" dir="2700000">
              <a:srgbClr val="000000"/>
            </a:outerShdw>
            <a:softEdge rad="11430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8291"/>
          </a:xfrm>
        </p:spPr>
        <p:txBody>
          <a:bodyPr>
            <a:normAutofit fontScale="90000"/>
          </a:bodyPr>
          <a:lstStyle/>
          <a:p>
            <a:r>
              <a:rPr lang="en-US" sz="3200" b="1" dirty="0" smtClean="0">
                <a:solidFill>
                  <a:srgbClr val="000000"/>
                </a:solidFill>
              </a:rPr>
              <a:t>Research Aviation Facility</a:t>
            </a:r>
            <a:endParaRPr lang="en-US" sz="3200" b="1" dirty="0">
              <a:solidFill>
                <a:srgbClr val="000000"/>
              </a:solidFill>
            </a:endParaRPr>
          </a:p>
        </p:txBody>
      </p:sp>
      <p:sp>
        <p:nvSpPr>
          <p:cNvPr id="3" name="Content Placeholder 2"/>
          <p:cNvSpPr>
            <a:spLocks noGrp="1"/>
          </p:cNvSpPr>
          <p:nvPr>
            <p:ph idx="1"/>
          </p:nvPr>
        </p:nvSpPr>
        <p:spPr>
          <a:xfrm>
            <a:off x="457200" y="1006929"/>
            <a:ext cx="8229600" cy="4525963"/>
          </a:xfrm>
        </p:spPr>
        <p:txBody>
          <a:bodyPr>
            <a:normAutofit fontScale="70000" lnSpcReduction="20000"/>
          </a:bodyPr>
          <a:lstStyle/>
          <a:p>
            <a:r>
              <a:rPr lang="en-US" dirty="0" smtClean="0">
                <a:solidFill>
                  <a:srgbClr val="000000"/>
                </a:solidFill>
              </a:rPr>
              <a:t>Missions and weather</a:t>
            </a:r>
          </a:p>
          <a:p>
            <a:pPr lvl="1"/>
            <a:r>
              <a:rPr lang="en-US" dirty="0" smtClean="0">
                <a:solidFill>
                  <a:srgbClr val="000000"/>
                </a:solidFill>
              </a:rPr>
              <a:t>GV radar images not available in the aft cabin</a:t>
            </a:r>
          </a:p>
          <a:p>
            <a:pPr lvl="1"/>
            <a:r>
              <a:rPr lang="en-US" dirty="0" smtClean="0">
                <a:solidFill>
                  <a:srgbClr val="000000"/>
                </a:solidFill>
              </a:rPr>
              <a:t>IR satellite images not available to pilots</a:t>
            </a:r>
          </a:p>
          <a:p>
            <a:pPr lvl="1"/>
            <a:r>
              <a:rPr lang="en-US" dirty="0" smtClean="0">
                <a:solidFill>
                  <a:srgbClr val="000000"/>
                </a:solidFill>
              </a:rPr>
              <a:t>Day-time flights only</a:t>
            </a:r>
          </a:p>
          <a:p>
            <a:r>
              <a:rPr lang="en-US" dirty="0" smtClean="0">
                <a:solidFill>
                  <a:srgbClr val="000000"/>
                </a:solidFill>
              </a:rPr>
              <a:t>Mission Coordinator role</a:t>
            </a:r>
          </a:p>
          <a:p>
            <a:r>
              <a:rPr lang="en-US" dirty="0" smtClean="0">
                <a:solidFill>
                  <a:srgbClr val="000000"/>
                </a:solidFill>
              </a:rPr>
              <a:t>Aircraft maintenance</a:t>
            </a:r>
          </a:p>
          <a:p>
            <a:pPr lvl="1"/>
            <a:r>
              <a:rPr lang="en-US" dirty="0" smtClean="0">
                <a:solidFill>
                  <a:srgbClr val="000000"/>
                </a:solidFill>
              </a:rPr>
              <a:t>Electric discharges (</a:t>
            </a:r>
            <a:r>
              <a:rPr lang="en-US" dirty="0" err="1" smtClean="0">
                <a:solidFill>
                  <a:srgbClr val="000000"/>
                </a:solidFill>
              </a:rPr>
              <a:t>radome</a:t>
            </a:r>
            <a:r>
              <a:rPr lang="en-US" dirty="0" smtClean="0">
                <a:solidFill>
                  <a:srgbClr val="000000"/>
                </a:solidFill>
              </a:rPr>
              <a:t>)</a:t>
            </a:r>
          </a:p>
          <a:p>
            <a:r>
              <a:rPr lang="en-US" dirty="0" smtClean="0">
                <a:solidFill>
                  <a:srgbClr val="000000"/>
                </a:solidFill>
              </a:rPr>
              <a:t>Evacuations and forecasts</a:t>
            </a:r>
          </a:p>
          <a:p>
            <a:pPr lvl="1"/>
            <a:r>
              <a:rPr lang="en-US" dirty="0" smtClean="0">
                <a:solidFill>
                  <a:srgbClr val="000000"/>
                </a:solidFill>
              </a:rPr>
              <a:t>Aircraft</a:t>
            </a:r>
          </a:p>
          <a:p>
            <a:pPr lvl="1"/>
            <a:r>
              <a:rPr lang="en-US" dirty="0" smtClean="0">
                <a:solidFill>
                  <a:srgbClr val="000000"/>
                </a:solidFill>
              </a:rPr>
              <a:t>Staffing</a:t>
            </a:r>
          </a:p>
          <a:p>
            <a:r>
              <a:rPr lang="en-US" dirty="0" smtClean="0">
                <a:solidFill>
                  <a:srgbClr val="000000"/>
                </a:solidFill>
              </a:rPr>
              <a:t>Diplomatic clearances</a:t>
            </a:r>
          </a:p>
          <a:p>
            <a:pPr lvl="1"/>
            <a:r>
              <a:rPr lang="en-US" dirty="0" smtClean="0">
                <a:solidFill>
                  <a:srgbClr val="000000"/>
                </a:solidFill>
              </a:rPr>
              <a:t>Venezuela (DC-8 also denied access)</a:t>
            </a:r>
          </a:p>
          <a:p>
            <a:pPr lvl="1"/>
            <a:r>
              <a:rPr lang="en-US" dirty="0" smtClean="0">
                <a:solidFill>
                  <a:srgbClr val="000000"/>
                </a:solidFill>
              </a:rPr>
              <a:t>Some additional acceptances</a:t>
            </a:r>
          </a:p>
          <a:p>
            <a:pPr lvl="1"/>
            <a:r>
              <a:rPr lang="en-US" dirty="0" smtClean="0">
                <a:solidFill>
                  <a:srgbClr val="000000"/>
                </a:solidFill>
              </a:rPr>
              <a:t>Some denials</a:t>
            </a:r>
          </a:p>
          <a:p>
            <a:endParaRPr lang="en-US"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4715"/>
            <a:ext cx="8405586" cy="4073072"/>
          </a:xfrm>
        </p:spPr>
        <p:txBody>
          <a:bodyPr>
            <a:normAutofit lnSpcReduction="10000"/>
          </a:bodyPr>
          <a:lstStyle/>
          <a:p>
            <a:r>
              <a:rPr lang="en-US" dirty="0" smtClean="0">
                <a:solidFill>
                  <a:srgbClr val="000000"/>
                </a:solidFill>
              </a:rPr>
              <a:t>Flight through convective cores / high ice-water content at high altitude</a:t>
            </a:r>
          </a:p>
          <a:p>
            <a:pPr lvl="1"/>
            <a:r>
              <a:rPr lang="en-US" dirty="0" smtClean="0">
                <a:solidFill>
                  <a:srgbClr val="000000"/>
                </a:solidFill>
              </a:rPr>
              <a:t>Sometimes impossible to predict</a:t>
            </a:r>
          </a:p>
          <a:p>
            <a:pPr lvl="1"/>
            <a:r>
              <a:rPr lang="en-US" dirty="0" smtClean="0">
                <a:solidFill>
                  <a:srgbClr val="000000"/>
                </a:solidFill>
              </a:rPr>
              <a:t>Effects on temperature measurements (significant)</a:t>
            </a:r>
          </a:p>
          <a:p>
            <a:pPr lvl="1"/>
            <a:r>
              <a:rPr lang="en-US" dirty="0" smtClean="0">
                <a:solidFill>
                  <a:srgbClr val="000000"/>
                </a:solidFill>
              </a:rPr>
              <a:t>Effects on </a:t>
            </a:r>
            <a:r>
              <a:rPr lang="en-US" dirty="0" err="1" smtClean="0">
                <a:solidFill>
                  <a:srgbClr val="000000"/>
                </a:solidFill>
              </a:rPr>
              <a:t>pitot</a:t>
            </a:r>
            <a:r>
              <a:rPr lang="en-US" dirty="0" smtClean="0">
                <a:solidFill>
                  <a:srgbClr val="000000"/>
                </a:solidFill>
              </a:rPr>
              <a:t> tubes (none)</a:t>
            </a:r>
          </a:p>
          <a:p>
            <a:pPr lvl="1"/>
            <a:r>
              <a:rPr lang="en-US" dirty="0" smtClean="0">
                <a:solidFill>
                  <a:srgbClr val="000000"/>
                </a:solidFill>
              </a:rPr>
              <a:t>Effects on</a:t>
            </a:r>
            <a:r>
              <a:rPr lang="en-US" dirty="0" smtClean="0">
                <a:solidFill>
                  <a:srgbClr val="000000"/>
                </a:solidFill>
              </a:rPr>
              <a:t> </a:t>
            </a:r>
            <a:r>
              <a:rPr lang="en-US" dirty="0" smtClean="0">
                <a:solidFill>
                  <a:srgbClr val="000000"/>
                </a:solidFill>
              </a:rPr>
              <a:t>true air speed</a:t>
            </a:r>
            <a:r>
              <a:rPr lang="en-US" dirty="0" smtClean="0">
                <a:solidFill>
                  <a:srgbClr val="000000"/>
                </a:solidFill>
              </a:rPr>
              <a:t> </a:t>
            </a:r>
            <a:r>
              <a:rPr lang="en-US" dirty="0" smtClean="0">
                <a:solidFill>
                  <a:srgbClr val="000000"/>
                </a:solidFill>
              </a:rPr>
              <a:t>number </a:t>
            </a:r>
            <a:r>
              <a:rPr lang="en-US" dirty="0" smtClean="0">
                <a:solidFill>
                  <a:srgbClr val="000000"/>
                </a:solidFill>
              </a:rPr>
              <a:t>(somewhat)</a:t>
            </a:r>
            <a:endParaRPr lang="en-US" dirty="0" smtClean="0">
              <a:solidFill>
                <a:srgbClr val="000000"/>
              </a:solidFill>
            </a:endParaRPr>
          </a:p>
          <a:p>
            <a:pPr lvl="1"/>
            <a:r>
              <a:rPr lang="en-US" dirty="0" smtClean="0">
                <a:solidFill>
                  <a:srgbClr val="000000"/>
                </a:solidFill>
              </a:rPr>
              <a:t>Lightning discharges</a:t>
            </a:r>
          </a:p>
          <a:p>
            <a:pPr lvl="1"/>
            <a:r>
              <a:rPr lang="en-US" dirty="0" smtClean="0">
                <a:solidFill>
                  <a:srgbClr val="000000"/>
                </a:solidFill>
              </a:rPr>
              <a:t>Turbulence (low to moderate)</a:t>
            </a:r>
            <a:endParaRPr lang="en-US"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pic>
        <p:nvPicPr>
          <p:cNvPr id="9" name="Picture 8"/>
          <p:cNvPicPr>
            <a:picLocks noChangeAspect="1"/>
          </p:cNvPicPr>
          <p:nvPr/>
        </p:nvPicPr>
        <p:blipFill>
          <a:blip r:embed="rId4"/>
          <a:stretch>
            <a:fillRect/>
          </a:stretch>
        </p:blipFill>
        <p:spPr>
          <a:xfrm>
            <a:off x="0" y="4508103"/>
            <a:ext cx="3937000" cy="2349897"/>
          </a:xfrm>
          <a:prstGeom prst="rect">
            <a:avLst/>
          </a:prstGeom>
        </p:spPr>
      </p:pic>
      <p:sp>
        <p:nvSpPr>
          <p:cNvPr id="10" name="TextBox 9"/>
          <p:cNvSpPr txBox="1"/>
          <p:nvPr/>
        </p:nvSpPr>
        <p:spPr>
          <a:xfrm>
            <a:off x="4218214" y="4417787"/>
            <a:ext cx="4644571" cy="1200328"/>
          </a:xfrm>
          <a:prstGeom prst="rect">
            <a:avLst/>
          </a:prstGeom>
          <a:noFill/>
        </p:spPr>
        <p:txBody>
          <a:bodyPr wrap="square" rtlCol="0">
            <a:spAutoFit/>
          </a:bodyPr>
          <a:lstStyle/>
          <a:p>
            <a:r>
              <a:rPr lang="en-US" sz="2400" dirty="0" smtClean="0">
                <a:solidFill>
                  <a:schemeClr val="bg1"/>
                </a:solidFill>
              </a:rPr>
              <a:t>Pilots error messages:</a:t>
            </a:r>
          </a:p>
          <a:p>
            <a:pPr marL="227013" indent="-227013">
              <a:buFont typeface="Arial"/>
              <a:buChar char="•"/>
            </a:pPr>
            <a:r>
              <a:rPr lang="en-US" sz="2400" dirty="0" smtClean="0">
                <a:solidFill>
                  <a:schemeClr val="bg1"/>
                </a:solidFill>
              </a:rPr>
              <a:t>Engine maintenance required</a:t>
            </a:r>
          </a:p>
          <a:p>
            <a:pPr marL="227013" indent="-227013">
              <a:buFont typeface="Arial"/>
              <a:buChar char="•"/>
            </a:pPr>
            <a:r>
              <a:rPr lang="en-US" sz="2400" dirty="0" smtClean="0">
                <a:solidFill>
                  <a:schemeClr val="bg1"/>
                </a:solidFill>
              </a:rPr>
              <a:t>Engine backup air data L-R</a:t>
            </a:r>
            <a:endParaRPr lang="en-US" sz="24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358" y="244929"/>
            <a:ext cx="3366036" cy="5401056"/>
          </a:xfrm>
        </p:spPr>
        <p:txBody>
          <a:bodyPr>
            <a:normAutofit fontScale="92500"/>
          </a:bodyPr>
          <a:lstStyle/>
          <a:p>
            <a:pPr marL="0" lvl="1" indent="0">
              <a:buNone/>
            </a:pPr>
            <a:r>
              <a:rPr lang="en-US" dirty="0" smtClean="0">
                <a:solidFill>
                  <a:srgbClr val="000000"/>
                </a:solidFill>
              </a:rPr>
              <a:t>High IWC and instrument effects:</a:t>
            </a:r>
          </a:p>
          <a:p>
            <a:pPr marL="454025" lvl="2" indent="-454025"/>
            <a:r>
              <a:rPr lang="en-US" dirty="0" smtClean="0">
                <a:solidFill>
                  <a:srgbClr val="000000"/>
                </a:solidFill>
              </a:rPr>
              <a:t>CVI saturated?</a:t>
            </a:r>
          </a:p>
          <a:p>
            <a:pPr marL="454025" lvl="2" indent="-454025"/>
            <a:r>
              <a:rPr lang="en-US" dirty="0" smtClean="0">
                <a:solidFill>
                  <a:srgbClr val="000000"/>
                </a:solidFill>
              </a:rPr>
              <a:t>Ice on optics [LAMS, forward camera]</a:t>
            </a:r>
          </a:p>
          <a:p>
            <a:pPr marL="454025" lvl="2" indent="-454025"/>
            <a:r>
              <a:rPr lang="en-US" dirty="0" err="1" smtClean="0">
                <a:solidFill>
                  <a:srgbClr val="000000"/>
                </a:solidFill>
              </a:rPr>
              <a:t>Radome</a:t>
            </a:r>
            <a:r>
              <a:rPr lang="en-US" dirty="0" smtClean="0">
                <a:solidFill>
                  <a:srgbClr val="000000"/>
                </a:solidFill>
              </a:rPr>
              <a:t> and gust QC holes plugged with ice</a:t>
            </a:r>
          </a:p>
          <a:p>
            <a:pPr marL="454025" lvl="2" indent="-454025"/>
            <a:r>
              <a:rPr lang="en-US" dirty="0" smtClean="0">
                <a:solidFill>
                  <a:srgbClr val="000000"/>
                </a:solidFill>
              </a:rPr>
              <a:t>Temperature sensors plugged [</a:t>
            </a:r>
            <a:r>
              <a:rPr lang="en-US" dirty="0" err="1" smtClean="0">
                <a:solidFill>
                  <a:srgbClr val="000000"/>
                </a:solidFill>
              </a:rPr>
              <a:t>meltwater</a:t>
            </a:r>
            <a:r>
              <a:rPr lang="en-US" dirty="0" smtClean="0">
                <a:solidFill>
                  <a:srgbClr val="000000"/>
                </a:solidFill>
              </a:rPr>
              <a:t>]</a:t>
            </a:r>
          </a:p>
          <a:p>
            <a:pPr marL="454025" lvl="2" indent="-454025"/>
            <a:r>
              <a:rPr lang="en-US" dirty="0" smtClean="0">
                <a:solidFill>
                  <a:srgbClr val="000000"/>
                </a:solidFill>
              </a:rPr>
              <a:t>Static electric charge on DSM lead to clock error</a:t>
            </a:r>
          </a:p>
          <a:p>
            <a:pPr marL="454025" lvl="2" indent="-454025"/>
            <a:r>
              <a:rPr lang="en-US" dirty="0" smtClean="0">
                <a:solidFill>
                  <a:srgbClr val="000000"/>
                </a:solidFill>
              </a:rPr>
              <a:t>2D-probe “run-away” due to high conc.</a:t>
            </a:r>
          </a:p>
          <a:p>
            <a:pPr marL="454025" lvl="2" indent="-454025"/>
            <a:r>
              <a:rPr lang="en-US" dirty="0" smtClean="0">
                <a:solidFill>
                  <a:srgbClr val="000000"/>
                </a:solidFill>
              </a:rPr>
              <a:t>  </a:t>
            </a:r>
            <a:r>
              <a:rPr lang="en-US" u="sng" dirty="0" smtClean="0">
                <a:solidFill>
                  <a:srgbClr val="000000"/>
                </a:solidFill>
              </a:rPr>
              <a:t>Only a few periods</a:t>
            </a:r>
            <a:endParaRPr lang="en-US" u="sng"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pic>
        <p:nvPicPr>
          <p:cNvPr id="9" name="Picture 8" descr="predict_rf25_hot_tower.png"/>
          <p:cNvPicPr>
            <a:picLocks noChangeAspect="1"/>
          </p:cNvPicPr>
          <p:nvPr/>
        </p:nvPicPr>
        <p:blipFill>
          <a:blip r:embed="rId4"/>
          <a:stretch>
            <a:fillRect/>
          </a:stretch>
        </p:blipFill>
        <p:spPr>
          <a:xfrm>
            <a:off x="3665393" y="0"/>
            <a:ext cx="5478607" cy="6858000"/>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8291"/>
          </a:xfrm>
        </p:spPr>
        <p:txBody>
          <a:bodyPr>
            <a:normAutofit fontScale="90000"/>
          </a:bodyPr>
          <a:lstStyle/>
          <a:p>
            <a:r>
              <a:rPr lang="en-US" sz="3200" b="1" dirty="0" smtClean="0">
                <a:solidFill>
                  <a:srgbClr val="000000"/>
                </a:solidFill>
              </a:rPr>
              <a:t>Research Aviation Facility</a:t>
            </a:r>
            <a:endParaRPr lang="en-US" sz="3200" b="1" dirty="0">
              <a:solidFill>
                <a:srgbClr val="000000"/>
              </a:solidFill>
            </a:endParaRPr>
          </a:p>
        </p:txBody>
      </p:sp>
      <p:sp>
        <p:nvSpPr>
          <p:cNvPr id="3" name="Content Placeholder 2"/>
          <p:cNvSpPr>
            <a:spLocks noGrp="1"/>
          </p:cNvSpPr>
          <p:nvPr>
            <p:ph idx="1"/>
          </p:nvPr>
        </p:nvSpPr>
        <p:spPr>
          <a:xfrm>
            <a:off x="457200" y="1006929"/>
            <a:ext cx="8405586" cy="4525963"/>
          </a:xfrm>
        </p:spPr>
        <p:txBody>
          <a:bodyPr>
            <a:normAutofit fontScale="85000" lnSpcReduction="20000"/>
          </a:bodyPr>
          <a:lstStyle/>
          <a:p>
            <a:r>
              <a:rPr lang="en-US" dirty="0" smtClean="0">
                <a:solidFill>
                  <a:srgbClr val="000000"/>
                </a:solidFill>
              </a:rPr>
              <a:t>Manpower issues</a:t>
            </a:r>
          </a:p>
          <a:p>
            <a:pPr lvl="1"/>
            <a:r>
              <a:rPr lang="en-US" dirty="0" smtClean="0">
                <a:solidFill>
                  <a:srgbClr val="000000"/>
                </a:solidFill>
              </a:rPr>
              <a:t>Double crewed period (15 days)</a:t>
            </a:r>
          </a:p>
          <a:p>
            <a:pPr lvl="1"/>
            <a:r>
              <a:rPr lang="en-US" dirty="0" smtClean="0">
                <a:solidFill>
                  <a:srgbClr val="000000"/>
                </a:solidFill>
              </a:rPr>
              <a:t>Only few actual days with double missions (one)</a:t>
            </a:r>
          </a:p>
          <a:p>
            <a:pPr lvl="2"/>
            <a:r>
              <a:rPr lang="en-US" dirty="0" smtClean="0">
                <a:solidFill>
                  <a:srgbClr val="000000"/>
                </a:solidFill>
              </a:rPr>
              <a:t>No weather</a:t>
            </a:r>
          </a:p>
          <a:p>
            <a:pPr lvl="2"/>
            <a:r>
              <a:rPr lang="en-US" dirty="0" smtClean="0">
                <a:solidFill>
                  <a:srgbClr val="000000"/>
                </a:solidFill>
              </a:rPr>
              <a:t>Storms too far away – then only single long mission</a:t>
            </a:r>
          </a:p>
          <a:p>
            <a:pPr marL="798513" lvl="2" indent="-344488">
              <a:buFont typeface="Lucida Grande"/>
              <a:buChar char="−"/>
            </a:pPr>
            <a:r>
              <a:rPr lang="en-US" sz="2800" dirty="0" smtClean="0">
                <a:solidFill>
                  <a:srgbClr val="000000"/>
                </a:solidFill>
              </a:rPr>
              <a:t>Advantages:</a:t>
            </a:r>
          </a:p>
          <a:p>
            <a:pPr marL="1255713" lvl="3" indent="-344488">
              <a:buFont typeface="Arial"/>
              <a:buChar char="•"/>
            </a:pPr>
            <a:r>
              <a:rPr lang="en-US" sz="2353" dirty="0" smtClean="0">
                <a:solidFill>
                  <a:srgbClr val="000000"/>
                </a:solidFill>
              </a:rPr>
              <a:t>Ability to fly many days in a row (follow storms day-by-day)</a:t>
            </a:r>
          </a:p>
          <a:p>
            <a:pPr marL="1255713" lvl="3" indent="-344488">
              <a:buFont typeface="Arial"/>
              <a:buChar char="•"/>
            </a:pPr>
            <a:r>
              <a:rPr lang="en-US" sz="2353" dirty="0" smtClean="0">
                <a:solidFill>
                  <a:srgbClr val="000000"/>
                </a:solidFill>
              </a:rPr>
              <a:t>Maintenance after a long flight (second crew)</a:t>
            </a:r>
          </a:p>
          <a:p>
            <a:pPr marL="798513" lvl="2" indent="-344488">
              <a:buFont typeface="Lucida Grande"/>
              <a:buChar char="−"/>
            </a:pPr>
            <a:r>
              <a:rPr lang="en-US" sz="2800" dirty="0" smtClean="0">
                <a:solidFill>
                  <a:srgbClr val="000000"/>
                </a:solidFill>
              </a:rPr>
              <a:t>RAF science crew strained </a:t>
            </a:r>
          </a:p>
          <a:p>
            <a:pPr marL="1255713" lvl="3" indent="-344488">
              <a:buFont typeface="Arial"/>
              <a:buChar char="•"/>
            </a:pPr>
            <a:r>
              <a:rPr lang="en-US" sz="2400" dirty="0" smtClean="0">
                <a:solidFill>
                  <a:srgbClr val="000000"/>
                </a:solidFill>
              </a:rPr>
              <a:t>Direct instrument support (CVI, ozone, etc.)</a:t>
            </a:r>
          </a:p>
          <a:p>
            <a:pPr marL="1255713" lvl="3" indent="-344488">
              <a:buFont typeface="Arial"/>
              <a:buChar char="•"/>
            </a:pPr>
            <a:r>
              <a:rPr lang="en-US" sz="2400" dirty="0" smtClean="0">
                <a:solidFill>
                  <a:srgbClr val="000000"/>
                </a:solidFill>
              </a:rPr>
              <a:t>Project management duties</a:t>
            </a:r>
          </a:p>
          <a:p>
            <a:pPr marL="1255713" lvl="3" indent="-344488">
              <a:buFont typeface="Arial"/>
              <a:buChar char="•"/>
            </a:pPr>
            <a:r>
              <a:rPr lang="en-US" sz="2400" dirty="0" smtClean="0">
                <a:solidFill>
                  <a:srgbClr val="000000"/>
                </a:solidFill>
              </a:rPr>
              <a:t>Mission Coordinator duties</a:t>
            </a:r>
          </a:p>
          <a:p>
            <a:pPr marL="1255713" lvl="3" indent="-344488">
              <a:buFont typeface="Arial"/>
              <a:buChar char="•"/>
            </a:pPr>
            <a:r>
              <a:rPr lang="en-US" sz="2400" dirty="0" smtClean="0">
                <a:solidFill>
                  <a:srgbClr val="000000"/>
                </a:solidFill>
              </a:rPr>
              <a:t>Guest flier instruction and instrument operation</a:t>
            </a:r>
            <a:endParaRPr lang="en-US" sz="2400"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19800"/>
            <a:ext cx="7517276" cy="1093843"/>
          </a:xfrm>
        </p:spPr>
        <p:txBody>
          <a:bodyPr>
            <a:normAutofit/>
          </a:bodyPr>
          <a:lstStyle/>
          <a:p>
            <a:pPr marL="344488" lvl="1" indent="-344488">
              <a:buFont typeface="Arial"/>
              <a:buChar char="•"/>
            </a:pPr>
            <a:r>
              <a:rPr lang="en-US" dirty="0" smtClean="0">
                <a:solidFill>
                  <a:srgbClr val="000000"/>
                </a:solidFill>
              </a:rPr>
              <a:t>New instruments</a:t>
            </a:r>
          </a:p>
          <a:p>
            <a:pPr marL="744538" lvl="2" indent="-344488"/>
            <a:r>
              <a:rPr lang="en-US" dirty="0" smtClean="0">
                <a:solidFill>
                  <a:srgbClr val="000000"/>
                </a:solidFill>
              </a:rPr>
              <a:t>LAMS  -  Laser Air Motion Sensor</a:t>
            </a:r>
            <a:endParaRPr lang="en-US" dirty="0">
              <a:solidFill>
                <a:srgbClr val="000000"/>
              </a:solidFill>
            </a:endParaRPr>
          </a:p>
        </p:txBody>
      </p:sp>
      <p:sp>
        <p:nvSpPr>
          <p:cNvPr id="4" name="TextBox 3"/>
          <p:cNvSpPr txBox="1"/>
          <p:nvPr/>
        </p:nvSpPr>
        <p:spPr>
          <a:xfrm>
            <a:off x="1238739" y="396"/>
            <a:ext cx="6735738" cy="584776"/>
          </a:xfrm>
          <a:prstGeom prst="rect">
            <a:avLst/>
          </a:prstGeom>
          <a:noFill/>
        </p:spPr>
        <p:txBody>
          <a:bodyPr wrap="none" rtlCol="0">
            <a:spAutoFit/>
          </a:bodyPr>
          <a:lstStyle/>
          <a:p>
            <a:pPr algn="ctr"/>
            <a:r>
              <a:rPr lang="en-US" sz="3200" b="1" dirty="0" smtClean="0">
                <a:solidFill>
                  <a:srgbClr val="000000"/>
                </a:solidFill>
              </a:rPr>
              <a:t>Highlights and Accomplishments (RAF)</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pic>
        <p:nvPicPr>
          <p:cNvPr id="7" name="Picture 6" descr="LAMS_rf02_zoomed.png"/>
          <p:cNvPicPr>
            <a:picLocks noChangeAspect="1"/>
          </p:cNvPicPr>
          <p:nvPr/>
        </p:nvPicPr>
        <p:blipFill>
          <a:blip r:embed="rId4"/>
          <a:stretch>
            <a:fillRect/>
          </a:stretch>
        </p:blipFill>
        <p:spPr>
          <a:xfrm>
            <a:off x="0" y="2275466"/>
            <a:ext cx="9144000" cy="4582534"/>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19800"/>
            <a:ext cx="4559299" cy="2726700"/>
          </a:xfrm>
        </p:spPr>
        <p:txBody>
          <a:bodyPr>
            <a:normAutofit fontScale="92500" lnSpcReduction="10000"/>
          </a:bodyPr>
          <a:lstStyle/>
          <a:p>
            <a:pPr marL="344488" lvl="1" indent="-344488">
              <a:buFont typeface="Arial"/>
              <a:buChar char="•"/>
            </a:pPr>
            <a:r>
              <a:rPr lang="en-US" dirty="0" smtClean="0">
                <a:solidFill>
                  <a:srgbClr val="000000"/>
                </a:solidFill>
              </a:rPr>
              <a:t>New instruments</a:t>
            </a:r>
          </a:p>
          <a:p>
            <a:pPr marL="744538" lvl="2" indent="-344488"/>
            <a:r>
              <a:rPr lang="en-US" dirty="0" smtClean="0">
                <a:solidFill>
                  <a:srgbClr val="000000"/>
                </a:solidFill>
              </a:rPr>
              <a:t>HAIS SPEC 3V-CPI</a:t>
            </a:r>
          </a:p>
          <a:p>
            <a:pPr marL="744538" lvl="2" indent="-344488"/>
            <a:r>
              <a:rPr lang="en-US" dirty="0" smtClean="0">
                <a:solidFill>
                  <a:schemeClr val="bg1"/>
                </a:solidFill>
              </a:rPr>
              <a:t>3V-CPI Images from NCAR GV (8</a:t>
            </a:r>
            <a:r>
              <a:rPr lang="en-US" b="1" dirty="0" smtClean="0">
                <a:solidFill>
                  <a:schemeClr val="bg1"/>
                </a:solidFill>
                <a:latin typeface="Arial" pitchFamily="-65" charset="0"/>
              </a:rPr>
              <a:t>-</a:t>
            </a:r>
            <a:r>
              <a:rPr lang="en-US" dirty="0" smtClean="0">
                <a:solidFill>
                  <a:schemeClr val="bg1"/>
                </a:solidFill>
              </a:rPr>
              <a:t>15-2010) in PREDICT</a:t>
            </a:r>
          </a:p>
          <a:p>
            <a:pPr marL="744538" lvl="2" indent="-344488"/>
            <a:endParaRPr lang="en-US" dirty="0" smtClean="0">
              <a:solidFill>
                <a:schemeClr val="bg1"/>
              </a:solidFill>
            </a:endParaRPr>
          </a:p>
          <a:p>
            <a:pPr marL="744538" lvl="2" indent="-344488"/>
            <a:r>
              <a:rPr lang="en-US" dirty="0" smtClean="0">
                <a:solidFill>
                  <a:schemeClr val="bg1"/>
                </a:solidFill>
              </a:rPr>
              <a:t>Images provided by Paul Lawson (SPEC)</a:t>
            </a:r>
          </a:p>
          <a:p>
            <a:pPr marL="744538" lvl="2" indent="-344488"/>
            <a:endParaRPr lang="en-US" dirty="0">
              <a:solidFill>
                <a:srgbClr val="000000"/>
              </a:solidFill>
            </a:endParaRPr>
          </a:p>
        </p:txBody>
      </p:sp>
      <p:sp>
        <p:nvSpPr>
          <p:cNvPr id="4" name="TextBox 3"/>
          <p:cNvSpPr txBox="1"/>
          <p:nvPr/>
        </p:nvSpPr>
        <p:spPr>
          <a:xfrm>
            <a:off x="1238739" y="396"/>
            <a:ext cx="7724791" cy="584776"/>
          </a:xfrm>
          <a:prstGeom prst="rect">
            <a:avLst/>
          </a:prstGeom>
          <a:noFill/>
        </p:spPr>
        <p:txBody>
          <a:bodyPr wrap="none" rtlCol="0">
            <a:spAutoFit/>
          </a:bodyPr>
          <a:lstStyle/>
          <a:p>
            <a:pPr algn="ctr"/>
            <a:r>
              <a:rPr lang="en-US" sz="3200" b="1" dirty="0" smtClean="0">
                <a:solidFill>
                  <a:srgbClr val="000000"/>
                </a:solidFill>
              </a:rPr>
              <a:t>Highlights and Accomplishments (RAF/SPEC)</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pic>
        <p:nvPicPr>
          <p:cNvPr id="11" name="Picture 6" descr="C:\Documents and Settings\Paul Lawson\My Documents\My Word\Papers Conf &amp; Pres\Conf and Presentations\ATTREX\PREDICT_Images.jpg"/>
          <p:cNvPicPr>
            <a:picLocks noChangeAspect="1" noChangeArrowheads="1"/>
          </p:cNvPicPr>
          <p:nvPr/>
        </p:nvPicPr>
        <p:blipFill>
          <a:blip r:embed="rId4"/>
          <a:srcRect/>
          <a:stretch>
            <a:fillRect/>
          </a:stretch>
        </p:blipFill>
        <p:spPr bwMode="auto">
          <a:xfrm>
            <a:off x="5153801" y="585172"/>
            <a:ext cx="3990199" cy="6272828"/>
          </a:xfrm>
          <a:prstGeom prst="rect">
            <a:avLst/>
          </a:prstGeom>
          <a:noFill/>
        </p:spPr>
      </p:pic>
      <p:pic>
        <p:nvPicPr>
          <p:cNvPr id="12" name="Picture 8" descr="C:\3V-CPI\Photos\IMG_9114.JPG"/>
          <p:cNvPicPr>
            <a:picLocks noChangeAspect="1" noChangeArrowheads="1"/>
          </p:cNvPicPr>
          <p:nvPr/>
        </p:nvPicPr>
        <p:blipFill>
          <a:blip r:embed="rId5"/>
          <a:srcRect l="17999" r="19501"/>
          <a:stretch>
            <a:fillRect/>
          </a:stretch>
        </p:blipFill>
        <p:spPr bwMode="auto">
          <a:xfrm>
            <a:off x="2422992" y="3746500"/>
            <a:ext cx="2593508" cy="3111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72" y="1019800"/>
            <a:ext cx="4898572" cy="4525963"/>
          </a:xfrm>
        </p:spPr>
        <p:txBody>
          <a:bodyPr>
            <a:normAutofit fontScale="77500" lnSpcReduction="20000"/>
          </a:bodyPr>
          <a:lstStyle/>
          <a:p>
            <a:pPr marL="344488" lvl="1" indent="-344488">
              <a:buFont typeface="Arial"/>
              <a:buChar char="•"/>
            </a:pPr>
            <a:r>
              <a:rPr lang="en-US" dirty="0" smtClean="0">
                <a:solidFill>
                  <a:srgbClr val="000000"/>
                </a:solidFill>
              </a:rPr>
              <a:t>Successful mission coordination in a data-poor environment (no large-scale radar coverage)</a:t>
            </a:r>
          </a:p>
          <a:p>
            <a:pPr marL="344488" lvl="1" indent="-344488">
              <a:buFont typeface="Arial"/>
              <a:buChar char="•"/>
            </a:pPr>
            <a:r>
              <a:rPr lang="en-US" dirty="0" smtClean="0">
                <a:solidFill>
                  <a:srgbClr val="000000"/>
                </a:solidFill>
              </a:rPr>
              <a:t>Approach to severe weather was initially cautious, later more familiar</a:t>
            </a:r>
          </a:p>
          <a:p>
            <a:pPr marL="344488" lvl="1" indent="-344488">
              <a:buFont typeface="Arial"/>
              <a:buChar char="•"/>
            </a:pPr>
            <a:r>
              <a:rPr lang="en-US" dirty="0" smtClean="0">
                <a:solidFill>
                  <a:srgbClr val="000000"/>
                </a:solidFill>
              </a:rPr>
              <a:t>Deployment of new HAIS instruments (GISMOS, 3V-CPI) and LAMS</a:t>
            </a:r>
          </a:p>
          <a:p>
            <a:pPr marL="344488" lvl="1" indent="-344488">
              <a:buFont typeface="Arial"/>
              <a:buChar char="•"/>
            </a:pPr>
            <a:r>
              <a:rPr lang="en-US" dirty="0" smtClean="0">
                <a:solidFill>
                  <a:srgbClr val="000000"/>
                </a:solidFill>
              </a:rPr>
              <a:t>Evacuation planning was successful – one close call with good collaboration between forecasters and operations</a:t>
            </a:r>
          </a:p>
          <a:p>
            <a:pPr marL="344488" lvl="1" indent="-344488">
              <a:buFont typeface="Arial"/>
              <a:buChar char="•"/>
            </a:pPr>
            <a:r>
              <a:rPr lang="en-US" dirty="0" smtClean="0">
                <a:solidFill>
                  <a:srgbClr val="000000"/>
                </a:solidFill>
              </a:rPr>
              <a:t>Managed several research missions from a remote base</a:t>
            </a:r>
          </a:p>
          <a:p>
            <a:pPr marL="344488" lvl="1" indent="-344488">
              <a:buFont typeface="Arial"/>
              <a:buChar char="•"/>
            </a:pPr>
            <a:r>
              <a:rPr lang="en-US" dirty="0" smtClean="0">
                <a:solidFill>
                  <a:srgbClr val="000000"/>
                </a:solidFill>
              </a:rPr>
              <a:t>Mission accomplished  -  as usual   </a:t>
            </a:r>
            <a:r>
              <a:rPr lang="en-US" dirty="0" err="1" smtClean="0">
                <a:solidFill>
                  <a:srgbClr val="000000"/>
                </a:solidFill>
                <a:sym typeface="Wingdings"/>
              </a:rPr>
              <a:t></a:t>
            </a:r>
            <a:endParaRPr lang="en-US" dirty="0" smtClean="0">
              <a:solidFill>
                <a:srgbClr val="000000"/>
              </a:solidFill>
            </a:endParaRPr>
          </a:p>
          <a:p>
            <a:pPr lvl="1">
              <a:buNone/>
            </a:pPr>
            <a:endParaRPr lang="en-US" dirty="0">
              <a:solidFill>
                <a:srgbClr val="000000"/>
              </a:solidFill>
            </a:endParaRPr>
          </a:p>
        </p:txBody>
      </p:sp>
      <p:sp>
        <p:nvSpPr>
          <p:cNvPr id="4" name="TextBox 3"/>
          <p:cNvSpPr txBox="1"/>
          <p:nvPr/>
        </p:nvSpPr>
        <p:spPr>
          <a:xfrm>
            <a:off x="1238739" y="396"/>
            <a:ext cx="6735738" cy="584776"/>
          </a:xfrm>
          <a:prstGeom prst="rect">
            <a:avLst/>
          </a:prstGeom>
          <a:noFill/>
        </p:spPr>
        <p:txBody>
          <a:bodyPr wrap="none" rtlCol="0">
            <a:spAutoFit/>
          </a:bodyPr>
          <a:lstStyle/>
          <a:p>
            <a:pPr algn="ctr"/>
            <a:r>
              <a:rPr lang="en-US" sz="3200" b="1" dirty="0" smtClean="0">
                <a:solidFill>
                  <a:srgbClr val="000000"/>
                </a:solidFill>
              </a:rPr>
              <a:t>Highlights and Accomplishments (RAF)</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pic>
        <p:nvPicPr>
          <p:cNvPr id="6" name="Picture 5" descr="CIMG1281.JPG"/>
          <p:cNvPicPr>
            <a:picLocks noChangeAspect="1"/>
          </p:cNvPicPr>
          <p:nvPr/>
        </p:nvPicPr>
        <p:blipFill>
          <a:blip r:embed="rId4"/>
          <a:stretch>
            <a:fillRect/>
          </a:stretch>
        </p:blipFill>
        <p:spPr>
          <a:xfrm>
            <a:off x="5408542" y="1877786"/>
            <a:ext cx="3735458" cy="4980610"/>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9800"/>
            <a:ext cx="8229600" cy="4525963"/>
          </a:xfrm>
        </p:spPr>
        <p:txBody>
          <a:bodyPr/>
          <a:lstStyle/>
          <a:p>
            <a:pPr lvl="1">
              <a:buNone/>
            </a:pPr>
            <a:r>
              <a:rPr lang="en-US" dirty="0" smtClean="0">
                <a:solidFill>
                  <a:srgbClr val="000000"/>
                </a:solidFill>
              </a:rPr>
              <a:t>Tri-Agency planning and coordination</a:t>
            </a:r>
          </a:p>
          <a:p>
            <a:pPr lvl="1">
              <a:buNone/>
            </a:pPr>
            <a:r>
              <a:rPr lang="en-US" dirty="0" smtClean="0">
                <a:solidFill>
                  <a:srgbClr val="000000"/>
                </a:solidFill>
              </a:rPr>
              <a:t>Forecasters Exercise</a:t>
            </a:r>
          </a:p>
          <a:p>
            <a:pPr lvl="1">
              <a:buNone/>
            </a:pPr>
            <a:r>
              <a:rPr lang="en-US" dirty="0" smtClean="0">
                <a:solidFill>
                  <a:srgbClr val="000000"/>
                </a:solidFill>
              </a:rPr>
              <a:t>Weekly Teleconferences</a:t>
            </a:r>
          </a:p>
          <a:p>
            <a:pPr lvl="1">
              <a:buNone/>
            </a:pPr>
            <a:r>
              <a:rPr lang="en-US" dirty="0" err="1" smtClean="0">
                <a:solidFill>
                  <a:srgbClr val="000000"/>
                </a:solidFill>
              </a:rPr>
              <a:t>Dropsonde</a:t>
            </a:r>
            <a:r>
              <a:rPr lang="en-US" dirty="0" smtClean="0">
                <a:solidFill>
                  <a:srgbClr val="000000"/>
                </a:solidFill>
              </a:rPr>
              <a:t> frequency allocations</a:t>
            </a:r>
          </a:p>
          <a:p>
            <a:pPr lvl="1">
              <a:buNone/>
            </a:pPr>
            <a:r>
              <a:rPr lang="en-US" dirty="0" smtClean="0">
                <a:solidFill>
                  <a:srgbClr val="000000"/>
                </a:solidFill>
              </a:rPr>
              <a:t>FAA coordination meetings</a:t>
            </a:r>
          </a:p>
          <a:p>
            <a:pPr lvl="1">
              <a:buNone/>
            </a:pPr>
            <a:r>
              <a:rPr lang="en-US" dirty="0" smtClean="0">
                <a:solidFill>
                  <a:srgbClr val="000000"/>
                </a:solidFill>
              </a:rPr>
              <a:t>Air Space coordination in the field</a:t>
            </a:r>
          </a:p>
          <a:p>
            <a:pPr lvl="1">
              <a:buNone/>
            </a:pPr>
            <a:r>
              <a:rPr lang="en-US" dirty="0" smtClean="0">
                <a:solidFill>
                  <a:srgbClr val="000000"/>
                </a:solidFill>
              </a:rPr>
              <a:t>Joint Daily Planning Meetings</a:t>
            </a:r>
          </a:p>
          <a:p>
            <a:pPr lvl="1">
              <a:buNone/>
            </a:pPr>
            <a:r>
              <a:rPr lang="en-US" dirty="0" smtClean="0">
                <a:solidFill>
                  <a:srgbClr val="000000"/>
                </a:solidFill>
              </a:rPr>
              <a:t>Hotel contracts</a:t>
            </a:r>
          </a:p>
          <a:p>
            <a:pPr lvl="1">
              <a:buNone/>
            </a:pPr>
            <a:endParaRPr lang="en-US" dirty="0">
              <a:solidFill>
                <a:srgbClr val="000000"/>
              </a:solidFill>
            </a:endParaRPr>
          </a:p>
        </p:txBody>
      </p:sp>
      <p:sp>
        <p:nvSpPr>
          <p:cNvPr id="4" name="TextBox 3"/>
          <p:cNvSpPr txBox="1"/>
          <p:nvPr/>
        </p:nvSpPr>
        <p:spPr>
          <a:xfrm>
            <a:off x="1238739" y="396"/>
            <a:ext cx="6668412" cy="584776"/>
          </a:xfrm>
          <a:prstGeom prst="rect">
            <a:avLst/>
          </a:prstGeom>
          <a:noFill/>
        </p:spPr>
        <p:txBody>
          <a:bodyPr wrap="none" rtlCol="0">
            <a:spAutoFit/>
          </a:bodyPr>
          <a:lstStyle/>
          <a:p>
            <a:pPr algn="ctr"/>
            <a:r>
              <a:rPr lang="en-US" sz="3200" b="1" dirty="0" smtClean="0">
                <a:solidFill>
                  <a:srgbClr val="000000"/>
                </a:solidFill>
              </a:rPr>
              <a:t>Highlights and Accomplishments (FPS)</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9800"/>
            <a:ext cx="8229600" cy="4525963"/>
          </a:xfrm>
        </p:spPr>
        <p:txBody>
          <a:bodyPr>
            <a:normAutofit fontScale="77500" lnSpcReduction="20000"/>
          </a:bodyPr>
          <a:lstStyle/>
          <a:p>
            <a:r>
              <a:rPr lang="en-US" dirty="0" smtClean="0">
                <a:solidFill>
                  <a:schemeClr val="bg1"/>
                </a:solidFill>
              </a:rPr>
              <a:t>NOAA, NCAR, and NASA aircraft and ground support teams (including CARCAH) all used the same chat messaging system for communications. Users could log in to a single system and access all of the different chat rooms.</a:t>
            </a:r>
          </a:p>
          <a:p>
            <a:endParaRPr lang="en-US" dirty="0" smtClean="0">
              <a:solidFill>
                <a:schemeClr val="bg1"/>
              </a:solidFill>
            </a:endParaRPr>
          </a:p>
          <a:p>
            <a:r>
              <a:rPr lang="en-US" dirty="0" smtClean="0">
                <a:solidFill>
                  <a:schemeClr val="bg1"/>
                </a:solidFill>
              </a:rPr>
              <a:t>Near real-time display of  GV </a:t>
            </a:r>
            <a:r>
              <a:rPr lang="en-US" dirty="0" err="1" smtClean="0">
                <a:solidFill>
                  <a:schemeClr val="bg1"/>
                </a:solidFill>
              </a:rPr>
              <a:t>dropsonde</a:t>
            </a:r>
            <a:r>
              <a:rPr lang="en-US" dirty="0" smtClean="0">
                <a:solidFill>
                  <a:schemeClr val="bg1"/>
                </a:solidFill>
              </a:rPr>
              <a:t> winds in constant pressure levels using the Mission Coordinator Display as well as Catalog Earth.</a:t>
            </a:r>
          </a:p>
          <a:p>
            <a:pPr>
              <a:buNone/>
            </a:pPr>
            <a:r>
              <a:rPr lang="en-US" dirty="0" smtClean="0">
                <a:solidFill>
                  <a:schemeClr val="bg1"/>
                </a:solidFill>
              </a:rPr>
              <a:t> </a:t>
            </a:r>
          </a:p>
          <a:p>
            <a:r>
              <a:rPr lang="en-US" i="1" dirty="0" smtClean="0">
                <a:solidFill>
                  <a:schemeClr val="bg1"/>
                </a:solidFill>
              </a:rPr>
              <a:t>GE </a:t>
            </a:r>
            <a:r>
              <a:rPr lang="en-US" dirty="0" smtClean="0">
                <a:solidFill>
                  <a:schemeClr val="bg1"/>
                </a:solidFill>
              </a:rPr>
              <a:t>KML files generated for both GV and DC8 </a:t>
            </a:r>
            <a:r>
              <a:rPr lang="en-US" dirty="0" err="1" smtClean="0">
                <a:solidFill>
                  <a:schemeClr val="bg1"/>
                </a:solidFill>
              </a:rPr>
              <a:t>dropsondes</a:t>
            </a:r>
            <a:r>
              <a:rPr lang="en-US" dirty="0" smtClean="0">
                <a:solidFill>
                  <a:schemeClr val="bg1"/>
                </a:solidFill>
              </a:rPr>
              <a:t> that included flight track, drop locations, constant pressure level winds and Skew-T profiles accessible through the field catalog Missions Table.</a:t>
            </a:r>
            <a:endParaRPr lang="en-US" dirty="0">
              <a:solidFill>
                <a:schemeClr val="bg1"/>
              </a:solidFill>
            </a:endParaRPr>
          </a:p>
        </p:txBody>
      </p:sp>
      <p:sp>
        <p:nvSpPr>
          <p:cNvPr id="4" name="TextBox 3"/>
          <p:cNvSpPr txBox="1"/>
          <p:nvPr/>
        </p:nvSpPr>
        <p:spPr>
          <a:xfrm>
            <a:off x="1204175" y="9467"/>
            <a:ext cx="6737541" cy="584776"/>
          </a:xfrm>
          <a:prstGeom prst="rect">
            <a:avLst/>
          </a:prstGeom>
          <a:noFill/>
        </p:spPr>
        <p:txBody>
          <a:bodyPr wrap="none" rtlCol="0">
            <a:spAutoFit/>
          </a:bodyPr>
          <a:lstStyle/>
          <a:p>
            <a:pPr algn="ctr"/>
            <a:r>
              <a:rPr lang="en-US" sz="3200" b="1" dirty="0" smtClean="0">
                <a:solidFill>
                  <a:srgbClr val="000000"/>
                </a:solidFill>
              </a:rPr>
              <a:t>Highlights and Accomplishments (CDS)</a:t>
            </a:r>
            <a:endParaRPr lang="en-US" sz="3200" b="1" dirty="0">
              <a:solidFill>
                <a:srgbClr val="000000"/>
              </a:solidFill>
            </a:endParaRPr>
          </a:p>
        </p:txBody>
      </p:sp>
      <p:pic>
        <p:nvPicPr>
          <p:cNvPr id="10" name="Picture 9"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11" name="Picture 10"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6303"/>
            <a:ext cx="8229600" cy="4525963"/>
          </a:xfrm>
        </p:spPr>
        <p:txBody>
          <a:bodyPr>
            <a:noAutofit/>
          </a:bodyPr>
          <a:lstStyle/>
          <a:p>
            <a:r>
              <a:rPr lang="en-US" sz="2000" i="1" dirty="0" smtClean="0">
                <a:solidFill>
                  <a:srgbClr val="000000"/>
                </a:solidFill>
              </a:rPr>
              <a:t>Catalog Earth </a:t>
            </a:r>
            <a:r>
              <a:rPr lang="en-US" sz="2000" dirty="0" smtClean="0">
                <a:solidFill>
                  <a:srgbClr val="000000"/>
                </a:solidFill>
              </a:rPr>
              <a:t>prototype demonstrated to a limited group of users allowed near real-time perusal of satellite imagery and products, </a:t>
            </a:r>
            <a:r>
              <a:rPr lang="en-US" sz="2000" i="1" dirty="0" smtClean="0">
                <a:solidFill>
                  <a:srgbClr val="000000"/>
                </a:solidFill>
              </a:rPr>
              <a:t>e.g.</a:t>
            </a:r>
            <a:r>
              <a:rPr lang="en-US" sz="2000" dirty="0" smtClean="0">
                <a:solidFill>
                  <a:srgbClr val="000000"/>
                </a:solidFill>
              </a:rPr>
              <a:t> NCAR, NOAA and USAF flight tracks, lightning strike information, </a:t>
            </a:r>
            <a:r>
              <a:rPr lang="en-US" sz="2000" dirty="0" err="1" smtClean="0">
                <a:solidFill>
                  <a:srgbClr val="000000"/>
                </a:solidFill>
              </a:rPr>
              <a:t>dropsonde</a:t>
            </a:r>
            <a:r>
              <a:rPr lang="en-US" sz="2000" dirty="0" smtClean="0">
                <a:solidFill>
                  <a:srgbClr val="000000"/>
                </a:solidFill>
              </a:rPr>
              <a:t> locations and data display using a Google Earth API. Catalog Earth also provided playback capability.</a:t>
            </a:r>
          </a:p>
          <a:p>
            <a:pPr>
              <a:buNone/>
            </a:pPr>
            <a:r>
              <a:rPr lang="en-US" sz="2000" dirty="0" smtClean="0">
                <a:solidFill>
                  <a:srgbClr val="000000"/>
                </a:solidFill>
              </a:rPr>
              <a:t> </a:t>
            </a:r>
            <a:endParaRPr lang="en-US" sz="1200" dirty="0" smtClean="0">
              <a:solidFill>
                <a:srgbClr val="000000"/>
              </a:solidFill>
            </a:endParaRPr>
          </a:p>
          <a:p>
            <a:r>
              <a:rPr lang="en-US" sz="2000" dirty="0" smtClean="0">
                <a:solidFill>
                  <a:srgbClr val="000000"/>
                </a:solidFill>
              </a:rPr>
              <a:t>Collaboration between EOL and UW/SSEC to collect GOES-East and </a:t>
            </a:r>
            <a:r>
              <a:rPr lang="en-US" sz="2000" dirty="0" err="1" smtClean="0">
                <a:solidFill>
                  <a:srgbClr val="000000"/>
                </a:solidFill>
              </a:rPr>
              <a:t>Meteosat</a:t>
            </a:r>
            <a:r>
              <a:rPr lang="en-US" sz="2000" dirty="0" smtClean="0">
                <a:solidFill>
                  <a:srgbClr val="000000"/>
                </a:solidFill>
              </a:rPr>
              <a:t> data and generate imagery across the Atlantic and Africa. Also worked with SSEC to get a specialized product (overshooting tops) into the Mission Coordinator Display on the GV.</a:t>
            </a:r>
          </a:p>
          <a:p>
            <a:pPr>
              <a:buNone/>
            </a:pPr>
            <a:r>
              <a:rPr lang="en-US" sz="2000" dirty="0" smtClean="0">
                <a:solidFill>
                  <a:srgbClr val="000000"/>
                </a:solidFill>
              </a:rPr>
              <a:t> </a:t>
            </a:r>
            <a:endParaRPr lang="en-US" sz="1200" dirty="0" smtClean="0">
              <a:solidFill>
                <a:srgbClr val="000000"/>
              </a:solidFill>
            </a:endParaRPr>
          </a:p>
          <a:p>
            <a:r>
              <a:rPr lang="en-US" sz="2000" dirty="0" smtClean="0">
                <a:solidFill>
                  <a:srgbClr val="000000"/>
                </a:solidFill>
              </a:rPr>
              <a:t>Field Catalog hosted preliminary datasets through RAMADDA database in the field.  RAMADDA provided restricted access to project PIs and allowed participants to browse and download datasets. </a:t>
            </a:r>
          </a:p>
          <a:p>
            <a:pPr>
              <a:buNone/>
            </a:pPr>
            <a:r>
              <a:rPr lang="en-US" sz="2000" dirty="0" smtClean="0">
                <a:solidFill>
                  <a:srgbClr val="000000"/>
                </a:solidFill>
              </a:rPr>
              <a:t> </a:t>
            </a:r>
          </a:p>
        </p:txBody>
      </p:sp>
      <p:sp>
        <p:nvSpPr>
          <p:cNvPr id="4" name="TextBox 3"/>
          <p:cNvSpPr txBox="1"/>
          <p:nvPr/>
        </p:nvSpPr>
        <p:spPr>
          <a:xfrm>
            <a:off x="1204175" y="9467"/>
            <a:ext cx="6737541" cy="584776"/>
          </a:xfrm>
          <a:prstGeom prst="rect">
            <a:avLst/>
          </a:prstGeom>
          <a:noFill/>
        </p:spPr>
        <p:txBody>
          <a:bodyPr wrap="none" rtlCol="0">
            <a:spAutoFit/>
          </a:bodyPr>
          <a:lstStyle/>
          <a:p>
            <a:pPr algn="ctr"/>
            <a:r>
              <a:rPr lang="en-US" sz="3200" b="1" dirty="0" smtClean="0">
                <a:solidFill>
                  <a:srgbClr val="000000"/>
                </a:solidFill>
              </a:rPr>
              <a:t>Highlights and Accomplishments (CDS)</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5291"/>
          </a:xfrm>
        </p:spPr>
        <p:txBody>
          <a:bodyPr>
            <a:normAutofit fontScale="90000"/>
          </a:bodyPr>
          <a:lstStyle/>
          <a:p>
            <a:r>
              <a:rPr lang="en-US" dirty="0" smtClean="0">
                <a:solidFill>
                  <a:schemeClr val="bg1"/>
                </a:solidFill>
              </a:rPr>
              <a:t>2010 North Atlantic Storms</a:t>
            </a:r>
            <a:endParaRPr lang="en-US" dirty="0">
              <a:solidFill>
                <a:schemeClr val="bg1"/>
              </a:solidFill>
            </a:endParaRPr>
          </a:p>
        </p:txBody>
      </p:sp>
      <p:pic>
        <p:nvPicPr>
          <p:cNvPr id="7" name="Content Placeholder 6" descr="2010_TD_season.png"/>
          <p:cNvPicPr>
            <a:picLocks noGrp="1" noChangeAspect="1"/>
          </p:cNvPicPr>
          <p:nvPr>
            <p:ph idx="1"/>
          </p:nvPr>
        </p:nvPicPr>
        <p:blipFill>
          <a:blip r:embed="rId2">
            <a:lum bright="10000"/>
          </a:blip>
          <a:srcRect l="-6140" r="-6140"/>
          <a:stretch>
            <a:fillRect/>
          </a:stretch>
        </p:blipFill>
        <p:spPr>
          <a:xfrm>
            <a:off x="457200" y="1037798"/>
            <a:ext cx="8229600" cy="4525963"/>
          </a:xfrm>
          <a:effectLst>
            <a:outerShdw blurRad="50800" dist="76200" dir="2700000">
              <a:srgbClr val="000000">
                <a:alpha val="60000"/>
              </a:srgbClr>
            </a:outerShdw>
          </a:effectLst>
        </p:spPr>
      </p:pic>
      <p:pic>
        <p:nvPicPr>
          <p:cNvPr id="4" name="Picture 3" descr="predict_logo_100_clear.png"/>
          <p:cNvPicPr>
            <a:picLocks noChangeAspect="1"/>
          </p:cNvPicPr>
          <p:nvPr/>
        </p:nvPicPr>
        <p:blipFill>
          <a:blip r:embed="rId3"/>
          <a:stretch>
            <a:fillRect/>
          </a:stretch>
        </p:blipFill>
        <p:spPr>
          <a:xfrm>
            <a:off x="8118360" y="5951785"/>
            <a:ext cx="914400" cy="737419"/>
          </a:xfrm>
          <a:prstGeom prst="rect">
            <a:avLst/>
          </a:prstGeom>
        </p:spPr>
      </p:pic>
      <p:pic>
        <p:nvPicPr>
          <p:cNvPr id="5" name="Picture 4" descr="EOL_new_logo.jpg"/>
          <p:cNvPicPr>
            <a:picLocks/>
          </p:cNvPicPr>
          <p:nvPr/>
        </p:nvPicPr>
        <p:blipFill>
          <a:blip r:embed="rId4"/>
          <a:stretch>
            <a:fillRect/>
          </a:stretch>
        </p:blipFill>
        <p:spPr>
          <a:xfrm>
            <a:off x="60785" y="5715000"/>
            <a:ext cx="1234440" cy="1143000"/>
          </a:xfrm>
          <a:prstGeom prst="rect">
            <a:avLst/>
          </a:prstGeom>
        </p:spPr>
      </p:pic>
      <p:sp>
        <p:nvSpPr>
          <p:cNvPr id="8" name="5-Point Star 7"/>
          <p:cNvSpPr/>
          <p:nvPr/>
        </p:nvSpPr>
        <p:spPr>
          <a:xfrm>
            <a:off x="4042225" y="4524823"/>
            <a:ext cx="228600" cy="2286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9800"/>
            <a:ext cx="8229600" cy="4525963"/>
          </a:xfrm>
        </p:spPr>
        <p:txBody>
          <a:bodyPr>
            <a:normAutofit/>
          </a:bodyPr>
          <a:lstStyle/>
          <a:p>
            <a:r>
              <a:rPr lang="en-US" sz="2400" dirty="0" smtClean="0">
                <a:solidFill>
                  <a:srgbClr val="000000"/>
                </a:solidFill>
              </a:rPr>
              <a:t>Floater satellite imagery produced for each PGI system based on NRL analyses and forecast hourly </a:t>
            </a:r>
            <a:r>
              <a:rPr lang="en-US" sz="2400" dirty="0" err="1" smtClean="0">
                <a:solidFill>
                  <a:srgbClr val="000000"/>
                </a:solidFill>
              </a:rPr>
              <a:t>centerpoint</a:t>
            </a:r>
            <a:r>
              <a:rPr lang="en-US" sz="2400" dirty="0" smtClean="0">
                <a:solidFill>
                  <a:srgbClr val="000000"/>
                </a:solidFill>
              </a:rPr>
              <a:t> locations. Position file was routinely uploaded to the catalog and plots were generated using the latest data file.</a:t>
            </a:r>
          </a:p>
          <a:p>
            <a:pPr>
              <a:buNone/>
            </a:pPr>
            <a:r>
              <a:rPr lang="en-US" sz="2400" dirty="0" smtClean="0">
                <a:solidFill>
                  <a:srgbClr val="000000"/>
                </a:solidFill>
              </a:rPr>
              <a:t> </a:t>
            </a:r>
          </a:p>
          <a:p>
            <a:r>
              <a:rPr lang="en-US" sz="2400" dirty="0" smtClean="0">
                <a:solidFill>
                  <a:srgbClr val="000000"/>
                </a:solidFill>
              </a:rPr>
              <a:t>Quality-controlled </a:t>
            </a:r>
            <a:r>
              <a:rPr lang="en-US" sz="2400" dirty="0" err="1" smtClean="0">
                <a:solidFill>
                  <a:srgbClr val="000000"/>
                </a:solidFill>
              </a:rPr>
              <a:t>dropsonde</a:t>
            </a:r>
            <a:r>
              <a:rPr lang="en-US" sz="2400" dirty="0" smtClean="0">
                <a:solidFill>
                  <a:srgbClr val="000000"/>
                </a:solidFill>
              </a:rPr>
              <a:t> Skew-T plots from the GV and DC-8 as well as Howard University soundings submitted to the catalog via e-mail. </a:t>
            </a:r>
            <a:r>
              <a:rPr lang="en-US" sz="2400" dirty="0" err="1" smtClean="0">
                <a:solidFill>
                  <a:srgbClr val="000000"/>
                </a:solidFill>
              </a:rPr>
              <a:t>Dropsonde</a:t>
            </a:r>
            <a:r>
              <a:rPr lang="en-US" sz="2400" dirty="0" smtClean="0">
                <a:solidFill>
                  <a:srgbClr val="000000"/>
                </a:solidFill>
              </a:rPr>
              <a:t> data files submitted via e-mail, then routed to ftp site for use in analysis software as well as the field catalog.</a:t>
            </a:r>
          </a:p>
          <a:p>
            <a:pPr>
              <a:buNone/>
            </a:pPr>
            <a:endParaRPr lang="en-US" sz="2400" dirty="0" smtClean="0">
              <a:solidFill>
                <a:srgbClr val="000000"/>
              </a:solidFill>
            </a:endParaRPr>
          </a:p>
        </p:txBody>
      </p:sp>
      <p:sp>
        <p:nvSpPr>
          <p:cNvPr id="4" name="TextBox 3"/>
          <p:cNvSpPr txBox="1"/>
          <p:nvPr/>
        </p:nvSpPr>
        <p:spPr>
          <a:xfrm>
            <a:off x="1204175" y="9467"/>
            <a:ext cx="6737541" cy="584776"/>
          </a:xfrm>
          <a:prstGeom prst="rect">
            <a:avLst/>
          </a:prstGeom>
          <a:noFill/>
        </p:spPr>
        <p:txBody>
          <a:bodyPr wrap="none" rtlCol="0">
            <a:spAutoFit/>
          </a:bodyPr>
          <a:lstStyle/>
          <a:p>
            <a:pPr algn="ctr"/>
            <a:r>
              <a:rPr lang="en-US" sz="3200" b="1" dirty="0" smtClean="0">
                <a:solidFill>
                  <a:srgbClr val="000000"/>
                </a:solidFill>
              </a:rPr>
              <a:t>Highlights and Accomplishments (CDS)</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
            <a:ext cx="8229600" cy="650648"/>
          </a:xfrm>
        </p:spPr>
        <p:txBody>
          <a:bodyPr>
            <a:normAutofit/>
          </a:bodyPr>
          <a:lstStyle/>
          <a:p>
            <a:r>
              <a:rPr lang="en-US" sz="3200" b="1" dirty="0" smtClean="0">
                <a:solidFill>
                  <a:srgbClr val="000000"/>
                </a:solidFill>
              </a:rPr>
              <a:t>Challenges and Lessons Learned (CDS)</a:t>
            </a:r>
            <a:endParaRPr lang="en-US" sz="3200" b="1" dirty="0">
              <a:solidFill>
                <a:srgbClr val="000000"/>
              </a:solidFill>
            </a:endParaRPr>
          </a:p>
        </p:txBody>
      </p:sp>
      <p:sp>
        <p:nvSpPr>
          <p:cNvPr id="3" name="Content Placeholder 2"/>
          <p:cNvSpPr>
            <a:spLocks noGrp="1"/>
          </p:cNvSpPr>
          <p:nvPr>
            <p:ph idx="1"/>
          </p:nvPr>
        </p:nvSpPr>
        <p:spPr>
          <a:xfrm>
            <a:off x="566057" y="1043209"/>
            <a:ext cx="8229600" cy="4525963"/>
          </a:xfrm>
        </p:spPr>
        <p:txBody>
          <a:bodyPr>
            <a:noAutofit/>
          </a:bodyPr>
          <a:lstStyle/>
          <a:p>
            <a:pPr lvl="0"/>
            <a:r>
              <a:rPr lang="en-US" sz="2000" dirty="0" smtClean="0">
                <a:solidFill>
                  <a:srgbClr val="000000"/>
                </a:solidFill>
              </a:rPr>
              <a:t>Mission Coordinator display and </a:t>
            </a:r>
            <a:r>
              <a:rPr lang="en-US" sz="2000" i="1" dirty="0" smtClean="0">
                <a:solidFill>
                  <a:srgbClr val="000000"/>
                </a:solidFill>
              </a:rPr>
              <a:t>Google Earth</a:t>
            </a:r>
            <a:r>
              <a:rPr lang="en-US" sz="2000" dirty="0" smtClean="0">
                <a:solidFill>
                  <a:srgbClr val="000000"/>
                </a:solidFill>
              </a:rPr>
              <a:t> KML production makes it difficult to be flexible when the project goes outside the originally planned operations area – manual intervention is required to change all GIS display products</a:t>
            </a:r>
          </a:p>
          <a:p>
            <a:pPr lvl="0"/>
            <a:endParaRPr lang="en-US" sz="1200" dirty="0" smtClean="0">
              <a:solidFill>
                <a:srgbClr val="000000"/>
              </a:solidFill>
            </a:endParaRPr>
          </a:p>
          <a:p>
            <a:pPr lvl="0"/>
            <a:r>
              <a:rPr lang="en-US" sz="2000" dirty="0" smtClean="0">
                <a:solidFill>
                  <a:srgbClr val="000000"/>
                </a:solidFill>
              </a:rPr>
              <a:t>Last minute/in-the-field requests for new GIS products (MC display) require a lot of manual work – finding the product, setting up an automated retrieval process, re-mapping the image if needed, computing edge boundaries. Often these </a:t>
            </a:r>
            <a:r>
              <a:rPr lang="en-US" sz="2000" i="1" dirty="0" smtClean="0">
                <a:solidFill>
                  <a:srgbClr val="000000"/>
                </a:solidFill>
              </a:rPr>
              <a:t>ad lib</a:t>
            </a:r>
            <a:r>
              <a:rPr lang="en-US" sz="2000" dirty="0" smtClean="0">
                <a:solidFill>
                  <a:srgbClr val="000000"/>
                </a:solidFill>
              </a:rPr>
              <a:t> requests made during a flight are not archived in the field catalog so there is no record and no way to replay those displays.</a:t>
            </a:r>
          </a:p>
          <a:p>
            <a:pPr lvl="0"/>
            <a:endParaRPr lang="en-US" sz="1200" dirty="0" smtClean="0">
              <a:solidFill>
                <a:srgbClr val="000000"/>
              </a:solidFill>
            </a:endParaRPr>
          </a:p>
          <a:p>
            <a:pPr lvl="0"/>
            <a:r>
              <a:rPr lang="en-US" sz="2000" dirty="0" smtClean="0">
                <a:solidFill>
                  <a:srgbClr val="000000"/>
                </a:solidFill>
              </a:rPr>
              <a:t>It proved difficult to get NASA DC-8 flight position data. GE KML files for the DC-8 were not readily available; could not  include them in the catalog or real-time tracking tools.</a:t>
            </a:r>
            <a:endParaRPr lang="en-US" sz="2000"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
            <a:ext cx="8229600" cy="650648"/>
          </a:xfrm>
        </p:spPr>
        <p:txBody>
          <a:bodyPr>
            <a:normAutofit/>
          </a:bodyPr>
          <a:lstStyle/>
          <a:p>
            <a:r>
              <a:rPr lang="en-US" sz="3200" b="1" dirty="0" smtClean="0">
                <a:solidFill>
                  <a:srgbClr val="000000"/>
                </a:solidFill>
              </a:rPr>
              <a:t>Highlights and Accomplishments (CDS)</a:t>
            </a:r>
            <a:endParaRPr lang="en-US" sz="3200" b="1" dirty="0">
              <a:solidFill>
                <a:srgbClr val="000000"/>
              </a:solidFill>
            </a:endParaRPr>
          </a:p>
        </p:txBody>
      </p:sp>
      <p:sp>
        <p:nvSpPr>
          <p:cNvPr id="3" name="Content Placeholder 2"/>
          <p:cNvSpPr>
            <a:spLocks noGrp="1"/>
          </p:cNvSpPr>
          <p:nvPr>
            <p:ph idx="1"/>
          </p:nvPr>
        </p:nvSpPr>
        <p:spPr>
          <a:xfrm>
            <a:off x="566057" y="1043209"/>
            <a:ext cx="8229600" cy="4525963"/>
          </a:xfrm>
        </p:spPr>
        <p:txBody>
          <a:bodyPr>
            <a:noAutofit/>
          </a:bodyPr>
          <a:lstStyle/>
          <a:p>
            <a:pPr lvl="0"/>
            <a:r>
              <a:rPr lang="en-US" sz="2000" dirty="0" smtClean="0">
                <a:solidFill>
                  <a:srgbClr val="000000"/>
                </a:solidFill>
              </a:rPr>
              <a:t>System Administration issues</a:t>
            </a:r>
            <a:endParaRPr lang="en-US" sz="2000"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9800"/>
            <a:ext cx="8229600" cy="4525963"/>
          </a:xfrm>
        </p:spPr>
        <p:txBody>
          <a:bodyPr>
            <a:normAutofit fontScale="85000" lnSpcReduction="20000"/>
          </a:bodyPr>
          <a:lstStyle/>
          <a:p>
            <a:pPr lvl="1">
              <a:buFont typeface="Arial"/>
              <a:buChar char="•"/>
            </a:pPr>
            <a:r>
              <a:rPr lang="en-US" dirty="0" smtClean="0">
                <a:solidFill>
                  <a:schemeClr val="bg1"/>
                </a:solidFill>
              </a:rPr>
              <a:t>Robust multi-platform version of ASPEN (v3) software available before start of campaign </a:t>
            </a:r>
            <a:r>
              <a:rPr lang="en-US" i="1" dirty="0" smtClean="0">
                <a:solidFill>
                  <a:schemeClr val="bg1"/>
                </a:solidFill>
              </a:rPr>
              <a:t>(no further updates were required during the project)</a:t>
            </a:r>
            <a:r>
              <a:rPr lang="en-US" dirty="0" smtClean="0">
                <a:solidFill>
                  <a:schemeClr val="bg1"/>
                </a:solidFill>
              </a:rPr>
              <a:t>.  </a:t>
            </a:r>
          </a:p>
          <a:p>
            <a:pPr lvl="1">
              <a:buFont typeface="Arial"/>
              <a:buChar char="•"/>
            </a:pPr>
            <a:endParaRPr lang="en-US" dirty="0" smtClean="0">
              <a:solidFill>
                <a:schemeClr val="bg1"/>
              </a:solidFill>
            </a:endParaRPr>
          </a:p>
          <a:p>
            <a:pPr lvl="1">
              <a:buFont typeface="Arial"/>
              <a:buChar char="•"/>
            </a:pPr>
            <a:r>
              <a:rPr lang="en-US" dirty="0" smtClean="0">
                <a:solidFill>
                  <a:schemeClr val="bg1"/>
                </a:solidFill>
              </a:rPr>
              <a:t>Near real-time evaluation of the </a:t>
            </a:r>
            <a:r>
              <a:rPr lang="en-US" dirty="0" err="1" smtClean="0">
                <a:solidFill>
                  <a:schemeClr val="bg1"/>
                </a:solidFill>
              </a:rPr>
              <a:t>dropsonde</a:t>
            </a:r>
            <a:r>
              <a:rPr lang="en-US" dirty="0" smtClean="0">
                <a:solidFill>
                  <a:schemeClr val="bg1"/>
                </a:solidFill>
              </a:rPr>
              <a:t> data quality during the project was conducted and proved essential in identifying problems with the </a:t>
            </a:r>
            <a:r>
              <a:rPr lang="en-US" dirty="0" err="1" smtClean="0">
                <a:solidFill>
                  <a:schemeClr val="bg1"/>
                </a:solidFill>
              </a:rPr>
              <a:t>dropsonde</a:t>
            </a:r>
            <a:r>
              <a:rPr lang="en-US" dirty="0" smtClean="0">
                <a:solidFill>
                  <a:schemeClr val="bg1"/>
                </a:solidFill>
              </a:rPr>
              <a:t> PTU sensors. </a:t>
            </a:r>
          </a:p>
          <a:p>
            <a:pPr lvl="1">
              <a:buFont typeface="Arial"/>
              <a:buChar char="•"/>
            </a:pPr>
            <a:endParaRPr lang="en-US" dirty="0" smtClean="0">
              <a:solidFill>
                <a:schemeClr val="bg1"/>
              </a:solidFill>
            </a:endParaRPr>
          </a:p>
          <a:p>
            <a:pPr lvl="1">
              <a:buFont typeface="Arial"/>
              <a:buChar char="•"/>
            </a:pPr>
            <a:r>
              <a:rPr lang="en-US" dirty="0" smtClean="0">
                <a:solidFill>
                  <a:schemeClr val="bg1"/>
                </a:solidFill>
              </a:rPr>
              <a:t>Communication using the tri-agency email, specifically to resolve issues with transmission of data to the GTS, was very successful.  </a:t>
            </a:r>
          </a:p>
          <a:p>
            <a:pPr lvl="1">
              <a:buFont typeface="Arial"/>
              <a:buChar char="•"/>
            </a:pPr>
            <a:endParaRPr lang="en-US" dirty="0" smtClean="0">
              <a:solidFill>
                <a:schemeClr val="bg1"/>
              </a:solidFill>
            </a:endParaRPr>
          </a:p>
          <a:p>
            <a:pPr lvl="1">
              <a:buFont typeface="Arial"/>
              <a:buChar char="•"/>
            </a:pPr>
            <a:r>
              <a:rPr lang="en-US" dirty="0" smtClean="0">
                <a:solidFill>
                  <a:schemeClr val="bg1"/>
                </a:solidFill>
              </a:rPr>
              <a:t>Expected release GV </a:t>
            </a:r>
            <a:r>
              <a:rPr lang="en-US" dirty="0" err="1" smtClean="0">
                <a:solidFill>
                  <a:schemeClr val="bg1"/>
                </a:solidFill>
              </a:rPr>
              <a:t>dropsonde</a:t>
            </a:r>
            <a:r>
              <a:rPr lang="en-US" dirty="0" smtClean="0">
                <a:solidFill>
                  <a:schemeClr val="bg1"/>
                </a:solidFill>
              </a:rPr>
              <a:t> archive - January 2011</a:t>
            </a:r>
            <a:endParaRPr lang="en-US" dirty="0">
              <a:solidFill>
                <a:schemeClr val="bg1"/>
              </a:solidFill>
            </a:endParaRPr>
          </a:p>
        </p:txBody>
      </p:sp>
      <p:sp>
        <p:nvSpPr>
          <p:cNvPr id="4" name="TextBox 3"/>
          <p:cNvSpPr txBox="1"/>
          <p:nvPr/>
        </p:nvSpPr>
        <p:spPr>
          <a:xfrm>
            <a:off x="1293242" y="0"/>
            <a:ext cx="6559408" cy="584776"/>
          </a:xfrm>
          <a:prstGeom prst="rect">
            <a:avLst/>
          </a:prstGeom>
          <a:noFill/>
        </p:spPr>
        <p:txBody>
          <a:bodyPr wrap="none" rtlCol="0">
            <a:spAutoFit/>
          </a:bodyPr>
          <a:lstStyle/>
          <a:p>
            <a:pPr algn="ctr"/>
            <a:r>
              <a:rPr lang="en-US" sz="3200" b="1" dirty="0" smtClean="0">
                <a:solidFill>
                  <a:srgbClr val="000000"/>
                </a:solidFill>
              </a:rPr>
              <a:t>Highlights and Accomplishments (ISF)</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EOL_new_logo.jpg"/>
          <p:cNvPicPr>
            <a:picLocks/>
          </p:cNvPicPr>
          <p:nvPr/>
        </p:nvPicPr>
        <p:blipFill>
          <a:blip r:embed="rId2"/>
          <a:stretch>
            <a:fillRect/>
          </a:stretch>
        </p:blipFill>
        <p:spPr>
          <a:xfrm>
            <a:off x="60785" y="5645985"/>
            <a:ext cx="1234440" cy="1143000"/>
          </a:xfrm>
          <a:prstGeom prst="rect">
            <a:avLst/>
          </a:prstGeom>
        </p:spPr>
      </p:pic>
      <p:sp>
        <p:nvSpPr>
          <p:cNvPr id="3" name="Content Placeholder 2"/>
          <p:cNvSpPr>
            <a:spLocks noGrp="1"/>
          </p:cNvSpPr>
          <p:nvPr>
            <p:ph idx="1"/>
          </p:nvPr>
        </p:nvSpPr>
        <p:spPr>
          <a:xfrm>
            <a:off x="384632" y="671251"/>
            <a:ext cx="8229600" cy="5827462"/>
          </a:xfrm>
        </p:spPr>
        <p:txBody>
          <a:bodyPr>
            <a:normAutofit fontScale="70000" lnSpcReduction="20000"/>
          </a:bodyPr>
          <a:lstStyle/>
          <a:p>
            <a:pPr lvl="1">
              <a:buFont typeface="Arial"/>
              <a:buChar char="•"/>
            </a:pPr>
            <a:r>
              <a:rPr lang="en-US" dirty="0" smtClean="0">
                <a:solidFill>
                  <a:srgbClr val="000000"/>
                </a:solidFill>
              </a:rPr>
              <a:t>Hands-on training of student assistants for </a:t>
            </a:r>
            <a:r>
              <a:rPr lang="en-US" dirty="0" err="1" smtClean="0">
                <a:solidFill>
                  <a:srgbClr val="000000"/>
                </a:solidFill>
              </a:rPr>
              <a:t>dropsonde</a:t>
            </a:r>
            <a:r>
              <a:rPr lang="en-US" dirty="0" smtClean="0">
                <a:solidFill>
                  <a:srgbClr val="000000"/>
                </a:solidFill>
              </a:rPr>
              <a:t> processing by experienced staff prior to the start of the campaign.  During PREDICT, multiple webinars were conducted, however a copy of the webinar was never circulated for future reference. </a:t>
            </a:r>
          </a:p>
          <a:p>
            <a:pPr lvl="1">
              <a:buFont typeface="Arial"/>
              <a:buChar char="•"/>
            </a:pPr>
            <a:endParaRPr lang="en-US" dirty="0" smtClean="0">
              <a:solidFill>
                <a:srgbClr val="000000"/>
              </a:solidFill>
            </a:endParaRPr>
          </a:p>
          <a:p>
            <a:pPr lvl="1">
              <a:buFont typeface="Arial"/>
              <a:buChar char="•"/>
            </a:pPr>
            <a:r>
              <a:rPr lang="en-US" dirty="0" smtClean="0">
                <a:solidFill>
                  <a:srgbClr val="000000"/>
                </a:solidFill>
              </a:rPr>
              <a:t>Recommend that multi-agency points-of-contact be distributed before the beginning of the campaign, including the length of that appointment for each individual, cell phone numbers, and email addresses, so that contacts can be easily identified when problems arise.</a:t>
            </a:r>
          </a:p>
          <a:p>
            <a:pPr lvl="1">
              <a:buFont typeface="Arial"/>
              <a:buChar char="•"/>
            </a:pPr>
            <a:endParaRPr lang="en-US" dirty="0" smtClean="0">
              <a:solidFill>
                <a:srgbClr val="000000"/>
              </a:solidFill>
            </a:endParaRPr>
          </a:p>
          <a:p>
            <a:pPr lvl="1">
              <a:buFont typeface="Arial"/>
              <a:buChar char="•"/>
            </a:pPr>
            <a:r>
              <a:rPr lang="en-US" dirty="0" smtClean="0">
                <a:solidFill>
                  <a:srgbClr val="000000"/>
                </a:solidFill>
              </a:rPr>
              <a:t>Establishing a data policy detailing who is allowed access to the raw and/or preliminary QC data, or under what circumstances we would grant access to these data.</a:t>
            </a:r>
          </a:p>
          <a:p>
            <a:pPr lvl="1">
              <a:buFont typeface="Arial"/>
              <a:buChar char="•"/>
            </a:pPr>
            <a:endParaRPr lang="en-US" dirty="0" smtClean="0">
              <a:solidFill>
                <a:srgbClr val="000000"/>
              </a:solidFill>
            </a:endParaRPr>
          </a:p>
          <a:p>
            <a:pPr lvl="1">
              <a:buFont typeface="Arial"/>
              <a:buChar char="•"/>
            </a:pPr>
            <a:r>
              <a:rPr lang="en-US" dirty="0" smtClean="0">
                <a:solidFill>
                  <a:srgbClr val="000000"/>
                </a:solidFill>
              </a:rPr>
              <a:t>Establish a secure method of data storage (</a:t>
            </a:r>
            <a:r>
              <a:rPr lang="en-US" i="1" dirty="0" smtClean="0">
                <a:solidFill>
                  <a:srgbClr val="000000"/>
                </a:solidFill>
              </a:rPr>
              <a:t>i.e.</a:t>
            </a:r>
            <a:r>
              <a:rPr lang="en-US" dirty="0" smtClean="0">
                <a:solidFill>
                  <a:srgbClr val="000000"/>
                </a:solidFill>
              </a:rPr>
              <a:t> password protect raw data)</a:t>
            </a:r>
          </a:p>
          <a:p>
            <a:pPr lvl="1">
              <a:buFont typeface="Arial"/>
              <a:buChar char="•"/>
            </a:pPr>
            <a:endParaRPr lang="en-US" dirty="0" smtClean="0">
              <a:solidFill>
                <a:srgbClr val="000000"/>
              </a:solidFill>
            </a:endParaRPr>
          </a:p>
          <a:p>
            <a:pPr lvl="1">
              <a:buFont typeface="Arial"/>
              <a:buChar char="•"/>
            </a:pPr>
            <a:r>
              <a:rPr lang="en-US" dirty="0" err="1" smtClean="0">
                <a:solidFill>
                  <a:srgbClr val="000000"/>
                </a:solidFill>
              </a:rPr>
              <a:t>Dropsonde</a:t>
            </a:r>
            <a:r>
              <a:rPr lang="en-US" dirty="0" smtClean="0">
                <a:solidFill>
                  <a:srgbClr val="000000"/>
                </a:solidFill>
              </a:rPr>
              <a:t> telemetry was poor on the GV. Relocate 400 MHz antenna on the fuselage.</a:t>
            </a:r>
            <a:endParaRPr lang="en-US" dirty="0">
              <a:solidFill>
                <a:srgbClr val="000000"/>
              </a:solidFill>
            </a:endParaRPr>
          </a:p>
        </p:txBody>
      </p:sp>
      <p:sp>
        <p:nvSpPr>
          <p:cNvPr id="4" name="TextBox 3"/>
          <p:cNvSpPr txBox="1"/>
          <p:nvPr/>
        </p:nvSpPr>
        <p:spPr>
          <a:xfrm>
            <a:off x="1734015" y="9467"/>
            <a:ext cx="5677881" cy="523220"/>
          </a:xfrm>
          <a:prstGeom prst="rect">
            <a:avLst/>
          </a:prstGeom>
          <a:noFill/>
        </p:spPr>
        <p:txBody>
          <a:bodyPr wrap="none" rtlCol="0">
            <a:spAutoFit/>
          </a:bodyPr>
          <a:lstStyle/>
          <a:p>
            <a:pPr algn="ctr"/>
            <a:r>
              <a:rPr lang="en-US" sz="2800" b="1" dirty="0" smtClean="0">
                <a:solidFill>
                  <a:srgbClr val="000000"/>
                </a:solidFill>
              </a:rPr>
              <a:t>Challenges and Lessons Learned (ISF)</a:t>
            </a:r>
            <a:endParaRPr lang="en-US" sz="2800" b="1" dirty="0">
              <a:solidFill>
                <a:srgbClr val="000000"/>
              </a:solidFill>
            </a:endParaRPr>
          </a:p>
        </p:txBody>
      </p:sp>
      <p:pic>
        <p:nvPicPr>
          <p:cNvPr id="8" name="Picture 7" descr="predict_logo_100_clear.png"/>
          <p:cNvPicPr>
            <a:picLocks noChangeAspect="1"/>
          </p:cNvPicPr>
          <p:nvPr/>
        </p:nvPicPr>
        <p:blipFill>
          <a:blip r:embed="rId3"/>
          <a:stretch>
            <a:fillRect/>
          </a:stretch>
        </p:blipFill>
        <p:spPr>
          <a:xfrm>
            <a:off x="8118360" y="5951785"/>
            <a:ext cx="914400" cy="737419"/>
          </a:xfrm>
          <a:prstGeom prst="rect">
            <a:avLst/>
          </a:prstGeom>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976"/>
            <a:ext cx="8229600" cy="4284787"/>
          </a:xfrm>
        </p:spPr>
        <p:txBody>
          <a:bodyPr/>
          <a:lstStyle/>
          <a:p>
            <a:pPr lvl="1">
              <a:buNone/>
            </a:pPr>
            <a:endParaRPr lang="en-US" dirty="0">
              <a:solidFill>
                <a:srgbClr val="000000"/>
              </a:solidFill>
            </a:endParaRPr>
          </a:p>
        </p:txBody>
      </p:sp>
      <p:sp>
        <p:nvSpPr>
          <p:cNvPr id="4" name="TextBox 3"/>
          <p:cNvSpPr txBox="1"/>
          <p:nvPr/>
        </p:nvSpPr>
        <p:spPr>
          <a:xfrm>
            <a:off x="1713328" y="396"/>
            <a:ext cx="5719234" cy="1015663"/>
          </a:xfrm>
          <a:prstGeom prst="rect">
            <a:avLst/>
          </a:prstGeom>
          <a:noFill/>
        </p:spPr>
        <p:txBody>
          <a:bodyPr wrap="none" rtlCol="0">
            <a:spAutoFit/>
          </a:bodyPr>
          <a:lstStyle/>
          <a:p>
            <a:pPr algn="ctr"/>
            <a:r>
              <a:rPr lang="en-US" sz="3200" b="1" dirty="0" smtClean="0">
                <a:solidFill>
                  <a:srgbClr val="000000"/>
                </a:solidFill>
              </a:rPr>
              <a:t>Highlights and Accomplishments </a:t>
            </a:r>
          </a:p>
          <a:p>
            <a:pPr algn="ctr"/>
            <a:r>
              <a:rPr lang="en-US" sz="2800" dirty="0" smtClean="0">
                <a:solidFill>
                  <a:srgbClr val="000000"/>
                </a:solidFill>
              </a:rPr>
              <a:t>(Education and Outreach)</a:t>
            </a:r>
            <a:endParaRPr lang="en-US" sz="2800"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sz="3600" b="1" dirty="0" smtClean="0">
                <a:solidFill>
                  <a:srgbClr val="000000"/>
                </a:solidFill>
              </a:rPr>
              <a:t>Things that Worked</a:t>
            </a:r>
            <a:r>
              <a:rPr lang="en-US" sz="3600" dirty="0" smtClean="0">
                <a:solidFill>
                  <a:srgbClr val="000000"/>
                </a:solidFill>
              </a:rPr>
              <a:t> </a:t>
            </a:r>
            <a:r>
              <a:rPr lang="en-US" sz="3600" i="1" dirty="0" smtClean="0">
                <a:solidFill>
                  <a:schemeClr val="tx1">
                    <a:lumMod val="50000"/>
                  </a:schemeClr>
                </a:solidFill>
              </a:rPr>
              <a:t>(from science team)</a:t>
            </a:r>
          </a:p>
        </p:txBody>
      </p:sp>
      <p:sp>
        <p:nvSpPr>
          <p:cNvPr id="3075" name="Content Placeholder 2"/>
          <p:cNvSpPr>
            <a:spLocks noGrp="1"/>
          </p:cNvSpPr>
          <p:nvPr>
            <p:ph idx="1"/>
          </p:nvPr>
        </p:nvSpPr>
        <p:spPr>
          <a:xfrm>
            <a:off x="457200" y="914400"/>
            <a:ext cx="8229600" cy="4906963"/>
          </a:xfrm>
        </p:spPr>
        <p:txBody>
          <a:bodyPr>
            <a:noAutofit/>
          </a:bodyPr>
          <a:lstStyle/>
          <a:p>
            <a:r>
              <a:rPr lang="en-US" sz="2800" dirty="0" smtClean="0">
                <a:solidFill>
                  <a:srgbClr val="000000"/>
                </a:solidFill>
              </a:rPr>
              <a:t>EOL </a:t>
            </a:r>
            <a:r>
              <a:rPr lang="en-US" sz="2800" dirty="0">
                <a:solidFill>
                  <a:srgbClr val="000000"/>
                </a:solidFill>
              </a:rPr>
              <a:t>staff</a:t>
            </a:r>
          </a:p>
          <a:p>
            <a:pPr lvl="1"/>
            <a:r>
              <a:rPr lang="en-US" dirty="0">
                <a:solidFill>
                  <a:srgbClr val="000000"/>
                </a:solidFill>
              </a:rPr>
              <a:t>Excellent support of </a:t>
            </a:r>
            <a:r>
              <a:rPr lang="en-US" dirty="0" smtClean="0">
                <a:solidFill>
                  <a:srgbClr val="000000"/>
                </a:solidFill>
              </a:rPr>
              <a:t>GV</a:t>
            </a:r>
            <a:r>
              <a:rPr lang="en-US" dirty="0">
                <a:solidFill>
                  <a:srgbClr val="000000"/>
                </a:solidFill>
              </a:rPr>
              <a:t>: no missions canceled because of aircraft problems</a:t>
            </a:r>
          </a:p>
          <a:p>
            <a:pPr lvl="1"/>
            <a:r>
              <a:rPr lang="en-US" dirty="0">
                <a:solidFill>
                  <a:srgbClr val="000000"/>
                </a:solidFill>
              </a:rPr>
              <a:t>Instruments generally functioned well</a:t>
            </a:r>
          </a:p>
          <a:p>
            <a:pPr lvl="1"/>
            <a:r>
              <a:rPr lang="en-US" dirty="0">
                <a:solidFill>
                  <a:srgbClr val="000000"/>
                </a:solidFill>
              </a:rPr>
              <a:t>Operating rules clear: some flexibility as appropriate</a:t>
            </a:r>
          </a:p>
          <a:p>
            <a:pPr lvl="1"/>
            <a:r>
              <a:rPr lang="en-US" dirty="0">
                <a:solidFill>
                  <a:srgbClr val="000000"/>
                </a:solidFill>
              </a:rPr>
              <a:t>Technical support in operations center was very good: communications, access to data, etc.</a:t>
            </a:r>
            <a:endParaRPr lang="en-US" dirty="0" smtClean="0">
              <a:solidFill>
                <a:srgbClr val="000000"/>
              </a:solidFill>
            </a:endParaRPr>
          </a:p>
          <a:p>
            <a:pPr>
              <a:buNone/>
            </a:pPr>
            <a:endParaRPr lang="en-US"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sz="3600" b="1" dirty="0" smtClean="0">
                <a:solidFill>
                  <a:srgbClr val="000000"/>
                </a:solidFill>
              </a:rPr>
              <a:t>Things that Worked</a:t>
            </a:r>
            <a:r>
              <a:rPr lang="en-US" sz="3600" dirty="0" smtClean="0">
                <a:solidFill>
                  <a:srgbClr val="000000"/>
                </a:solidFill>
              </a:rPr>
              <a:t> </a:t>
            </a:r>
            <a:r>
              <a:rPr lang="en-US" sz="3600" i="1" dirty="0" smtClean="0">
                <a:solidFill>
                  <a:schemeClr val="tx1">
                    <a:lumMod val="50000"/>
                  </a:schemeClr>
                </a:solidFill>
              </a:rPr>
              <a:t>(from science team)</a:t>
            </a:r>
          </a:p>
        </p:txBody>
      </p:sp>
      <p:sp>
        <p:nvSpPr>
          <p:cNvPr id="3075" name="Content Placeholder 2"/>
          <p:cNvSpPr>
            <a:spLocks noGrp="1"/>
          </p:cNvSpPr>
          <p:nvPr>
            <p:ph idx="1"/>
          </p:nvPr>
        </p:nvSpPr>
        <p:spPr>
          <a:xfrm>
            <a:off x="457200" y="1079500"/>
            <a:ext cx="8229600" cy="4635499"/>
          </a:xfrm>
        </p:spPr>
        <p:txBody>
          <a:bodyPr>
            <a:normAutofit lnSpcReduction="10000"/>
          </a:bodyPr>
          <a:lstStyle/>
          <a:p>
            <a:r>
              <a:rPr lang="en-US" sz="2800" dirty="0" smtClean="0">
                <a:solidFill>
                  <a:srgbClr val="000000"/>
                </a:solidFill>
              </a:rPr>
              <a:t>RAF Pilots</a:t>
            </a:r>
            <a:r>
              <a:rPr lang="en-US" sz="2800" dirty="0">
                <a:solidFill>
                  <a:srgbClr val="000000"/>
                </a:solidFill>
              </a:rPr>
              <a:t>: accommodating and </a:t>
            </a:r>
            <a:r>
              <a:rPr lang="en-US" sz="2800" dirty="0" smtClean="0">
                <a:solidFill>
                  <a:srgbClr val="000000"/>
                </a:solidFill>
              </a:rPr>
              <a:t>dedicated</a:t>
            </a:r>
          </a:p>
          <a:p>
            <a:r>
              <a:rPr lang="en-US" sz="2800" dirty="0" smtClean="0">
                <a:solidFill>
                  <a:srgbClr val="000000"/>
                </a:solidFill>
              </a:rPr>
              <a:t>Mission planning was very efficient and accurate</a:t>
            </a:r>
          </a:p>
          <a:p>
            <a:r>
              <a:rPr lang="en-US" sz="2800" dirty="0" err="1" smtClean="0">
                <a:solidFill>
                  <a:srgbClr val="000000"/>
                </a:solidFill>
              </a:rPr>
              <a:t>Bohlke</a:t>
            </a:r>
            <a:r>
              <a:rPr lang="en-US" sz="2800" dirty="0" smtClean="0">
                <a:solidFill>
                  <a:srgbClr val="000000"/>
                </a:solidFill>
              </a:rPr>
              <a:t> Aviation (FBO): excellent support (access, power, fuel, etc.)</a:t>
            </a:r>
          </a:p>
          <a:p>
            <a:r>
              <a:rPr lang="en-US" sz="2800" dirty="0" smtClean="0">
                <a:solidFill>
                  <a:srgbClr val="000000"/>
                </a:solidFill>
              </a:rPr>
              <a:t>St</a:t>
            </a:r>
            <a:r>
              <a:rPr lang="en-US" sz="2800" dirty="0">
                <a:solidFill>
                  <a:srgbClr val="000000"/>
                </a:solidFill>
              </a:rPr>
              <a:t>. </a:t>
            </a:r>
            <a:r>
              <a:rPr lang="en-US" sz="2800" dirty="0" smtClean="0">
                <a:solidFill>
                  <a:srgbClr val="000000"/>
                </a:solidFill>
              </a:rPr>
              <a:t>Croix, USVI: </a:t>
            </a:r>
            <a:r>
              <a:rPr lang="en-US" sz="2800" dirty="0">
                <a:solidFill>
                  <a:srgbClr val="000000"/>
                </a:solidFill>
              </a:rPr>
              <a:t>excellent choice for base of </a:t>
            </a:r>
            <a:r>
              <a:rPr lang="en-US" sz="2800" dirty="0" smtClean="0">
                <a:solidFill>
                  <a:srgbClr val="000000"/>
                </a:solidFill>
              </a:rPr>
              <a:t>operations</a:t>
            </a:r>
          </a:p>
          <a:p>
            <a:r>
              <a:rPr lang="en-US" sz="2800" dirty="0" smtClean="0">
                <a:solidFill>
                  <a:srgbClr val="000000"/>
                </a:solidFill>
              </a:rPr>
              <a:t>Facility (Buccaneer Hotel)</a:t>
            </a:r>
          </a:p>
          <a:p>
            <a:pPr lvl="1"/>
            <a:r>
              <a:rPr lang="en-US" dirty="0" smtClean="0">
                <a:solidFill>
                  <a:srgbClr val="000000"/>
                </a:solidFill>
              </a:rPr>
              <a:t>Excellent rooms for extended stay</a:t>
            </a:r>
          </a:p>
          <a:p>
            <a:pPr lvl="1"/>
            <a:r>
              <a:rPr lang="en-US" dirty="0" smtClean="0">
                <a:solidFill>
                  <a:srgbClr val="000000"/>
                </a:solidFill>
              </a:rPr>
              <a:t>Great staff</a:t>
            </a:r>
          </a:p>
          <a:p>
            <a:pPr lvl="1"/>
            <a:r>
              <a:rPr lang="en-US" dirty="0" smtClean="0">
                <a:solidFill>
                  <a:srgbClr val="000000"/>
                </a:solidFill>
              </a:rPr>
              <a:t>Operations Center adequate</a:t>
            </a:r>
            <a:endParaRPr lang="en-US" sz="2800" dirty="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sz="3111" b="1" dirty="0" smtClean="0">
                <a:solidFill>
                  <a:srgbClr val="000000"/>
                </a:solidFill>
              </a:rPr>
              <a:t>Things that Could Have Been Better</a:t>
            </a:r>
            <a:r>
              <a:rPr lang="en-US" sz="3600" dirty="0" smtClean="0">
                <a:solidFill>
                  <a:srgbClr val="000000"/>
                </a:solidFill>
              </a:rPr>
              <a:t> </a:t>
            </a:r>
            <a:r>
              <a:rPr lang="en-US" sz="2667" i="1" dirty="0" smtClean="0">
                <a:solidFill>
                  <a:schemeClr val="tx1">
                    <a:lumMod val="50000"/>
                  </a:schemeClr>
                </a:solidFill>
              </a:rPr>
              <a:t>(from science team)</a:t>
            </a:r>
            <a:r>
              <a:rPr lang="en-US" sz="3600" dirty="0" smtClean="0">
                <a:solidFill>
                  <a:srgbClr val="000000"/>
                </a:solidFill>
              </a:rPr>
              <a:t> </a:t>
            </a:r>
          </a:p>
        </p:txBody>
      </p:sp>
      <p:sp>
        <p:nvSpPr>
          <p:cNvPr id="4099" name="Content Placeholder 2"/>
          <p:cNvSpPr>
            <a:spLocks noGrp="1"/>
          </p:cNvSpPr>
          <p:nvPr>
            <p:ph idx="1"/>
          </p:nvPr>
        </p:nvSpPr>
        <p:spPr>
          <a:xfrm>
            <a:off x="457200" y="925286"/>
            <a:ext cx="8229600" cy="4495800"/>
          </a:xfrm>
        </p:spPr>
        <p:txBody>
          <a:bodyPr>
            <a:noAutofit/>
          </a:bodyPr>
          <a:lstStyle/>
          <a:p>
            <a:r>
              <a:rPr lang="en-US" sz="2600" dirty="0">
                <a:solidFill>
                  <a:srgbClr val="000000"/>
                </a:solidFill>
              </a:rPr>
              <a:t>Easier operations in </a:t>
            </a:r>
            <a:r>
              <a:rPr lang="en-US" sz="2600" dirty="0" smtClean="0">
                <a:solidFill>
                  <a:srgbClr val="000000"/>
                </a:solidFill>
              </a:rPr>
              <a:t>Caribbean Sea: </a:t>
            </a:r>
            <a:r>
              <a:rPr lang="en-US" sz="2600" dirty="0">
                <a:solidFill>
                  <a:srgbClr val="000000"/>
                </a:solidFill>
              </a:rPr>
              <a:t>FIR limitations significant but not a</a:t>
            </a:r>
            <a:r>
              <a:rPr lang="en-US" sz="2600" dirty="0" smtClean="0">
                <a:solidFill>
                  <a:srgbClr val="000000"/>
                </a:solidFill>
              </a:rPr>
              <a:t> “showstopper”</a:t>
            </a:r>
          </a:p>
          <a:p>
            <a:r>
              <a:rPr lang="en-US" sz="2600" dirty="0">
                <a:solidFill>
                  <a:srgbClr val="000000"/>
                </a:solidFill>
              </a:rPr>
              <a:t>Some </a:t>
            </a:r>
            <a:r>
              <a:rPr lang="en-US" sz="2600" dirty="0" err="1">
                <a:solidFill>
                  <a:srgbClr val="000000"/>
                </a:solidFill>
              </a:rPr>
              <a:t>dropsonde</a:t>
            </a:r>
            <a:r>
              <a:rPr lang="en-US" sz="2600" dirty="0">
                <a:solidFill>
                  <a:srgbClr val="000000"/>
                </a:solidFill>
              </a:rPr>
              <a:t> problems, but overall not a serious issue</a:t>
            </a:r>
          </a:p>
          <a:p>
            <a:r>
              <a:rPr lang="en-US" sz="2600" dirty="0" smtClean="0">
                <a:solidFill>
                  <a:srgbClr val="000000"/>
                </a:solidFill>
              </a:rPr>
              <a:t>Operations Center </a:t>
            </a:r>
            <a:r>
              <a:rPr lang="en-US" sz="2600" dirty="0">
                <a:solidFill>
                  <a:srgbClr val="000000"/>
                </a:solidFill>
              </a:rPr>
              <a:t>issues</a:t>
            </a:r>
          </a:p>
          <a:p>
            <a:pPr lvl="1"/>
            <a:r>
              <a:rPr lang="en-US" sz="2600" dirty="0">
                <a:solidFill>
                  <a:srgbClr val="000000"/>
                </a:solidFill>
              </a:rPr>
              <a:t>Static on </a:t>
            </a:r>
            <a:r>
              <a:rPr lang="en-US" sz="2600" dirty="0" smtClean="0">
                <a:solidFill>
                  <a:srgbClr val="000000"/>
                </a:solidFill>
              </a:rPr>
              <a:t>phone landline </a:t>
            </a:r>
            <a:r>
              <a:rPr lang="en-US" sz="2600" dirty="0">
                <a:solidFill>
                  <a:srgbClr val="000000"/>
                </a:solidFill>
              </a:rPr>
              <a:t>for teleconferences was annoying</a:t>
            </a:r>
          </a:p>
          <a:p>
            <a:pPr lvl="1"/>
            <a:r>
              <a:rPr lang="en-US" sz="2600" dirty="0">
                <a:solidFill>
                  <a:srgbClr val="000000"/>
                </a:solidFill>
              </a:rPr>
              <a:t>Flooding issues (natural and </a:t>
            </a:r>
            <a:r>
              <a:rPr lang="en-US" sz="2600" dirty="0" smtClean="0">
                <a:solidFill>
                  <a:srgbClr val="000000"/>
                </a:solidFill>
              </a:rPr>
              <a:t>man-made</a:t>
            </a:r>
            <a:r>
              <a:rPr lang="en-US" sz="2600" dirty="0">
                <a:solidFill>
                  <a:srgbClr val="000000"/>
                </a:solidFill>
              </a:rPr>
              <a:t>)</a:t>
            </a:r>
          </a:p>
          <a:p>
            <a:r>
              <a:rPr lang="en-US" sz="2600" dirty="0">
                <a:solidFill>
                  <a:srgbClr val="000000"/>
                </a:solidFill>
              </a:rPr>
              <a:t>Daily Planning Meeting usurped by</a:t>
            </a:r>
            <a:r>
              <a:rPr lang="en-US" sz="2600" dirty="0" smtClean="0">
                <a:solidFill>
                  <a:srgbClr val="000000"/>
                </a:solidFill>
              </a:rPr>
              <a:t> earlier meetings</a:t>
            </a:r>
          </a:p>
          <a:p>
            <a:pPr lvl="1"/>
            <a:r>
              <a:rPr lang="en-US" sz="2600" dirty="0">
                <a:solidFill>
                  <a:srgbClr val="000000"/>
                </a:solidFill>
              </a:rPr>
              <a:t>Tri-agency nature of project introduced redundant meetings</a:t>
            </a: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redict_logo_clear.png"/>
          <p:cNvPicPr>
            <a:picLocks noChangeAspect="1"/>
          </p:cNvPicPr>
          <p:nvPr/>
        </p:nvPicPr>
        <p:blipFill>
          <a:blip r:embed="rId2"/>
          <a:stretch>
            <a:fillRect/>
          </a:stretch>
        </p:blipFill>
        <p:spPr>
          <a:xfrm>
            <a:off x="1143228" y="658552"/>
            <a:ext cx="6857543" cy="5540895"/>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9"/>
            <a:ext cx="8229600" cy="596219"/>
          </a:xfrm>
        </p:spPr>
        <p:txBody>
          <a:bodyPr>
            <a:normAutofit/>
          </a:bodyPr>
          <a:lstStyle/>
          <a:p>
            <a:r>
              <a:rPr lang="en-US" sz="3200" b="1" dirty="0" smtClean="0">
                <a:solidFill>
                  <a:srgbClr val="000000"/>
                </a:solidFill>
              </a:rPr>
              <a:t>Scientific Accomplishments</a:t>
            </a:r>
            <a:endParaRPr lang="en-US" sz="3200" b="1" dirty="0">
              <a:solidFill>
                <a:srgbClr val="000000"/>
              </a:solidFill>
            </a:endParaRPr>
          </a:p>
        </p:txBody>
      </p:sp>
      <p:sp>
        <p:nvSpPr>
          <p:cNvPr id="3" name="Content Placeholder 2"/>
          <p:cNvSpPr>
            <a:spLocks noGrp="1"/>
          </p:cNvSpPr>
          <p:nvPr>
            <p:ph idx="1"/>
          </p:nvPr>
        </p:nvSpPr>
        <p:spPr>
          <a:xfrm>
            <a:off x="402774" y="716662"/>
            <a:ext cx="8229600" cy="5361195"/>
          </a:xfrm>
        </p:spPr>
        <p:txBody>
          <a:bodyPr>
            <a:normAutofit/>
          </a:bodyPr>
          <a:lstStyle/>
          <a:p>
            <a:r>
              <a:rPr lang="en-US" sz="2600" dirty="0" smtClean="0">
                <a:solidFill>
                  <a:schemeClr val="bg1"/>
                </a:solidFill>
              </a:rPr>
              <a:t>8 cases observed: an excellent mix</a:t>
            </a:r>
          </a:p>
          <a:p>
            <a:pPr lvl="1"/>
            <a:r>
              <a:rPr lang="en-US" sz="1800" dirty="0" smtClean="0">
                <a:solidFill>
                  <a:schemeClr val="bg1"/>
                </a:solidFill>
              </a:rPr>
              <a:t>3 genesis</a:t>
            </a:r>
          </a:p>
          <a:p>
            <a:pPr lvl="1"/>
            <a:r>
              <a:rPr lang="en-US" sz="1800" dirty="0" smtClean="0">
                <a:solidFill>
                  <a:schemeClr val="bg1"/>
                </a:solidFill>
              </a:rPr>
              <a:t>3 failed genesis</a:t>
            </a:r>
          </a:p>
          <a:p>
            <a:r>
              <a:rPr lang="en-US" sz="2600" dirty="0" smtClean="0">
                <a:solidFill>
                  <a:schemeClr val="bg1"/>
                </a:solidFill>
              </a:rPr>
              <a:t>Multiple days flying the same tropical disturbance (7 cases)</a:t>
            </a:r>
          </a:p>
          <a:p>
            <a:r>
              <a:rPr lang="en-US" sz="2600" dirty="0" smtClean="0">
                <a:solidFill>
                  <a:schemeClr val="bg1"/>
                </a:solidFill>
              </a:rPr>
              <a:t>Good spatial coverage of observations within and outside of pouch</a:t>
            </a:r>
          </a:p>
          <a:p>
            <a:r>
              <a:rPr lang="en-US" sz="2600" dirty="0" smtClean="0">
                <a:solidFill>
                  <a:schemeClr val="bg1"/>
                </a:solidFill>
              </a:rPr>
              <a:t>Observations appear sufficient to address scientific hypotheses</a:t>
            </a:r>
          </a:p>
          <a:p>
            <a:r>
              <a:rPr lang="en-US" sz="2600" dirty="0" smtClean="0">
                <a:solidFill>
                  <a:schemeClr val="bg1"/>
                </a:solidFill>
              </a:rPr>
              <a:t>Able to negotiate deep tropical convection</a:t>
            </a:r>
          </a:p>
          <a:p>
            <a:pPr lvl="1"/>
            <a:r>
              <a:rPr lang="en-US" sz="1800" dirty="0" smtClean="0">
                <a:solidFill>
                  <a:schemeClr val="bg1"/>
                </a:solidFill>
              </a:rPr>
              <a:t>Adjust routing during flight</a:t>
            </a:r>
          </a:p>
          <a:p>
            <a:pPr lvl="1"/>
            <a:r>
              <a:rPr lang="en-US" sz="1800" dirty="0" smtClean="0">
                <a:solidFill>
                  <a:schemeClr val="bg1"/>
                </a:solidFill>
              </a:rPr>
              <a:t>Flew over more deep convection than we originally thought would be possible</a:t>
            </a:r>
          </a:p>
          <a:p>
            <a:endParaRPr lang="en-US" sz="2400" dirty="0">
              <a:solidFill>
                <a:schemeClr val="bg1"/>
              </a:solidFill>
            </a:endParaRPr>
          </a:p>
        </p:txBody>
      </p:sp>
      <p:pic>
        <p:nvPicPr>
          <p:cNvPr id="4" name="Picture 3" descr="predict_logo_100_clear.png"/>
          <p:cNvPicPr>
            <a:picLocks noChangeAspect="1"/>
          </p:cNvPicPr>
          <p:nvPr/>
        </p:nvPicPr>
        <p:blipFill>
          <a:blip r:embed="rId3"/>
          <a:stretch>
            <a:fillRect/>
          </a:stretch>
        </p:blipFill>
        <p:spPr>
          <a:xfrm>
            <a:off x="8118360" y="5951785"/>
            <a:ext cx="914400" cy="737419"/>
          </a:xfrm>
          <a:prstGeom prst="rect">
            <a:avLst/>
          </a:prstGeom>
        </p:spPr>
      </p:pic>
      <p:pic>
        <p:nvPicPr>
          <p:cNvPr id="5" name="Picture 4" descr="EOL_new_logo.jpg"/>
          <p:cNvPicPr>
            <a:picLocks/>
          </p:cNvPicPr>
          <p:nvPr/>
        </p:nvPicPr>
        <p:blipFill>
          <a:blip r:embed="rId4"/>
          <a:stretch>
            <a:fillRect/>
          </a:stretch>
        </p:blipFill>
        <p:spPr>
          <a:xfrm>
            <a:off x="60785" y="5687787"/>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78096" y="746334"/>
            <a:ext cx="8185681" cy="5695917"/>
          </a:xfrm>
          <a:prstGeom prst="rect">
            <a:avLst/>
          </a:prstGeom>
        </p:spPr>
        <p:txBody>
          <a:bodyPr wrap="square">
            <a:spAutoFit/>
          </a:bodyPr>
          <a:lstStyle/>
          <a:p>
            <a:pPr>
              <a:lnSpc>
                <a:spcPct val="90000"/>
              </a:lnSpc>
            </a:pPr>
            <a:r>
              <a:rPr lang="en-US" sz="2600" b="1" i="1" dirty="0" smtClean="0">
                <a:solidFill>
                  <a:srgbClr val="000000"/>
                </a:solidFill>
                <a:effectLst/>
              </a:rPr>
              <a:t>Field Project Services (FPS)</a:t>
            </a:r>
          </a:p>
          <a:p>
            <a:pPr>
              <a:lnSpc>
                <a:spcPct val="90000"/>
              </a:lnSpc>
            </a:pPr>
            <a:r>
              <a:rPr lang="en-US" sz="2600" b="1" dirty="0" smtClean="0">
                <a:solidFill>
                  <a:srgbClr val="000000"/>
                </a:solidFill>
              </a:rPr>
              <a:t>	</a:t>
            </a:r>
            <a:r>
              <a:rPr lang="en-US" sz="2600" b="1" dirty="0" smtClean="0">
                <a:solidFill>
                  <a:srgbClr val="000000"/>
                </a:solidFill>
                <a:effectLst/>
              </a:rPr>
              <a:t>Overall Project Coordination:</a:t>
            </a:r>
          </a:p>
          <a:p>
            <a:pPr lvl="1">
              <a:lnSpc>
                <a:spcPct val="90000"/>
              </a:lnSpc>
            </a:pPr>
            <a:endParaRPr lang="en-US" sz="2800" dirty="0" smtClean="0">
              <a:solidFill>
                <a:srgbClr val="000000"/>
              </a:solidFill>
              <a:effectLst/>
            </a:endParaRPr>
          </a:p>
          <a:p>
            <a:pPr lvl="1">
              <a:lnSpc>
                <a:spcPct val="90000"/>
              </a:lnSpc>
            </a:pPr>
            <a:r>
              <a:rPr lang="en-US" sz="2400" dirty="0" smtClean="0">
                <a:solidFill>
                  <a:srgbClr val="000000"/>
                </a:solidFill>
                <a:effectLst/>
              </a:rPr>
              <a:t>Project Coordinators </a:t>
            </a:r>
            <a:r>
              <a:rPr lang="en-US" sz="2400" dirty="0" smtClean="0">
                <a:solidFill>
                  <a:srgbClr val="000000"/>
                </a:solidFill>
              </a:rPr>
              <a:t>(3) (</a:t>
            </a:r>
            <a:r>
              <a:rPr lang="en-US" sz="2400" dirty="0" smtClean="0">
                <a:solidFill>
                  <a:srgbClr val="000000"/>
                </a:solidFill>
                <a:effectLst/>
              </a:rPr>
              <a:t>Meitín (lead), </a:t>
            </a:r>
            <a:r>
              <a:rPr lang="en-US" sz="2400" dirty="0" err="1" smtClean="0">
                <a:solidFill>
                  <a:srgbClr val="000000"/>
                </a:solidFill>
                <a:effectLst/>
              </a:rPr>
              <a:t>Baeuerle</a:t>
            </a:r>
            <a:r>
              <a:rPr lang="en-US" sz="2400" dirty="0" smtClean="0">
                <a:solidFill>
                  <a:srgbClr val="000000"/>
                </a:solidFill>
                <a:effectLst/>
              </a:rPr>
              <a:t>, Salazar)</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Liaison with GRIP, IFEX, NHC, CARCAH</a:t>
            </a:r>
          </a:p>
          <a:p>
            <a:pPr lvl="1">
              <a:lnSpc>
                <a:spcPct val="90000"/>
              </a:lnSpc>
            </a:pPr>
            <a:endParaRPr lang="en-US" sz="2400" dirty="0" smtClean="0">
              <a:solidFill>
                <a:srgbClr val="000000"/>
              </a:solidFill>
            </a:endParaRPr>
          </a:p>
          <a:p>
            <a:pPr lvl="1">
              <a:lnSpc>
                <a:spcPct val="90000"/>
              </a:lnSpc>
            </a:pPr>
            <a:r>
              <a:rPr lang="en-US" sz="2400" dirty="0" smtClean="0">
                <a:solidFill>
                  <a:srgbClr val="000000"/>
                </a:solidFill>
              </a:rPr>
              <a:t>ATC Coordination</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Forecast Team coordination</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Operations Center </a:t>
            </a:r>
            <a:r>
              <a:rPr lang="en-US" sz="2400" dirty="0" smtClean="0">
                <a:solidFill>
                  <a:srgbClr val="000000"/>
                </a:solidFill>
              </a:rPr>
              <a:t>Management</a:t>
            </a:r>
          </a:p>
          <a:p>
            <a:pPr lvl="1">
              <a:lnSpc>
                <a:spcPct val="90000"/>
              </a:lnSpc>
            </a:pPr>
            <a:endParaRPr lang="en-US" sz="2400" dirty="0" smtClean="0">
              <a:solidFill>
                <a:srgbClr val="000000"/>
              </a:solidFill>
            </a:endParaRPr>
          </a:p>
          <a:p>
            <a:pPr lvl="1">
              <a:lnSpc>
                <a:spcPct val="90000"/>
              </a:lnSpc>
            </a:pPr>
            <a:r>
              <a:rPr lang="en-US" sz="2400" dirty="0" smtClean="0">
                <a:solidFill>
                  <a:srgbClr val="000000"/>
                </a:solidFill>
              </a:rPr>
              <a:t>Liaison with local airport authorities &amp; DHS (Security IDs)</a:t>
            </a:r>
          </a:p>
          <a:p>
            <a:pPr lvl="1">
              <a:lnSpc>
                <a:spcPct val="90000"/>
              </a:lnSpc>
            </a:pPr>
            <a:endParaRPr lang="en-US" sz="2800" dirty="0" smtClean="0">
              <a:solidFill>
                <a:srgbClr val="000000"/>
              </a:solidFill>
              <a:effectLst/>
            </a:endParaRPr>
          </a:p>
          <a:p>
            <a:pPr lvl="1">
              <a:lnSpc>
                <a:spcPct val="90000"/>
              </a:lnSpc>
            </a:pPr>
            <a:endParaRPr lang="en-US" sz="3200" dirty="0" smtClean="0">
              <a:solidFill>
                <a:srgbClr val="000000"/>
              </a:solidFill>
              <a:effectLst/>
            </a:endParaRPr>
          </a:p>
        </p:txBody>
      </p:sp>
      <p:sp>
        <p:nvSpPr>
          <p:cNvPr id="6" name="TextBox 5"/>
          <p:cNvSpPr txBox="1"/>
          <p:nvPr/>
        </p:nvSpPr>
        <p:spPr>
          <a:xfrm>
            <a:off x="1841113" y="18142"/>
            <a:ext cx="5481789" cy="584776"/>
          </a:xfrm>
          <a:prstGeom prst="rect">
            <a:avLst/>
          </a:prstGeom>
          <a:noFill/>
        </p:spPr>
        <p:txBody>
          <a:bodyPr wrap="none" rtlCol="0">
            <a:spAutoFit/>
          </a:bodyPr>
          <a:lstStyle/>
          <a:p>
            <a:pPr algn="ctr"/>
            <a:r>
              <a:rPr lang="en-US" sz="3200" b="1" dirty="0" smtClean="0">
                <a:solidFill>
                  <a:srgbClr val="000000"/>
                </a:solidFill>
              </a:rPr>
              <a:t>Project Management Summary</a:t>
            </a:r>
            <a:endParaRPr lang="en-US" sz="3200" b="1" dirty="0">
              <a:solidFill>
                <a:srgbClr val="000000"/>
              </a:solidFill>
            </a:endParaRPr>
          </a:p>
        </p:txBody>
      </p:sp>
      <p:pic>
        <p:nvPicPr>
          <p:cNvPr id="9" name="Picture 8"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96240" y="762004"/>
            <a:ext cx="8185681" cy="5197319"/>
          </a:xfrm>
          <a:prstGeom prst="rect">
            <a:avLst/>
          </a:prstGeom>
        </p:spPr>
        <p:txBody>
          <a:bodyPr wrap="square">
            <a:spAutoFit/>
          </a:bodyPr>
          <a:lstStyle/>
          <a:p>
            <a:pPr>
              <a:lnSpc>
                <a:spcPct val="90000"/>
              </a:lnSpc>
            </a:pPr>
            <a:r>
              <a:rPr lang="en-US" sz="2600" b="1" i="1" dirty="0" smtClean="0">
                <a:solidFill>
                  <a:srgbClr val="000000"/>
                </a:solidFill>
                <a:effectLst/>
              </a:rPr>
              <a:t>Research Aviatio</a:t>
            </a:r>
            <a:r>
              <a:rPr lang="en-US" sz="2600" b="1" i="1" dirty="0" smtClean="0">
                <a:solidFill>
                  <a:srgbClr val="000000"/>
                </a:solidFill>
              </a:rPr>
              <a:t>n Facility (RAF</a:t>
            </a:r>
            <a:r>
              <a:rPr lang="en-US" sz="2600" b="1" i="1" dirty="0" smtClean="0">
                <a:solidFill>
                  <a:srgbClr val="000000"/>
                </a:solidFill>
                <a:effectLst/>
              </a:rPr>
              <a:t>)</a:t>
            </a:r>
          </a:p>
          <a:p>
            <a:pPr>
              <a:lnSpc>
                <a:spcPct val="90000"/>
              </a:lnSpc>
            </a:pPr>
            <a:r>
              <a:rPr lang="en-US" sz="2600" b="1" dirty="0" smtClean="0">
                <a:solidFill>
                  <a:srgbClr val="000000"/>
                </a:solidFill>
              </a:rPr>
              <a:t>	</a:t>
            </a:r>
            <a:r>
              <a:rPr lang="en-US" sz="2600" b="1" dirty="0" smtClean="0">
                <a:solidFill>
                  <a:srgbClr val="000000"/>
                </a:solidFill>
                <a:effectLst/>
              </a:rPr>
              <a:t>GV Project Coordination:</a:t>
            </a:r>
          </a:p>
          <a:p>
            <a:pPr lvl="1">
              <a:lnSpc>
                <a:spcPct val="90000"/>
              </a:lnSpc>
            </a:pPr>
            <a:endParaRPr lang="en-US" sz="1000" dirty="0" smtClean="0">
              <a:solidFill>
                <a:srgbClr val="000000"/>
              </a:solidFill>
              <a:effectLst/>
            </a:endParaRPr>
          </a:p>
          <a:p>
            <a:pPr lvl="1">
              <a:lnSpc>
                <a:spcPct val="90000"/>
              </a:lnSpc>
            </a:pPr>
            <a:endParaRPr lang="en-US" sz="1000" dirty="0" smtClean="0">
              <a:solidFill>
                <a:srgbClr val="000000"/>
              </a:solidFill>
              <a:effectLst/>
            </a:endParaRPr>
          </a:p>
          <a:p>
            <a:pPr lvl="1">
              <a:lnSpc>
                <a:spcPct val="90000"/>
              </a:lnSpc>
            </a:pPr>
            <a:r>
              <a:rPr lang="en-US" sz="2400" dirty="0" smtClean="0">
                <a:solidFill>
                  <a:srgbClr val="000000"/>
                </a:solidFill>
                <a:effectLst/>
              </a:rPr>
              <a:t>Project </a:t>
            </a:r>
            <a:r>
              <a:rPr lang="en-US" sz="2400" dirty="0" smtClean="0">
                <a:solidFill>
                  <a:srgbClr val="000000"/>
                </a:solidFill>
              </a:rPr>
              <a:t>M</a:t>
            </a:r>
            <a:r>
              <a:rPr lang="en-US" sz="2400" dirty="0" smtClean="0">
                <a:solidFill>
                  <a:srgbClr val="000000"/>
                </a:solidFill>
                <a:effectLst/>
              </a:rPr>
              <a:t>anagers </a:t>
            </a:r>
            <a:r>
              <a:rPr lang="en-US" sz="2400" dirty="0" smtClean="0">
                <a:solidFill>
                  <a:srgbClr val="000000"/>
                </a:solidFill>
              </a:rPr>
              <a:t>(2) (</a:t>
            </a:r>
            <a:r>
              <a:rPr lang="en-US" sz="2400" dirty="0" smtClean="0">
                <a:solidFill>
                  <a:srgbClr val="000000"/>
                </a:solidFill>
                <a:effectLst/>
              </a:rPr>
              <a:t>Jensen (lead), </a:t>
            </a:r>
            <a:r>
              <a:rPr lang="en-US" sz="2400" dirty="0" err="1" smtClean="0">
                <a:solidFill>
                  <a:srgbClr val="000000"/>
                </a:solidFill>
                <a:effectLst/>
              </a:rPr>
              <a:t>Schanot</a:t>
            </a:r>
            <a:r>
              <a:rPr lang="en-US" sz="2400" dirty="0" smtClean="0">
                <a:solidFill>
                  <a:srgbClr val="000000"/>
                </a:solidFill>
                <a:effectLst/>
              </a:rPr>
              <a:t>)</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Payload and integration</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Flight mission planning &amp; execution</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Onboard mission coordinator</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Data processing &amp; project documentation</a:t>
            </a:r>
          </a:p>
          <a:p>
            <a:pPr lvl="1">
              <a:lnSpc>
                <a:spcPct val="90000"/>
              </a:lnSpc>
            </a:pPr>
            <a:endParaRPr lang="en-US" sz="2400" dirty="0" smtClean="0">
              <a:solidFill>
                <a:srgbClr val="000000"/>
              </a:solidFill>
              <a:effectLst/>
            </a:endParaRPr>
          </a:p>
          <a:p>
            <a:pPr lvl="1">
              <a:lnSpc>
                <a:spcPct val="90000"/>
              </a:lnSpc>
            </a:pPr>
            <a:r>
              <a:rPr lang="en-US" sz="2400" dirty="0" smtClean="0">
                <a:solidFill>
                  <a:srgbClr val="000000"/>
                </a:solidFill>
                <a:effectLst/>
              </a:rPr>
              <a:t>Local administrative support (lodging, rental cars)</a:t>
            </a:r>
          </a:p>
          <a:p>
            <a:pPr lvl="1">
              <a:lnSpc>
                <a:spcPct val="90000"/>
              </a:lnSpc>
            </a:pPr>
            <a:endParaRPr lang="en-US" sz="3200" dirty="0" smtClean="0">
              <a:solidFill>
                <a:srgbClr val="000000"/>
              </a:solidFill>
              <a:effectLst/>
            </a:endParaRPr>
          </a:p>
        </p:txBody>
      </p:sp>
      <p:sp>
        <p:nvSpPr>
          <p:cNvPr id="6" name="TextBox 5"/>
          <p:cNvSpPr txBox="1"/>
          <p:nvPr/>
        </p:nvSpPr>
        <p:spPr>
          <a:xfrm>
            <a:off x="1832042" y="0"/>
            <a:ext cx="5481789" cy="584776"/>
          </a:xfrm>
          <a:prstGeom prst="rect">
            <a:avLst/>
          </a:prstGeom>
          <a:noFill/>
        </p:spPr>
        <p:txBody>
          <a:bodyPr wrap="none" rtlCol="0">
            <a:spAutoFit/>
          </a:bodyPr>
          <a:lstStyle/>
          <a:p>
            <a:pPr algn="ctr"/>
            <a:r>
              <a:rPr lang="en-US" sz="3200" b="1" dirty="0" smtClean="0">
                <a:solidFill>
                  <a:srgbClr val="000000"/>
                </a:solidFill>
              </a:rPr>
              <a:t>Project Management Summary</a:t>
            </a:r>
            <a:endParaRPr lang="en-US" sz="3200" b="1" dirty="0">
              <a:solidFill>
                <a:srgbClr val="000000"/>
              </a:solidFill>
            </a:endParaRPr>
          </a:p>
        </p:txBody>
      </p:sp>
      <p:pic>
        <p:nvPicPr>
          <p:cNvPr id="9" name="Picture 8"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62867" y="743857"/>
            <a:ext cx="8185681" cy="5138843"/>
          </a:xfrm>
          <a:prstGeom prst="rect">
            <a:avLst/>
          </a:prstGeom>
        </p:spPr>
        <p:txBody>
          <a:bodyPr wrap="square">
            <a:spAutoFit/>
          </a:bodyPr>
          <a:lstStyle/>
          <a:p>
            <a:pPr>
              <a:lnSpc>
                <a:spcPct val="90000"/>
              </a:lnSpc>
            </a:pPr>
            <a:r>
              <a:rPr lang="en-US" sz="2800" b="1" i="1" dirty="0" smtClean="0">
                <a:solidFill>
                  <a:srgbClr val="000000"/>
                </a:solidFill>
                <a:effectLst/>
              </a:rPr>
              <a:t>Comp</a:t>
            </a:r>
            <a:r>
              <a:rPr lang="en-US" sz="2800" b="1" i="1" dirty="0" smtClean="0">
                <a:solidFill>
                  <a:srgbClr val="000000"/>
                </a:solidFill>
              </a:rPr>
              <a:t>uting, Data and Software (CDS)</a:t>
            </a:r>
            <a:endParaRPr lang="en-US" sz="2800" b="1" i="1" dirty="0" smtClean="0">
              <a:solidFill>
                <a:srgbClr val="000000"/>
              </a:solidFill>
              <a:effectLst/>
            </a:endParaRPr>
          </a:p>
          <a:p>
            <a:pPr>
              <a:lnSpc>
                <a:spcPct val="90000"/>
              </a:lnSpc>
            </a:pPr>
            <a:r>
              <a:rPr lang="en-US" sz="2800" b="1" dirty="0" smtClean="0">
                <a:solidFill>
                  <a:srgbClr val="000000"/>
                </a:solidFill>
              </a:rPr>
              <a:t>	</a:t>
            </a:r>
            <a:r>
              <a:rPr lang="en-US" sz="2800" b="1" dirty="0" smtClean="0">
                <a:solidFill>
                  <a:srgbClr val="000000"/>
                </a:solidFill>
                <a:effectLst/>
              </a:rPr>
              <a:t>Systems Administration:</a:t>
            </a:r>
            <a:endParaRPr lang="en-US" sz="2600" b="1" dirty="0" smtClean="0">
              <a:solidFill>
                <a:srgbClr val="000000"/>
              </a:solidFill>
              <a:effectLst/>
            </a:endParaRPr>
          </a:p>
          <a:p>
            <a:pPr>
              <a:lnSpc>
                <a:spcPct val="90000"/>
              </a:lnSpc>
            </a:pPr>
            <a:endParaRPr lang="en-US" sz="2600" b="1" dirty="0" smtClean="0">
              <a:solidFill>
                <a:srgbClr val="000000"/>
              </a:solidFill>
            </a:endParaRPr>
          </a:p>
          <a:p>
            <a:pPr lvl="1">
              <a:lnSpc>
                <a:spcPct val="90000"/>
              </a:lnSpc>
            </a:pPr>
            <a:r>
              <a:rPr lang="en-US" sz="2600" dirty="0" smtClean="0">
                <a:solidFill>
                  <a:srgbClr val="000000"/>
                </a:solidFill>
                <a:effectLst/>
              </a:rPr>
              <a:t>S</a:t>
            </a:r>
            <a:r>
              <a:rPr lang="en-US" sz="2800" dirty="0" smtClean="0">
                <a:solidFill>
                  <a:srgbClr val="000000"/>
                </a:solidFill>
                <a:effectLst/>
              </a:rPr>
              <a:t>ys </a:t>
            </a:r>
            <a:r>
              <a:rPr lang="en-US" sz="2800" dirty="0" err="1" smtClean="0">
                <a:solidFill>
                  <a:srgbClr val="000000"/>
                </a:solidFill>
              </a:rPr>
              <a:t>A</a:t>
            </a:r>
            <a:r>
              <a:rPr lang="en-US" sz="2800" dirty="0" err="1" smtClean="0">
                <a:solidFill>
                  <a:srgbClr val="000000"/>
                </a:solidFill>
                <a:effectLst/>
              </a:rPr>
              <a:t>dmins</a:t>
            </a:r>
            <a:r>
              <a:rPr lang="en-US" sz="2800" dirty="0" smtClean="0">
                <a:solidFill>
                  <a:srgbClr val="000000"/>
                </a:solidFill>
                <a:effectLst/>
              </a:rPr>
              <a:t> </a:t>
            </a:r>
            <a:r>
              <a:rPr lang="en-US" sz="2400" dirty="0" smtClean="0">
                <a:solidFill>
                  <a:srgbClr val="000000"/>
                </a:solidFill>
              </a:rPr>
              <a:t>(4) (</a:t>
            </a:r>
            <a:r>
              <a:rPr lang="en-US" sz="2400" dirty="0" err="1" smtClean="0">
                <a:solidFill>
                  <a:srgbClr val="000000"/>
                </a:solidFill>
                <a:effectLst/>
              </a:rPr>
              <a:t>Slaten</a:t>
            </a:r>
            <a:r>
              <a:rPr lang="en-US" sz="2400" dirty="0" smtClean="0">
                <a:solidFill>
                  <a:srgbClr val="000000"/>
                </a:solidFill>
                <a:effectLst/>
              </a:rPr>
              <a:t> (lead), Paxton, Russ, Newbery)</a:t>
            </a:r>
          </a:p>
          <a:p>
            <a:pPr lvl="1">
              <a:lnSpc>
                <a:spcPct val="90000"/>
              </a:lnSpc>
            </a:pPr>
            <a:endParaRPr lang="en-US" sz="2800" dirty="0" smtClean="0">
              <a:solidFill>
                <a:srgbClr val="000000"/>
              </a:solidFill>
              <a:effectLst/>
            </a:endParaRPr>
          </a:p>
          <a:p>
            <a:pPr lvl="1">
              <a:lnSpc>
                <a:spcPct val="90000"/>
              </a:lnSpc>
            </a:pPr>
            <a:r>
              <a:rPr lang="en-US" sz="2800" dirty="0" smtClean="0">
                <a:solidFill>
                  <a:srgbClr val="000000"/>
                </a:solidFill>
                <a:effectLst/>
              </a:rPr>
              <a:t>Ops Center Internet Access/Communications</a:t>
            </a:r>
          </a:p>
          <a:p>
            <a:pPr lvl="1">
              <a:lnSpc>
                <a:spcPct val="90000"/>
              </a:lnSpc>
            </a:pPr>
            <a:endParaRPr lang="en-US" sz="2800" dirty="0" smtClean="0">
              <a:solidFill>
                <a:srgbClr val="000000"/>
              </a:solidFill>
            </a:endParaRPr>
          </a:p>
          <a:p>
            <a:pPr lvl="1">
              <a:lnSpc>
                <a:spcPct val="90000"/>
              </a:lnSpc>
            </a:pPr>
            <a:r>
              <a:rPr lang="en-US" sz="2800" dirty="0" smtClean="0">
                <a:solidFill>
                  <a:srgbClr val="000000"/>
                </a:solidFill>
              </a:rPr>
              <a:t>General </a:t>
            </a:r>
            <a:r>
              <a:rPr lang="en-US" sz="2800" dirty="0" smtClean="0">
                <a:solidFill>
                  <a:srgbClr val="000000"/>
                </a:solidFill>
                <a:effectLst/>
              </a:rPr>
              <a:t>Computing Support </a:t>
            </a:r>
          </a:p>
          <a:p>
            <a:pPr lvl="1">
              <a:lnSpc>
                <a:spcPct val="90000"/>
              </a:lnSpc>
            </a:pPr>
            <a:endParaRPr lang="en-US" sz="2800" dirty="0" smtClean="0">
              <a:solidFill>
                <a:srgbClr val="000000"/>
              </a:solidFill>
              <a:effectLst/>
            </a:endParaRPr>
          </a:p>
          <a:p>
            <a:pPr lvl="1">
              <a:lnSpc>
                <a:spcPct val="90000"/>
              </a:lnSpc>
            </a:pPr>
            <a:r>
              <a:rPr lang="en-US" sz="2800" dirty="0" smtClean="0">
                <a:solidFill>
                  <a:srgbClr val="000000"/>
                </a:solidFill>
                <a:effectLst/>
              </a:rPr>
              <a:t>Local Area Network</a:t>
            </a:r>
          </a:p>
          <a:p>
            <a:pPr lvl="1">
              <a:lnSpc>
                <a:spcPct val="90000"/>
              </a:lnSpc>
            </a:pPr>
            <a:endParaRPr lang="en-US" sz="2800" dirty="0" smtClean="0">
              <a:solidFill>
                <a:srgbClr val="000000"/>
              </a:solidFill>
              <a:effectLst/>
            </a:endParaRPr>
          </a:p>
          <a:p>
            <a:pPr lvl="1">
              <a:lnSpc>
                <a:spcPct val="90000"/>
              </a:lnSpc>
            </a:pPr>
            <a:r>
              <a:rPr lang="en-US" sz="2800" dirty="0" smtClean="0">
                <a:solidFill>
                  <a:srgbClr val="000000"/>
                </a:solidFill>
                <a:effectLst/>
              </a:rPr>
              <a:t>Data Archival</a:t>
            </a:r>
          </a:p>
          <a:p>
            <a:pPr>
              <a:lnSpc>
                <a:spcPct val="90000"/>
              </a:lnSpc>
            </a:pPr>
            <a:endParaRPr lang="en-US" sz="2000" dirty="0" smtClean="0">
              <a:solidFill>
                <a:srgbClr val="000000"/>
              </a:solidFill>
              <a:effectLst/>
            </a:endParaRPr>
          </a:p>
        </p:txBody>
      </p:sp>
      <p:sp>
        <p:nvSpPr>
          <p:cNvPr id="6" name="TextBox 5"/>
          <p:cNvSpPr txBox="1"/>
          <p:nvPr/>
        </p:nvSpPr>
        <p:spPr>
          <a:xfrm>
            <a:off x="1832042" y="0"/>
            <a:ext cx="5481789" cy="584776"/>
          </a:xfrm>
          <a:prstGeom prst="rect">
            <a:avLst/>
          </a:prstGeom>
          <a:noFill/>
        </p:spPr>
        <p:txBody>
          <a:bodyPr wrap="none" rtlCol="0">
            <a:spAutoFit/>
          </a:bodyPr>
          <a:lstStyle/>
          <a:p>
            <a:pPr algn="ctr"/>
            <a:r>
              <a:rPr lang="en-US" sz="3200" b="1" dirty="0" smtClean="0">
                <a:solidFill>
                  <a:srgbClr val="000000"/>
                </a:solidFill>
              </a:rPr>
              <a:t>Project Management Summary</a:t>
            </a:r>
            <a:endParaRPr lang="en-US" sz="3200" b="1" dirty="0">
              <a:solidFill>
                <a:srgbClr val="000000"/>
              </a:solidFill>
            </a:endParaRPr>
          </a:p>
        </p:txBody>
      </p:sp>
      <p:pic>
        <p:nvPicPr>
          <p:cNvPr id="7" name="Picture 6"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78090" y="769263"/>
            <a:ext cx="8185681" cy="5914441"/>
          </a:xfrm>
          <a:prstGeom prst="rect">
            <a:avLst/>
          </a:prstGeom>
        </p:spPr>
        <p:txBody>
          <a:bodyPr wrap="square">
            <a:spAutoFit/>
          </a:bodyPr>
          <a:lstStyle/>
          <a:p>
            <a:pPr>
              <a:lnSpc>
                <a:spcPct val="90000"/>
              </a:lnSpc>
            </a:pPr>
            <a:r>
              <a:rPr lang="en-US" sz="2800" b="1" i="1" dirty="0" smtClean="0">
                <a:solidFill>
                  <a:srgbClr val="000000"/>
                </a:solidFill>
                <a:effectLst/>
              </a:rPr>
              <a:t>Comp</a:t>
            </a:r>
            <a:r>
              <a:rPr lang="en-US" sz="2800" b="1" i="1" dirty="0" smtClean="0">
                <a:solidFill>
                  <a:srgbClr val="000000"/>
                </a:solidFill>
              </a:rPr>
              <a:t>uting, Data and Software (CDS)</a:t>
            </a:r>
            <a:endParaRPr lang="en-US" sz="2800" b="1" i="1" dirty="0" smtClean="0">
              <a:solidFill>
                <a:srgbClr val="000000"/>
              </a:solidFill>
              <a:effectLst/>
            </a:endParaRPr>
          </a:p>
          <a:p>
            <a:pPr>
              <a:lnSpc>
                <a:spcPct val="90000"/>
              </a:lnSpc>
            </a:pPr>
            <a:r>
              <a:rPr lang="en-US" sz="2800" b="1" dirty="0" smtClean="0">
                <a:solidFill>
                  <a:srgbClr val="000000"/>
                </a:solidFill>
              </a:rPr>
              <a:t>	</a:t>
            </a:r>
            <a:r>
              <a:rPr lang="en-US" sz="2800" b="1" dirty="0" smtClean="0">
                <a:solidFill>
                  <a:srgbClr val="000000"/>
                </a:solidFill>
                <a:effectLst/>
              </a:rPr>
              <a:t>Field Catalog:</a:t>
            </a:r>
          </a:p>
          <a:p>
            <a:pPr>
              <a:lnSpc>
                <a:spcPct val="90000"/>
              </a:lnSpc>
            </a:pPr>
            <a:endParaRPr lang="en-US" sz="2800" b="1" dirty="0" smtClean="0">
              <a:solidFill>
                <a:srgbClr val="000000"/>
              </a:solidFill>
            </a:endParaRPr>
          </a:p>
          <a:p>
            <a:pPr lvl="1">
              <a:lnSpc>
                <a:spcPct val="90000"/>
              </a:lnSpc>
            </a:pPr>
            <a:r>
              <a:rPr lang="en-US" sz="2800" dirty="0" smtClean="0">
                <a:solidFill>
                  <a:srgbClr val="000000"/>
                </a:solidFill>
                <a:effectLst/>
              </a:rPr>
              <a:t>On-site Catalog Specialist </a:t>
            </a:r>
            <a:r>
              <a:rPr lang="en-US" sz="2400" dirty="0" smtClean="0">
                <a:solidFill>
                  <a:srgbClr val="000000"/>
                </a:solidFill>
              </a:rPr>
              <a:t>(2) </a:t>
            </a:r>
            <a:r>
              <a:rPr lang="en-US" sz="2200" dirty="0" smtClean="0">
                <a:solidFill>
                  <a:srgbClr val="000000"/>
                </a:solidFill>
                <a:effectLst/>
              </a:rPr>
              <a:t>(</a:t>
            </a:r>
            <a:r>
              <a:rPr lang="en-US" sz="2200" dirty="0" err="1" smtClean="0">
                <a:solidFill>
                  <a:srgbClr val="000000"/>
                </a:solidFill>
                <a:effectLst/>
              </a:rPr>
              <a:t>Stossmeister</a:t>
            </a:r>
            <a:r>
              <a:rPr lang="en-US" sz="2200" dirty="0" smtClean="0">
                <a:solidFill>
                  <a:srgbClr val="000000"/>
                </a:solidFill>
                <a:effectLst/>
              </a:rPr>
              <a:t> (lead), Aquino)</a:t>
            </a:r>
          </a:p>
          <a:p>
            <a:pPr lvl="1">
              <a:lnSpc>
                <a:spcPct val="90000"/>
              </a:lnSpc>
            </a:pPr>
            <a:endParaRPr lang="en-US" sz="2800" dirty="0" smtClean="0">
              <a:solidFill>
                <a:srgbClr val="000000"/>
              </a:solidFill>
            </a:endParaRPr>
          </a:p>
          <a:p>
            <a:pPr lvl="1">
              <a:lnSpc>
                <a:spcPct val="90000"/>
              </a:lnSpc>
            </a:pPr>
            <a:r>
              <a:rPr lang="en-US" sz="2800" dirty="0" smtClean="0">
                <a:solidFill>
                  <a:srgbClr val="000000"/>
                </a:solidFill>
              </a:rPr>
              <a:t>Special products generation</a:t>
            </a:r>
          </a:p>
          <a:p>
            <a:pPr lvl="1">
              <a:lnSpc>
                <a:spcPct val="90000"/>
              </a:lnSpc>
            </a:pPr>
            <a:endParaRPr lang="en-US" sz="2800" dirty="0" smtClean="0">
              <a:solidFill>
                <a:srgbClr val="000000"/>
              </a:solidFill>
              <a:effectLst/>
            </a:endParaRPr>
          </a:p>
          <a:p>
            <a:pPr lvl="1">
              <a:lnSpc>
                <a:spcPct val="90000"/>
              </a:lnSpc>
            </a:pPr>
            <a:r>
              <a:rPr lang="en-US" sz="2800" dirty="0" smtClean="0">
                <a:solidFill>
                  <a:srgbClr val="000000"/>
                </a:solidFill>
                <a:effectLst/>
              </a:rPr>
              <a:t>Mission coordinator display support</a:t>
            </a:r>
          </a:p>
          <a:p>
            <a:pPr lvl="1">
              <a:lnSpc>
                <a:spcPct val="90000"/>
              </a:lnSpc>
            </a:pPr>
            <a:endParaRPr lang="en-US" sz="2800" dirty="0" smtClean="0">
              <a:solidFill>
                <a:srgbClr val="000000"/>
              </a:solidFill>
            </a:endParaRPr>
          </a:p>
          <a:p>
            <a:pPr lvl="1">
              <a:lnSpc>
                <a:spcPct val="90000"/>
              </a:lnSpc>
            </a:pPr>
            <a:r>
              <a:rPr lang="en-US" sz="2800" dirty="0" smtClean="0">
                <a:solidFill>
                  <a:srgbClr val="000000"/>
                </a:solidFill>
              </a:rPr>
              <a:t>Real-time data distribution</a:t>
            </a:r>
          </a:p>
          <a:p>
            <a:pPr lvl="1">
              <a:lnSpc>
                <a:spcPct val="90000"/>
              </a:lnSpc>
            </a:pPr>
            <a:endParaRPr lang="en-US" sz="2800" dirty="0" smtClean="0">
              <a:solidFill>
                <a:srgbClr val="000000"/>
              </a:solidFill>
              <a:effectLst/>
            </a:endParaRPr>
          </a:p>
          <a:p>
            <a:pPr lvl="1">
              <a:lnSpc>
                <a:spcPct val="90000"/>
              </a:lnSpc>
            </a:pPr>
            <a:r>
              <a:rPr lang="en-US" sz="2800" dirty="0" smtClean="0">
                <a:solidFill>
                  <a:srgbClr val="000000"/>
                </a:solidFill>
                <a:effectLst/>
              </a:rPr>
              <a:t>Multi-agency </a:t>
            </a:r>
            <a:r>
              <a:rPr lang="en-US" sz="2800" dirty="0" err="1" smtClean="0">
                <a:solidFill>
                  <a:srgbClr val="000000"/>
                </a:solidFill>
                <a:effectLst/>
              </a:rPr>
              <a:t>Xchat</a:t>
            </a:r>
            <a:r>
              <a:rPr lang="en-US" sz="2800" dirty="0" smtClean="0">
                <a:solidFill>
                  <a:srgbClr val="000000"/>
                </a:solidFill>
                <a:effectLst/>
              </a:rPr>
              <a:t> support</a:t>
            </a:r>
          </a:p>
          <a:p>
            <a:pPr lvl="1">
              <a:lnSpc>
                <a:spcPct val="90000"/>
              </a:lnSpc>
            </a:pPr>
            <a:endParaRPr lang="en-US" sz="3600" dirty="0" smtClean="0">
              <a:solidFill>
                <a:srgbClr val="000000"/>
              </a:solidFill>
              <a:effectLst/>
            </a:endParaRPr>
          </a:p>
          <a:p>
            <a:pPr lvl="1">
              <a:lnSpc>
                <a:spcPct val="90000"/>
              </a:lnSpc>
            </a:pPr>
            <a:endParaRPr lang="en-US" sz="2800" dirty="0" smtClean="0">
              <a:solidFill>
                <a:srgbClr val="000000"/>
              </a:solidFill>
              <a:effectLst/>
            </a:endParaRPr>
          </a:p>
          <a:p>
            <a:pPr>
              <a:lnSpc>
                <a:spcPct val="90000"/>
              </a:lnSpc>
            </a:pPr>
            <a:endParaRPr lang="en-US" sz="2000" dirty="0" smtClean="0">
              <a:solidFill>
                <a:srgbClr val="000000"/>
              </a:solidFill>
              <a:effectLst/>
            </a:endParaRPr>
          </a:p>
        </p:txBody>
      </p:sp>
      <p:sp>
        <p:nvSpPr>
          <p:cNvPr id="6" name="TextBox 5"/>
          <p:cNvSpPr txBox="1"/>
          <p:nvPr/>
        </p:nvSpPr>
        <p:spPr>
          <a:xfrm>
            <a:off x="1832042" y="0"/>
            <a:ext cx="5481789" cy="584776"/>
          </a:xfrm>
          <a:prstGeom prst="rect">
            <a:avLst/>
          </a:prstGeom>
          <a:noFill/>
        </p:spPr>
        <p:txBody>
          <a:bodyPr wrap="none" rtlCol="0">
            <a:spAutoFit/>
          </a:bodyPr>
          <a:lstStyle/>
          <a:p>
            <a:pPr algn="ctr"/>
            <a:r>
              <a:rPr lang="en-US" sz="3200" b="1" dirty="0" smtClean="0">
                <a:solidFill>
                  <a:srgbClr val="000000"/>
                </a:solidFill>
              </a:rPr>
              <a:t>Project Management Summary</a:t>
            </a:r>
            <a:endParaRPr lang="en-US" sz="3200" b="1" dirty="0">
              <a:solidFill>
                <a:srgbClr val="000000"/>
              </a:solidFill>
            </a:endParaRPr>
          </a:p>
        </p:txBody>
      </p:sp>
      <p:pic>
        <p:nvPicPr>
          <p:cNvPr id="8" name="Picture 7"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10" name="Picture 9"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287380" y="784338"/>
            <a:ext cx="8185681" cy="5286576"/>
          </a:xfrm>
          <a:prstGeom prst="rect">
            <a:avLst/>
          </a:prstGeom>
        </p:spPr>
        <p:txBody>
          <a:bodyPr wrap="square">
            <a:spAutoFit/>
          </a:bodyPr>
          <a:lstStyle/>
          <a:p>
            <a:pPr>
              <a:buNone/>
            </a:pPr>
            <a:r>
              <a:rPr lang="en-US" sz="2800" b="1" i="1" dirty="0" smtClean="0">
                <a:solidFill>
                  <a:srgbClr val="000000"/>
                </a:solidFill>
              </a:rPr>
              <a:t>In-situ Sensing Facility (ISF)  </a:t>
            </a:r>
            <a:r>
              <a:rPr lang="en-US" sz="2800" b="1" dirty="0" err="1" smtClean="0">
                <a:solidFill>
                  <a:srgbClr val="000000"/>
                </a:solidFill>
              </a:rPr>
              <a:t>Dropsondes</a:t>
            </a:r>
            <a:r>
              <a:rPr lang="en-US" sz="2800" b="1" dirty="0" smtClean="0">
                <a:solidFill>
                  <a:srgbClr val="000000"/>
                </a:solidFill>
              </a:rPr>
              <a:t>:</a:t>
            </a:r>
          </a:p>
          <a:p>
            <a:pPr lvl="1">
              <a:buNone/>
            </a:pPr>
            <a:endParaRPr lang="en-US" dirty="0" smtClean="0">
              <a:solidFill>
                <a:srgbClr val="000000"/>
              </a:solidFill>
            </a:endParaRPr>
          </a:p>
          <a:p>
            <a:pPr lvl="1">
              <a:buNone/>
            </a:pPr>
            <a:r>
              <a:rPr lang="en-US" sz="2800" dirty="0" err="1" smtClean="0">
                <a:solidFill>
                  <a:srgbClr val="000000"/>
                </a:solidFill>
              </a:rPr>
              <a:t>Dropsonde</a:t>
            </a:r>
            <a:r>
              <a:rPr lang="en-US" sz="2800" dirty="0" smtClean="0">
                <a:solidFill>
                  <a:srgbClr val="000000"/>
                </a:solidFill>
              </a:rPr>
              <a:t> techs </a:t>
            </a:r>
            <a:r>
              <a:rPr lang="en-US" sz="2400" dirty="0" smtClean="0">
                <a:solidFill>
                  <a:srgbClr val="000000"/>
                </a:solidFill>
              </a:rPr>
              <a:t>(3) (Tudor (lead), </a:t>
            </a:r>
            <a:r>
              <a:rPr lang="en-US" sz="2400" dirty="0" err="1" smtClean="0">
                <a:solidFill>
                  <a:srgbClr val="000000"/>
                </a:solidFill>
              </a:rPr>
              <a:t>Golubieski</a:t>
            </a:r>
            <a:r>
              <a:rPr lang="en-US" sz="2400" dirty="0" smtClean="0">
                <a:solidFill>
                  <a:srgbClr val="000000"/>
                </a:solidFill>
              </a:rPr>
              <a:t>, Lim)</a:t>
            </a:r>
          </a:p>
          <a:p>
            <a:pPr lvl="1">
              <a:buNone/>
            </a:pPr>
            <a:endParaRPr lang="en-US" sz="2800" dirty="0" smtClean="0">
              <a:solidFill>
                <a:srgbClr val="000000"/>
              </a:solidFill>
            </a:endParaRPr>
          </a:p>
          <a:p>
            <a:pPr lvl="1">
              <a:buNone/>
            </a:pPr>
            <a:r>
              <a:rPr lang="en-US" sz="2800" dirty="0" smtClean="0">
                <a:solidFill>
                  <a:srgbClr val="000000"/>
                </a:solidFill>
              </a:rPr>
              <a:t>Student assistants </a:t>
            </a:r>
            <a:r>
              <a:rPr lang="en-US" sz="2600" dirty="0" smtClean="0">
                <a:solidFill>
                  <a:srgbClr val="000000"/>
                </a:solidFill>
              </a:rPr>
              <a:t>(3) </a:t>
            </a:r>
          </a:p>
          <a:p>
            <a:pPr lvl="1">
              <a:buNone/>
            </a:pPr>
            <a:endParaRPr lang="en-US" sz="2600" dirty="0" smtClean="0">
              <a:solidFill>
                <a:srgbClr val="000000"/>
              </a:solidFill>
            </a:endParaRPr>
          </a:p>
          <a:p>
            <a:pPr lvl="1">
              <a:buNone/>
            </a:pPr>
            <a:r>
              <a:rPr lang="en-US" sz="2600" dirty="0" smtClean="0">
                <a:solidFill>
                  <a:srgbClr val="000000"/>
                </a:solidFill>
              </a:rPr>
              <a:t>558 soundings / 26 research flights</a:t>
            </a:r>
          </a:p>
          <a:p>
            <a:pPr lvl="1">
              <a:buNone/>
            </a:pPr>
            <a:endParaRPr lang="en-US" sz="2800" dirty="0" smtClean="0">
              <a:solidFill>
                <a:srgbClr val="000000"/>
              </a:solidFill>
            </a:endParaRPr>
          </a:p>
          <a:p>
            <a:pPr lvl="1">
              <a:buNone/>
            </a:pPr>
            <a:r>
              <a:rPr lang="en-US" sz="2800" dirty="0" smtClean="0">
                <a:solidFill>
                  <a:srgbClr val="000000"/>
                </a:solidFill>
              </a:rPr>
              <a:t>Multi-agency quality control training</a:t>
            </a:r>
          </a:p>
          <a:p>
            <a:pPr lvl="1">
              <a:buNone/>
            </a:pPr>
            <a:endParaRPr lang="en-US" sz="2800" dirty="0" smtClean="0">
              <a:solidFill>
                <a:srgbClr val="000000"/>
              </a:solidFill>
            </a:endParaRPr>
          </a:p>
          <a:p>
            <a:pPr lvl="1">
              <a:buNone/>
            </a:pPr>
            <a:r>
              <a:rPr lang="en-US" sz="2800" dirty="0" smtClean="0">
                <a:solidFill>
                  <a:srgbClr val="000000"/>
                </a:solidFill>
              </a:rPr>
              <a:t>Real-time QC &amp; data distribution (with CDS)</a:t>
            </a:r>
          </a:p>
          <a:p>
            <a:pPr lvl="1">
              <a:lnSpc>
                <a:spcPct val="90000"/>
              </a:lnSpc>
            </a:pPr>
            <a:endParaRPr lang="en-US" sz="2800" dirty="0" smtClean="0">
              <a:solidFill>
                <a:srgbClr val="000000"/>
              </a:solidFill>
              <a:effectLst/>
            </a:endParaRPr>
          </a:p>
          <a:p>
            <a:pPr>
              <a:lnSpc>
                <a:spcPct val="90000"/>
              </a:lnSpc>
            </a:pPr>
            <a:endParaRPr lang="en-US" sz="2000" dirty="0" smtClean="0">
              <a:solidFill>
                <a:srgbClr val="000000"/>
              </a:solidFill>
              <a:effectLst/>
            </a:endParaRPr>
          </a:p>
        </p:txBody>
      </p:sp>
      <p:sp>
        <p:nvSpPr>
          <p:cNvPr id="6" name="TextBox 5"/>
          <p:cNvSpPr txBox="1"/>
          <p:nvPr/>
        </p:nvSpPr>
        <p:spPr>
          <a:xfrm>
            <a:off x="1832042" y="0"/>
            <a:ext cx="5481789" cy="584776"/>
          </a:xfrm>
          <a:prstGeom prst="rect">
            <a:avLst/>
          </a:prstGeom>
          <a:noFill/>
        </p:spPr>
        <p:txBody>
          <a:bodyPr wrap="none" rtlCol="0">
            <a:spAutoFit/>
          </a:bodyPr>
          <a:lstStyle/>
          <a:p>
            <a:pPr algn="ctr"/>
            <a:r>
              <a:rPr lang="en-US" sz="3200" b="1" dirty="0" smtClean="0">
                <a:solidFill>
                  <a:srgbClr val="000000"/>
                </a:solidFill>
              </a:rPr>
              <a:t>Project Management Summary</a:t>
            </a:r>
            <a:endParaRPr lang="en-US" sz="3200" b="1" dirty="0">
              <a:solidFill>
                <a:srgbClr val="000000"/>
              </a:solidFill>
            </a:endParaRPr>
          </a:p>
        </p:txBody>
      </p:sp>
      <p:pic>
        <p:nvPicPr>
          <p:cNvPr id="7" name="Picture 6"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9" name="Picture 8"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8291"/>
          </a:xfrm>
        </p:spPr>
        <p:txBody>
          <a:bodyPr>
            <a:normAutofit fontScale="90000"/>
          </a:bodyPr>
          <a:lstStyle/>
          <a:p>
            <a:r>
              <a:rPr lang="en-US" sz="3200" b="1" dirty="0" smtClean="0">
                <a:solidFill>
                  <a:srgbClr val="000000"/>
                </a:solidFill>
              </a:rPr>
              <a:t>Research Aviation Facility</a:t>
            </a:r>
            <a:endParaRPr lang="en-US" sz="3200" b="1" dirty="0">
              <a:solidFill>
                <a:srgbClr val="000000"/>
              </a:solidFill>
            </a:endParaRPr>
          </a:p>
        </p:txBody>
      </p:sp>
      <p:sp>
        <p:nvSpPr>
          <p:cNvPr id="3" name="Content Placeholder 2"/>
          <p:cNvSpPr>
            <a:spLocks noGrp="1"/>
          </p:cNvSpPr>
          <p:nvPr>
            <p:ph idx="1"/>
          </p:nvPr>
        </p:nvSpPr>
        <p:spPr>
          <a:xfrm>
            <a:off x="457200" y="1006929"/>
            <a:ext cx="8229600" cy="4639056"/>
          </a:xfrm>
        </p:spPr>
        <p:txBody>
          <a:bodyPr>
            <a:normAutofit fontScale="85000" lnSpcReduction="20000"/>
          </a:bodyPr>
          <a:lstStyle/>
          <a:p>
            <a:r>
              <a:rPr lang="en-US" dirty="0" smtClean="0">
                <a:solidFill>
                  <a:srgbClr val="000000"/>
                </a:solidFill>
              </a:rPr>
              <a:t>Planning and integration (fixed dates worked well)</a:t>
            </a:r>
          </a:p>
          <a:p>
            <a:r>
              <a:rPr lang="en-US" dirty="0" smtClean="0">
                <a:solidFill>
                  <a:srgbClr val="000000"/>
                </a:solidFill>
              </a:rPr>
              <a:t>Instrumentation</a:t>
            </a:r>
          </a:p>
          <a:p>
            <a:pPr lvl="1"/>
            <a:r>
              <a:rPr lang="en-US" dirty="0" smtClean="0">
                <a:solidFill>
                  <a:srgbClr val="000000"/>
                </a:solidFill>
              </a:rPr>
              <a:t>CVI, ozone, VCSEL, TDL</a:t>
            </a:r>
          </a:p>
          <a:p>
            <a:pPr lvl="1"/>
            <a:r>
              <a:rPr lang="en-US" dirty="0" smtClean="0">
                <a:solidFill>
                  <a:srgbClr val="000000"/>
                </a:solidFill>
              </a:rPr>
              <a:t>GISMOS, MTP</a:t>
            </a:r>
          </a:p>
          <a:p>
            <a:pPr lvl="1"/>
            <a:r>
              <a:rPr lang="en-US" dirty="0" smtClean="0">
                <a:solidFill>
                  <a:srgbClr val="000000"/>
                </a:solidFill>
              </a:rPr>
              <a:t>3V-CPI, SID2</a:t>
            </a:r>
          </a:p>
          <a:p>
            <a:pPr lvl="1"/>
            <a:r>
              <a:rPr lang="en-US" dirty="0" smtClean="0">
                <a:solidFill>
                  <a:srgbClr val="000000"/>
                </a:solidFill>
              </a:rPr>
              <a:t>PMS and CN particle probes</a:t>
            </a:r>
          </a:p>
          <a:p>
            <a:pPr lvl="1"/>
            <a:r>
              <a:rPr lang="en-US" dirty="0" err="1" smtClean="0">
                <a:solidFill>
                  <a:srgbClr val="000000"/>
                </a:solidFill>
              </a:rPr>
              <a:t>Radome</a:t>
            </a:r>
            <a:r>
              <a:rPr lang="en-US" dirty="0" smtClean="0">
                <a:solidFill>
                  <a:srgbClr val="000000"/>
                </a:solidFill>
              </a:rPr>
              <a:t> wind, gust pod wind</a:t>
            </a:r>
          </a:p>
          <a:p>
            <a:pPr lvl="1"/>
            <a:r>
              <a:rPr lang="en-US" dirty="0" smtClean="0">
                <a:solidFill>
                  <a:srgbClr val="000000"/>
                </a:solidFill>
              </a:rPr>
              <a:t>LAMS and All-Weather-Winds pod</a:t>
            </a:r>
          </a:p>
          <a:p>
            <a:pPr marL="344488" lvl="1" indent="-344488">
              <a:buFont typeface="Arial"/>
              <a:buChar char="•"/>
            </a:pPr>
            <a:r>
              <a:rPr lang="en-US" sz="3294" dirty="0" smtClean="0">
                <a:solidFill>
                  <a:srgbClr val="000000"/>
                </a:solidFill>
              </a:rPr>
              <a:t>Flight </a:t>
            </a:r>
            <a:r>
              <a:rPr lang="en-US" sz="3176" dirty="0" smtClean="0">
                <a:solidFill>
                  <a:srgbClr val="000000"/>
                </a:solidFill>
              </a:rPr>
              <a:t>planning</a:t>
            </a:r>
            <a:r>
              <a:rPr lang="en-US" sz="3294" dirty="0" smtClean="0">
                <a:solidFill>
                  <a:srgbClr val="000000"/>
                </a:solidFill>
              </a:rPr>
              <a:t> software development in the field</a:t>
            </a:r>
          </a:p>
          <a:p>
            <a:pPr marL="744538" lvl="2" indent="-344488">
              <a:buFont typeface="Lucida Grande"/>
              <a:buChar char="−"/>
            </a:pPr>
            <a:r>
              <a:rPr lang="en-US" sz="2824" dirty="0" smtClean="0">
                <a:solidFill>
                  <a:srgbClr val="000000"/>
                </a:solidFill>
              </a:rPr>
              <a:t>Jointly developed by </a:t>
            </a:r>
            <a:r>
              <a:rPr lang="en-US" sz="2824" dirty="0" err="1" smtClean="0">
                <a:solidFill>
                  <a:srgbClr val="000000"/>
                </a:solidFill>
              </a:rPr>
              <a:t>Pis</a:t>
            </a:r>
            <a:r>
              <a:rPr lang="en-US" sz="2824" dirty="0" smtClean="0">
                <a:solidFill>
                  <a:srgbClr val="000000"/>
                </a:solidFill>
              </a:rPr>
              <a:t> and EOL staff on first day</a:t>
            </a:r>
          </a:p>
          <a:p>
            <a:pPr marL="744538" lvl="2" indent="-344488">
              <a:buFont typeface="Lucida Grande"/>
              <a:buChar char="−"/>
            </a:pPr>
            <a:r>
              <a:rPr lang="en-US" sz="2824" dirty="0" smtClean="0">
                <a:solidFill>
                  <a:srgbClr val="000000"/>
                </a:solidFill>
              </a:rPr>
              <a:t>Need for future general development, esp. when including </a:t>
            </a:r>
            <a:r>
              <a:rPr lang="en-US" sz="2824" dirty="0" err="1" smtClean="0">
                <a:solidFill>
                  <a:srgbClr val="000000"/>
                </a:solidFill>
              </a:rPr>
              <a:t>dropsonde</a:t>
            </a:r>
            <a:r>
              <a:rPr lang="en-US" sz="2824" dirty="0" smtClean="0">
                <a:solidFill>
                  <a:srgbClr val="000000"/>
                </a:solidFill>
              </a:rPr>
              <a:t> releases</a:t>
            </a:r>
          </a:p>
          <a:p>
            <a:pPr marL="744538" lvl="2" indent="-344488"/>
            <a:endParaRPr lang="en-US" dirty="0" smtClean="0">
              <a:solidFill>
                <a:srgbClr val="000000"/>
              </a:solidFill>
            </a:endParaRPr>
          </a:p>
        </p:txBody>
      </p:sp>
      <p:pic>
        <p:nvPicPr>
          <p:cNvPr id="6" name="Picture 5" descr="predict_logo_100_clear.png"/>
          <p:cNvPicPr>
            <a:picLocks noChangeAspect="1"/>
          </p:cNvPicPr>
          <p:nvPr/>
        </p:nvPicPr>
        <p:blipFill>
          <a:blip r:embed="rId2"/>
          <a:stretch>
            <a:fillRect/>
          </a:stretch>
        </p:blipFill>
        <p:spPr>
          <a:xfrm>
            <a:off x="8118360" y="5951785"/>
            <a:ext cx="914400" cy="737419"/>
          </a:xfrm>
          <a:prstGeom prst="rect">
            <a:avLst/>
          </a:prstGeom>
        </p:spPr>
      </p:pic>
      <p:pic>
        <p:nvPicPr>
          <p:cNvPr id="7" name="Picture 6" descr="EOL_new_logo.jpg"/>
          <p:cNvPicPr>
            <a:picLocks/>
          </p:cNvPicPr>
          <p:nvPr/>
        </p:nvPicPr>
        <p:blipFill>
          <a:blip r:embed="rId3"/>
          <a:stretch>
            <a:fillRect/>
          </a:stretch>
        </p:blipFill>
        <p:spPr>
          <a:xfrm>
            <a:off x="60785" y="5645985"/>
            <a:ext cx="1234440" cy="1143000"/>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7884</TotalTime>
  <Words>1828</Words>
  <Application>Microsoft Macintosh PowerPoint</Application>
  <PresentationFormat>On-screen Show (4:3)</PresentationFormat>
  <Paragraphs>238</Paragraphs>
  <Slides>29</Slides>
  <Notes>1</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PREDICT Debrief</vt:lpstr>
      <vt:lpstr>2010 North Atlantic Storms</vt:lpstr>
      <vt:lpstr>Scientific Accomplishments</vt:lpstr>
      <vt:lpstr>Slide 4</vt:lpstr>
      <vt:lpstr>Slide 5</vt:lpstr>
      <vt:lpstr>Slide 6</vt:lpstr>
      <vt:lpstr>Slide 7</vt:lpstr>
      <vt:lpstr>Slide 8</vt:lpstr>
      <vt:lpstr>Research Aviation Facility</vt:lpstr>
      <vt:lpstr>Research Aviation Facility</vt:lpstr>
      <vt:lpstr>Slide 11</vt:lpstr>
      <vt:lpstr>Slide 12</vt:lpstr>
      <vt:lpstr>Research Aviation Facility</vt:lpstr>
      <vt:lpstr>Slide 14</vt:lpstr>
      <vt:lpstr>Slide 15</vt:lpstr>
      <vt:lpstr>Slide 16</vt:lpstr>
      <vt:lpstr>Slide 17</vt:lpstr>
      <vt:lpstr>Slide 18</vt:lpstr>
      <vt:lpstr>Slide 19</vt:lpstr>
      <vt:lpstr>Slide 20</vt:lpstr>
      <vt:lpstr>Challenges and Lessons Learned (CDS)</vt:lpstr>
      <vt:lpstr>Highlights and Accomplishments (CDS)</vt:lpstr>
      <vt:lpstr>Slide 23</vt:lpstr>
      <vt:lpstr>Slide 24</vt:lpstr>
      <vt:lpstr>Slide 25</vt:lpstr>
      <vt:lpstr>Things that Worked (from science team)</vt:lpstr>
      <vt:lpstr>Things that Worked (from science team)</vt:lpstr>
      <vt:lpstr>Things that Could Have Been Better (from science team) </vt:lpstr>
      <vt:lpstr>Slide 29</vt:lpstr>
    </vt:vector>
  </TitlesOfParts>
  <Company>UCAR/NCAR/EOL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 Meitin</dc:creator>
  <cp:lastModifiedBy>Jorgen Jensen</cp:lastModifiedBy>
  <cp:revision>48</cp:revision>
  <dcterms:created xsi:type="dcterms:W3CDTF">2011-01-27T22:34:41Z</dcterms:created>
  <dcterms:modified xsi:type="dcterms:W3CDTF">2011-01-27T22:37:12Z</dcterms:modified>
</cp:coreProperties>
</file>