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6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1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1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986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54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26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28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0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3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48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9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8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5EE57-BEB1-4D4E-9ECF-AD62A4BC2DAE}" type="datetimeFigureOut">
              <a:rPr lang="en-US" smtClean="0"/>
              <a:t>8/25/11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1F3A6-18F1-E842-BBB5-39EEF2620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9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dh@gmail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dh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68847" y="721610"/>
            <a:ext cx="1854416" cy="930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68847" y="1949209"/>
            <a:ext cx="1854416" cy="930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68847" y="3271479"/>
            <a:ext cx="1854416" cy="930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68847" y="4678618"/>
            <a:ext cx="1854416" cy="930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71903" y="729157"/>
            <a:ext cx="1320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Chemistry reaction chamber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58490" y="2193694"/>
            <a:ext cx="1161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Pump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58490" y="3535888"/>
            <a:ext cx="1024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68847" y="4814696"/>
            <a:ext cx="1782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Heater circuit 1 to anti-ice HIMIL </a:t>
            </a:r>
            <a:endParaRPr lang="en-US" dirty="0"/>
          </a:p>
        </p:txBody>
      </p:sp>
      <p:cxnSp>
        <p:nvCxnSpPr>
          <p:cNvPr id="13" name="Straight Connector 12"/>
          <p:cNvCxnSpPr>
            <a:stCxn id="4" idx="3"/>
          </p:cNvCxnSpPr>
          <p:nvPr/>
        </p:nvCxnSpPr>
        <p:spPr>
          <a:xfrm>
            <a:off x="3723263" y="1187049"/>
            <a:ext cx="25976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74238" y="1180260"/>
            <a:ext cx="19842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Power(1):  5.5A/28VDC</a:t>
            </a:r>
            <a:endParaRPr lang="en-US" sz="1000" dirty="0"/>
          </a:p>
        </p:txBody>
      </p:sp>
      <p:cxnSp>
        <p:nvCxnSpPr>
          <p:cNvPr id="16" name="Straight Connector 15"/>
          <p:cNvCxnSpPr>
            <a:stCxn id="5" idx="3"/>
          </p:cNvCxnSpPr>
          <p:nvPr/>
        </p:nvCxnSpPr>
        <p:spPr>
          <a:xfrm>
            <a:off x="3723263" y="2414648"/>
            <a:ext cx="2616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174238" y="2439915"/>
            <a:ext cx="1904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Power(2): 4A/110VAC</a:t>
            </a:r>
            <a:endParaRPr lang="en-US" sz="10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3723263" y="3421305"/>
            <a:ext cx="261624" cy="40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257218" y="3225158"/>
            <a:ext cx="19842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Power(3): 0.5A/110VAC</a:t>
            </a:r>
            <a:endParaRPr lang="en-US" sz="1000" dirty="0"/>
          </a:p>
        </p:txBody>
      </p:sp>
      <p:cxnSp>
        <p:nvCxnSpPr>
          <p:cNvPr id="23" name="Straight Connector 22"/>
          <p:cNvCxnSpPr>
            <a:stCxn id="7" idx="3"/>
          </p:cNvCxnSpPr>
          <p:nvPr/>
        </p:nvCxnSpPr>
        <p:spPr>
          <a:xfrm>
            <a:off x="3723263" y="5144057"/>
            <a:ext cx="259762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257218" y="5144058"/>
            <a:ext cx="198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Power(4): 8A/28VDC</a:t>
            </a:r>
            <a:endParaRPr lang="en-US" sz="10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3723263" y="3600833"/>
            <a:ext cx="172627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730479" y="3600833"/>
            <a:ext cx="17966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Ethernet</a:t>
            </a:r>
            <a:endParaRPr lang="en-US" sz="1000" dirty="0"/>
          </a:p>
        </p:txBody>
      </p:sp>
      <p:cxnSp>
        <p:nvCxnSpPr>
          <p:cNvPr id="29" name="Curved Connector 28"/>
          <p:cNvCxnSpPr>
            <a:stCxn id="7" idx="1"/>
          </p:cNvCxnSpPr>
          <p:nvPr/>
        </p:nvCxnSpPr>
        <p:spPr>
          <a:xfrm rot="10800000">
            <a:off x="584467" y="4351309"/>
            <a:ext cx="1284381" cy="792749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1868848" y="5722366"/>
            <a:ext cx="1854416" cy="930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45331" y="4002301"/>
            <a:ext cx="8009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HIMIL 6A/28VDC</a:t>
            </a:r>
            <a:endParaRPr lang="en-US" sz="1000" dirty="0"/>
          </a:p>
        </p:txBody>
      </p:sp>
      <p:cxnSp>
        <p:nvCxnSpPr>
          <p:cNvPr id="34" name="Elbow Connector 33"/>
          <p:cNvCxnSpPr>
            <a:stCxn id="4" idx="1"/>
            <a:endCxn id="6" idx="1"/>
          </p:cNvCxnSpPr>
          <p:nvPr/>
        </p:nvCxnSpPr>
        <p:spPr>
          <a:xfrm rot="10800000" flipV="1">
            <a:off x="1868847" y="1187048"/>
            <a:ext cx="12700" cy="2549869"/>
          </a:xfrm>
          <a:prstGeom prst="bentConnector3">
            <a:avLst>
              <a:gd name="adj1" fmla="val 180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19525" y="2294719"/>
            <a:ext cx="13493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Controller cable(7)</a:t>
            </a:r>
            <a:endParaRPr lang="en-US" sz="1000" dirty="0"/>
          </a:p>
        </p:txBody>
      </p:sp>
      <p:sp>
        <p:nvSpPr>
          <p:cNvPr id="38" name="TextBox 37"/>
          <p:cNvSpPr txBox="1"/>
          <p:nvPr/>
        </p:nvSpPr>
        <p:spPr>
          <a:xfrm>
            <a:off x="1984297" y="5852256"/>
            <a:ext cx="1666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Heater circuit 2 to tube heaters</a:t>
            </a:r>
            <a:endParaRPr lang="en-US" dirty="0"/>
          </a:p>
        </p:txBody>
      </p:sp>
      <p:cxnSp>
        <p:nvCxnSpPr>
          <p:cNvPr id="40" name="Curved Connector 39"/>
          <p:cNvCxnSpPr>
            <a:stCxn id="30" idx="1"/>
          </p:cNvCxnSpPr>
          <p:nvPr/>
        </p:nvCxnSpPr>
        <p:spPr>
          <a:xfrm rot="10800000">
            <a:off x="404076" y="5461027"/>
            <a:ext cx="1464773" cy="726778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45331" y="5453811"/>
            <a:ext cx="13637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HIMIL copper sample tube, 4x MINCO heaters,</a:t>
            </a:r>
          </a:p>
          <a:p>
            <a:r>
              <a:rPr lang="en-US" sz="1000" dirty="0" smtClean="0"/>
              <a:t>4x 28VDC/15W</a:t>
            </a:r>
            <a:endParaRPr lang="en-US" sz="1000" dirty="0"/>
          </a:p>
        </p:txBody>
      </p:sp>
      <p:cxnSp>
        <p:nvCxnSpPr>
          <p:cNvPr id="43" name="Straight Connector 42"/>
          <p:cNvCxnSpPr>
            <a:stCxn id="30" idx="3"/>
          </p:cNvCxnSpPr>
          <p:nvPr/>
        </p:nvCxnSpPr>
        <p:spPr>
          <a:xfrm>
            <a:off x="3723264" y="6187805"/>
            <a:ext cx="26162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257218" y="6161697"/>
            <a:ext cx="19987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Power(5): 4.5A/28VDC</a:t>
            </a:r>
            <a:endParaRPr lang="en-US" sz="1000" dirty="0"/>
          </a:p>
        </p:txBody>
      </p:sp>
      <p:sp>
        <p:nvSpPr>
          <p:cNvPr id="46" name="TextBox 45"/>
          <p:cNvSpPr txBox="1"/>
          <p:nvPr/>
        </p:nvSpPr>
        <p:spPr>
          <a:xfrm>
            <a:off x="245331" y="14432"/>
            <a:ext cx="8709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ELECTRICAL INTERCONNECT </a:t>
            </a:r>
            <a:r>
              <a:rPr lang="en-US" dirty="0" smtClean="0">
                <a:solidFill>
                  <a:srgbClr val="0000FF"/>
                </a:solidFill>
              </a:rPr>
              <a:t>DIAGRAM </a:t>
            </a:r>
            <a:r>
              <a:rPr lang="en-US" dirty="0" smtClean="0"/>
              <a:t>for “New chemistry sensor” IDEAS-4 C-130 project, 08/22/</a:t>
            </a:r>
            <a:r>
              <a:rPr lang="en-US" dirty="0" smtClean="0"/>
              <a:t>2011 Show </a:t>
            </a:r>
            <a:r>
              <a:rPr lang="en-US" dirty="0" smtClean="0"/>
              <a:t>all interconnecting cables, circuit protection devices, etc.  Template only!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599325" y="1362697"/>
            <a:ext cx="354467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Wire specifications (see </a:t>
            </a:r>
            <a:r>
              <a:rPr lang="en-US" sz="1000" dirty="0" err="1" smtClean="0"/>
              <a:t>www.eol.ucar.edu</a:t>
            </a:r>
            <a:r>
              <a:rPr lang="en-US" sz="1000" dirty="0" smtClean="0"/>
              <a:t>/instrumentation/aircraft/G-V/documentation/approved-wire)</a:t>
            </a:r>
          </a:p>
          <a:p>
            <a:endParaRPr lang="en-US" sz="1000" dirty="0" smtClean="0"/>
          </a:p>
          <a:p>
            <a:r>
              <a:rPr lang="en-US" sz="1000" dirty="0" smtClean="0"/>
              <a:t>Wire						NCAR-ID</a:t>
            </a:r>
            <a:endParaRPr lang="en-US" sz="1000" dirty="0"/>
          </a:p>
          <a:p>
            <a:r>
              <a:rPr lang="en-US" sz="1000" dirty="0" smtClean="0"/>
              <a:t>Power(1)	STT-16	16-TE-1929(3)		STJ</a:t>
            </a:r>
          </a:p>
          <a:p>
            <a:r>
              <a:rPr lang="en-US" sz="1000" dirty="0" smtClean="0"/>
              <a:t>Power(2) 	STT-16	16-TE-1929(3)		STJ	</a:t>
            </a:r>
          </a:p>
          <a:p>
            <a:r>
              <a:rPr lang="en-US" sz="1000" dirty="0" smtClean="0"/>
              <a:t>Power(3) 	STT-16	16-TE-1929(3)		STJ</a:t>
            </a:r>
          </a:p>
          <a:p>
            <a:r>
              <a:rPr lang="en-US" sz="1000" dirty="0" smtClean="0"/>
              <a:t>Power(4) 	STT-16	16-TE-1929(3)		STJ</a:t>
            </a:r>
          </a:p>
          <a:p>
            <a:r>
              <a:rPr lang="en-US" sz="1000" dirty="0" smtClean="0"/>
              <a:t>Power(5) 	STT-16	16-TE-1929(3)		STJ</a:t>
            </a:r>
          </a:p>
          <a:p>
            <a:r>
              <a:rPr lang="en-US" sz="1000" dirty="0" smtClean="0"/>
              <a:t>Ethernet			E50824			6753	</a:t>
            </a:r>
          </a:p>
          <a:p>
            <a:r>
              <a:rPr lang="en-US" sz="1000" dirty="0" smtClean="0"/>
              <a:t>HIMIL heater	etc.</a:t>
            </a:r>
          </a:p>
          <a:p>
            <a:r>
              <a:rPr lang="en-US" sz="1000" dirty="0"/>
              <a:t>T</a:t>
            </a:r>
            <a:r>
              <a:rPr lang="en-US" sz="1000" dirty="0" smtClean="0"/>
              <a:t>ube wire	STP	18-TE-1930(2)STJ		81173</a:t>
            </a:r>
          </a:p>
          <a:p>
            <a:r>
              <a:rPr lang="en-US" sz="1000" dirty="0"/>
              <a:t>T</a:t>
            </a:r>
            <a:r>
              <a:rPr lang="en-US" sz="1000" dirty="0" smtClean="0"/>
              <a:t>ube heater	Minco HR66xxRxx.xL36B</a:t>
            </a:r>
          </a:p>
          <a:p>
            <a:r>
              <a:rPr lang="en-US" sz="1000" dirty="0" smtClean="0"/>
              <a:t>RS-232 cable	etc.</a:t>
            </a:r>
          </a:p>
          <a:p>
            <a:r>
              <a:rPr lang="en-US" sz="1000" dirty="0" smtClean="0"/>
              <a:t>Controller cable	STP-22	CME4-02-STW-2219	75859</a:t>
            </a:r>
            <a:endParaRPr lang="en-US" sz="1000" dirty="0"/>
          </a:p>
        </p:txBody>
      </p:sp>
      <p:sp>
        <p:nvSpPr>
          <p:cNvPr id="48" name="TextBox 47"/>
          <p:cNvSpPr txBox="1"/>
          <p:nvPr/>
        </p:nvSpPr>
        <p:spPr>
          <a:xfrm>
            <a:off x="4437610" y="953173"/>
            <a:ext cx="19698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rgbClr val="0000FF"/>
                </a:solidFill>
              </a:rPr>
              <a:t>Maximum power draw</a:t>
            </a:r>
            <a:endParaRPr lang="en-US" sz="1000" dirty="0">
              <a:solidFill>
                <a:srgbClr val="0000FF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747881" y="6530132"/>
            <a:ext cx="43221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Diagram provided by:  Douglas Bogus, </a:t>
            </a:r>
            <a:r>
              <a:rPr lang="en-US" sz="1000" dirty="0" smtClean="0">
                <a:hlinkClick r:id="rId2"/>
              </a:rPr>
              <a:t>db@gmail.com</a:t>
            </a:r>
            <a:r>
              <a:rPr lang="en-US" sz="1000" dirty="0" smtClean="0"/>
              <a:t>, 303-444-4444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3723264" y="3905220"/>
            <a:ext cx="172627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741303" y="3913747"/>
            <a:ext cx="1342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RS-232 to C-130 data system</a:t>
            </a:r>
            <a:endParaRPr lang="en-US" sz="1000" dirty="0"/>
          </a:p>
        </p:txBody>
      </p:sp>
      <p:sp>
        <p:nvSpPr>
          <p:cNvPr id="60" name="Freeform 59"/>
          <p:cNvSpPr/>
          <p:nvPr/>
        </p:nvSpPr>
        <p:spPr>
          <a:xfrm>
            <a:off x="3984887" y="891190"/>
            <a:ext cx="304803" cy="318600"/>
          </a:xfrm>
          <a:custGeom>
            <a:avLst/>
            <a:gdLst>
              <a:gd name="connsiteX0" fmla="*/ 7216 w 490663"/>
              <a:gd name="connsiteY0" fmla="*/ 490695 h 505127"/>
              <a:gd name="connsiteX1" fmla="*/ 0 w 490663"/>
              <a:gd name="connsiteY1" fmla="*/ 454615 h 505127"/>
              <a:gd name="connsiteX2" fmla="*/ 7216 w 490663"/>
              <a:gd name="connsiteY2" fmla="*/ 281428 h 505127"/>
              <a:gd name="connsiteX3" fmla="*/ 14431 w 490663"/>
              <a:gd name="connsiteY3" fmla="*/ 259780 h 505127"/>
              <a:gd name="connsiteX4" fmla="*/ 50509 w 490663"/>
              <a:gd name="connsiteY4" fmla="*/ 230916 h 505127"/>
              <a:gd name="connsiteX5" fmla="*/ 108234 w 490663"/>
              <a:gd name="connsiteY5" fmla="*/ 209267 h 505127"/>
              <a:gd name="connsiteX6" fmla="*/ 151528 w 490663"/>
              <a:gd name="connsiteY6" fmla="*/ 216483 h 505127"/>
              <a:gd name="connsiteX7" fmla="*/ 137097 w 490663"/>
              <a:gd name="connsiteY7" fmla="*/ 137106 h 505127"/>
              <a:gd name="connsiteX8" fmla="*/ 144313 w 490663"/>
              <a:gd name="connsiteY8" fmla="*/ 50513 h 505127"/>
              <a:gd name="connsiteX9" fmla="*/ 158744 w 490663"/>
              <a:gd name="connsiteY9" fmla="*/ 0 h 505127"/>
              <a:gd name="connsiteX10" fmla="*/ 165959 w 490663"/>
              <a:gd name="connsiteY10" fmla="*/ 36081 h 505127"/>
              <a:gd name="connsiteX11" fmla="*/ 194822 w 490663"/>
              <a:gd name="connsiteY11" fmla="*/ 202051 h 505127"/>
              <a:gd name="connsiteX12" fmla="*/ 266978 w 490663"/>
              <a:gd name="connsiteY12" fmla="*/ 223700 h 505127"/>
              <a:gd name="connsiteX13" fmla="*/ 274194 w 490663"/>
              <a:gd name="connsiteY13" fmla="*/ 245348 h 505127"/>
              <a:gd name="connsiteX14" fmla="*/ 281409 w 490663"/>
              <a:gd name="connsiteY14" fmla="*/ 360805 h 505127"/>
              <a:gd name="connsiteX15" fmla="*/ 274194 w 490663"/>
              <a:gd name="connsiteY15" fmla="*/ 490695 h 505127"/>
              <a:gd name="connsiteX16" fmla="*/ 295841 w 490663"/>
              <a:gd name="connsiteY16" fmla="*/ 505127 h 505127"/>
              <a:gd name="connsiteX17" fmla="*/ 339134 w 490663"/>
              <a:gd name="connsiteY17" fmla="*/ 490695 h 505127"/>
              <a:gd name="connsiteX18" fmla="*/ 360781 w 490663"/>
              <a:gd name="connsiteY18" fmla="*/ 483479 h 505127"/>
              <a:gd name="connsiteX19" fmla="*/ 490663 w 490663"/>
              <a:gd name="connsiteY19" fmla="*/ 490695 h 50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90663" h="505127">
                <a:moveTo>
                  <a:pt x="7216" y="490695"/>
                </a:moveTo>
                <a:cubicBezTo>
                  <a:pt x="4811" y="478668"/>
                  <a:pt x="0" y="466880"/>
                  <a:pt x="0" y="454615"/>
                </a:cubicBezTo>
                <a:cubicBezTo>
                  <a:pt x="0" y="396836"/>
                  <a:pt x="2948" y="339049"/>
                  <a:pt x="7216" y="281428"/>
                </a:cubicBezTo>
                <a:cubicBezTo>
                  <a:pt x="7778" y="273843"/>
                  <a:pt x="10518" y="266302"/>
                  <a:pt x="14431" y="259780"/>
                </a:cubicBezTo>
                <a:cubicBezTo>
                  <a:pt x="20183" y="250194"/>
                  <a:pt x="42084" y="235129"/>
                  <a:pt x="50509" y="230916"/>
                </a:cubicBezTo>
                <a:cubicBezTo>
                  <a:pt x="67766" y="222287"/>
                  <a:pt x="89498" y="215513"/>
                  <a:pt x="108234" y="209267"/>
                </a:cubicBezTo>
                <a:cubicBezTo>
                  <a:pt x="122665" y="211672"/>
                  <a:pt x="141183" y="226828"/>
                  <a:pt x="151528" y="216483"/>
                </a:cubicBezTo>
                <a:cubicBezTo>
                  <a:pt x="153068" y="214943"/>
                  <a:pt x="138153" y="142388"/>
                  <a:pt x="137097" y="137106"/>
                </a:cubicBezTo>
                <a:cubicBezTo>
                  <a:pt x="139502" y="108242"/>
                  <a:pt x="140721" y="79254"/>
                  <a:pt x="144313" y="50513"/>
                </a:cubicBezTo>
                <a:cubicBezTo>
                  <a:pt x="146126" y="36012"/>
                  <a:pt x="153951" y="14381"/>
                  <a:pt x="158744" y="0"/>
                </a:cubicBezTo>
                <a:cubicBezTo>
                  <a:pt x="161149" y="12027"/>
                  <a:pt x="165115" y="23845"/>
                  <a:pt x="165959" y="36081"/>
                </a:cubicBezTo>
                <a:cubicBezTo>
                  <a:pt x="178315" y="215259"/>
                  <a:pt x="117727" y="227751"/>
                  <a:pt x="194822" y="202051"/>
                </a:cubicBezTo>
                <a:cubicBezTo>
                  <a:pt x="224615" y="205775"/>
                  <a:pt x="251004" y="197075"/>
                  <a:pt x="266978" y="223700"/>
                </a:cubicBezTo>
                <a:cubicBezTo>
                  <a:pt x="270891" y="230223"/>
                  <a:pt x="271789" y="238132"/>
                  <a:pt x="274194" y="245348"/>
                </a:cubicBezTo>
                <a:cubicBezTo>
                  <a:pt x="276599" y="283834"/>
                  <a:pt x="281409" y="322244"/>
                  <a:pt x="281409" y="360805"/>
                </a:cubicBezTo>
                <a:cubicBezTo>
                  <a:pt x="281409" y="404168"/>
                  <a:pt x="269879" y="447547"/>
                  <a:pt x="274194" y="490695"/>
                </a:cubicBezTo>
                <a:cubicBezTo>
                  <a:pt x="275057" y="499324"/>
                  <a:pt x="288625" y="500316"/>
                  <a:pt x="295841" y="505127"/>
                </a:cubicBezTo>
                <a:lnTo>
                  <a:pt x="339134" y="490695"/>
                </a:lnTo>
                <a:lnTo>
                  <a:pt x="360781" y="483479"/>
                </a:lnTo>
                <a:cubicBezTo>
                  <a:pt x="481032" y="490995"/>
                  <a:pt x="437673" y="490695"/>
                  <a:pt x="490663" y="49069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Freeform 60"/>
          <p:cNvSpPr/>
          <p:nvPr/>
        </p:nvSpPr>
        <p:spPr>
          <a:xfrm>
            <a:off x="3984887" y="2168427"/>
            <a:ext cx="283154" cy="260641"/>
          </a:xfrm>
          <a:custGeom>
            <a:avLst/>
            <a:gdLst>
              <a:gd name="connsiteX0" fmla="*/ 7216 w 490663"/>
              <a:gd name="connsiteY0" fmla="*/ 490695 h 505127"/>
              <a:gd name="connsiteX1" fmla="*/ 0 w 490663"/>
              <a:gd name="connsiteY1" fmla="*/ 454615 h 505127"/>
              <a:gd name="connsiteX2" fmla="*/ 7216 w 490663"/>
              <a:gd name="connsiteY2" fmla="*/ 281428 h 505127"/>
              <a:gd name="connsiteX3" fmla="*/ 14431 w 490663"/>
              <a:gd name="connsiteY3" fmla="*/ 259780 h 505127"/>
              <a:gd name="connsiteX4" fmla="*/ 50509 w 490663"/>
              <a:gd name="connsiteY4" fmla="*/ 230916 h 505127"/>
              <a:gd name="connsiteX5" fmla="*/ 108234 w 490663"/>
              <a:gd name="connsiteY5" fmla="*/ 209267 h 505127"/>
              <a:gd name="connsiteX6" fmla="*/ 151528 w 490663"/>
              <a:gd name="connsiteY6" fmla="*/ 216483 h 505127"/>
              <a:gd name="connsiteX7" fmla="*/ 137097 w 490663"/>
              <a:gd name="connsiteY7" fmla="*/ 137106 h 505127"/>
              <a:gd name="connsiteX8" fmla="*/ 144313 w 490663"/>
              <a:gd name="connsiteY8" fmla="*/ 50513 h 505127"/>
              <a:gd name="connsiteX9" fmla="*/ 158744 w 490663"/>
              <a:gd name="connsiteY9" fmla="*/ 0 h 505127"/>
              <a:gd name="connsiteX10" fmla="*/ 165959 w 490663"/>
              <a:gd name="connsiteY10" fmla="*/ 36081 h 505127"/>
              <a:gd name="connsiteX11" fmla="*/ 194822 w 490663"/>
              <a:gd name="connsiteY11" fmla="*/ 202051 h 505127"/>
              <a:gd name="connsiteX12" fmla="*/ 266978 w 490663"/>
              <a:gd name="connsiteY12" fmla="*/ 223700 h 505127"/>
              <a:gd name="connsiteX13" fmla="*/ 274194 w 490663"/>
              <a:gd name="connsiteY13" fmla="*/ 245348 h 505127"/>
              <a:gd name="connsiteX14" fmla="*/ 281409 w 490663"/>
              <a:gd name="connsiteY14" fmla="*/ 360805 h 505127"/>
              <a:gd name="connsiteX15" fmla="*/ 274194 w 490663"/>
              <a:gd name="connsiteY15" fmla="*/ 490695 h 505127"/>
              <a:gd name="connsiteX16" fmla="*/ 295841 w 490663"/>
              <a:gd name="connsiteY16" fmla="*/ 505127 h 505127"/>
              <a:gd name="connsiteX17" fmla="*/ 339134 w 490663"/>
              <a:gd name="connsiteY17" fmla="*/ 490695 h 505127"/>
              <a:gd name="connsiteX18" fmla="*/ 360781 w 490663"/>
              <a:gd name="connsiteY18" fmla="*/ 483479 h 505127"/>
              <a:gd name="connsiteX19" fmla="*/ 490663 w 490663"/>
              <a:gd name="connsiteY19" fmla="*/ 490695 h 50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90663" h="505127">
                <a:moveTo>
                  <a:pt x="7216" y="490695"/>
                </a:moveTo>
                <a:cubicBezTo>
                  <a:pt x="4811" y="478668"/>
                  <a:pt x="0" y="466880"/>
                  <a:pt x="0" y="454615"/>
                </a:cubicBezTo>
                <a:cubicBezTo>
                  <a:pt x="0" y="396836"/>
                  <a:pt x="2948" y="339049"/>
                  <a:pt x="7216" y="281428"/>
                </a:cubicBezTo>
                <a:cubicBezTo>
                  <a:pt x="7778" y="273843"/>
                  <a:pt x="10518" y="266302"/>
                  <a:pt x="14431" y="259780"/>
                </a:cubicBezTo>
                <a:cubicBezTo>
                  <a:pt x="20183" y="250194"/>
                  <a:pt x="42084" y="235129"/>
                  <a:pt x="50509" y="230916"/>
                </a:cubicBezTo>
                <a:cubicBezTo>
                  <a:pt x="67766" y="222287"/>
                  <a:pt x="89498" y="215513"/>
                  <a:pt x="108234" y="209267"/>
                </a:cubicBezTo>
                <a:cubicBezTo>
                  <a:pt x="122665" y="211672"/>
                  <a:pt x="141183" y="226828"/>
                  <a:pt x="151528" y="216483"/>
                </a:cubicBezTo>
                <a:cubicBezTo>
                  <a:pt x="153068" y="214943"/>
                  <a:pt x="138153" y="142388"/>
                  <a:pt x="137097" y="137106"/>
                </a:cubicBezTo>
                <a:cubicBezTo>
                  <a:pt x="139502" y="108242"/>
                  <a:pt x="140721" y="79254"/>
                  <a:pt x="144313" y="50513"/>
                </a:cubicBezTo>
                <a:cubicBezTo>
                  <a:pt x="146126" y="36012"/>
                  <a:pt x="153951" y="14381"/>
                  <a:pt x="158744" y="0"/>
                </a:cubicBezTo>
                <a:cubicBezTo>
                  <a:pt x="161149" y="12027"/>
                  <a:pt x="165115" y="23845"/>
                  <a:pt x="165959" y="36081"/>
                </a:cubicBezTo>
                <a:cubicBezTo>
                  <a:pt x="178315" y="215259"/>
                  <a:pt x="117727" y="227751"/>
                  <a:pt x="194822" y="202051"/>
                </a:cubicBezTo>
                <a:cubicBezTo>
                  <a:pt x="224615" y="205775"/>
                  <a:pt x="251004" y="197075"/>
                  <a:pt x="266978" y="223700"/>
                </a:cubicBezTo>
                <a:cubicBezTo>
                  <a:pt x="270891" y="230223"/>
                  <a:pt x="271789" y="238132"/>
                  <a:pt x="274194" y="245348"/>
                </a:cubicBezTo>
                <a:cubicBezTo>
                  <a:pt x="276599" y="283834"/>
                  <a:pt x="281409" y="322244"/>
                  <a:pt x="281409" y="360805"/>
                </a:cubicBezTo>
                <a:cubicBezTo>
                  <a:pt x="281409" y="404168"/>
                  <a:pt x="269879" y="447547"/>
                  <a:pt x="274194" y="490695"/>
                </a:cubicBezTo>
                <a:cubicBezTo>
                  <a:pt x="275057" y="499324"/>
                  <a:pt x="288625" y="500316"/>
                  <a:pt x="295841" y="505127"/>
                </a:cubicBezTo>
                <a:lnTo>
                  <a:pt x="339134" y="490695"/>
                </a:lnTo>
                <a:lnTo>
                  <a:pt x="360781" y="483479"/>
                </a:lnTo>
                <a:cubicBezTo>
                  <a:pt x="481032" y="490995"/>
                  <a:pt x="437673" y="490695"/>
                  <a:pt x="490663" y="49069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Freeform 61"/>
          <p:cNvSpPr/>
          <p:nvPr/>
        </p:nvSpPr>
        <p:spPr>
          <a:xfrm>
            <a:off x="3983025" y="3177670"/>
            <a:ext cx="283154" cy="259222"/>
          </a:xfrm>
          <a:custGeom>
            <a:avLst/>
            <a:gdLst>
              <a:gd name="connsiteX0" fmla="*/ 7216 w 490663"/>
              <a:gd name="connsiteY0" fmla="*/ 490695 h 505127"/>
              <a:gd name="connsiteX1" fmla="*/ 0 w 490663"/>
              <a:gd name="connsiteY1" fmla="*/ 454615 h 505127"/>
              <a:gd name="connsiteX2" fmla="*/ 7216 w 490663"/>
              <a:gd name="connsiteY2" fmla="*/ 281428 h 505127"/>
              <a:gd name="connsiteX3" fmla="*/ 14431 w 490663"/>
              <a:gd name="connsiteY3" fmla="*/ 259780 h 505127"/>
              <a:gd name="connsiteX4" fmla="*/ 50509 w 490663"/>
              <a:gd name="connsiteY4" fmla="*/ 230916 h 505127"/>
              <a:gd name="connsiteX5" fmla="*/ 108234 w 490663"/>
              <a:gd name="connsiteY5" fmla="*/ 209267 h 505127"/>
              <a:gd name="connsiteX6" fmla="*/ 151528 w 490663"/>
              <a:gd name="connsiteY6" fmla="*/ 216483 h 505127"/>
              <a:gd name="connsiteX7" fmla="*/ 137097 w 490663"/>
              <a:gd name="connsiteY7" fmla="*/ 137106 h 505127"/>
              <a:gd name="connsiteX8" fmla="*/ 144313 w 490663"/>
              <a:gd name="connsiteY8" fmla="*/ 50513 h 505127"/>
              <a:gd name="connsiteX9" fmla="*/ 158744 w 490663"/>
              <a:gd name="connsiteY9" fmla="*/ 0 h 505127"/>
              <a:gd name="connsiteX10" fmla="*/ 165959 w 490663"/>
              <a:gd name="connsiteY10" fmla="*/ 36081 h 505127"/>
              <a:gd name="connsiteX11" fmla="*/ 194822 w 490663"/>
              <a:gd name="connsiteY11" fmla="*/ 202051 h 505127"/>
              <a:gd name="connsiteX12" fmla="*/ 266978 w 490663"/>
              <a:gd name="connsiteY12" fmla="*/ 223700 h 505127"/>
              <a:gd name="connsiteX13" fmla="*/ 274194 w 490663"/>
              <a:gd name="connsiteY13" fmla="*/ 245348 h 505127"/>
              <a:gd name="connsiteX14" fmla="*/ 281409 w 490663"/>
              <a:gd name="connsiteY14" fmla="*/ 360805 h 505127"/>
              <a:gd name="connsiteX15" fmla="*/ 274194 w 490663"/>
              <a:gd name="connsiteY15" fmla="*/ 490695 h 505127"/>
              <a:gd name="connsiteX16" fmla="*/ 295841 w 490663"/>
              <a:gd name="connsiteY16" fmla="*/ 505127 h 505127"/>
              <a:gd name="connsiteX17" fmla="*/ 339134 w 490663"/>
              <a:gd name="connsiteY17" fmla="*/ 490695 h 505127"/>
              <a:gd name="connsiteX18" fmla="*/ 360781 w 490663"/>
              <a:gd name="connsiteY18" fmla="*/ 483479 h 505127"/>
              <a:gd name="connsiteX19" fmla="*/ 490663 w 490663"/>
              <a:gd name="connsiteY19" fmla="*/ 490695 h 50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90663" h="505127">
                <a:moveTo>
                  <a:pt x="7216" y="490695"/>
                </a:moveTo>
                <a:cubicBezTo>
                  <a:pt x="4811" y="478668"/>
                  <a:pt x="0" y="466880"/>
                  <a:pt x="0" y="454615"/>
                </a:cubicBezTo>
                <a:cubicBezTo>
                  <a:pt x="0" y="396836"/>
                  <a:pt x="2948" y="339049"/>
                  <a:pt x="7216" y="281428"/>
                </a:cubicBezTo>
                <a:cubicBezTo>
                  <a:pt x="7778" y="273843"/>
                  <a:pt x="10518" y="266302"/>
                  <a:pt x="14431" y="259780"/>
                </a:cubicBezTo>
                <a:cubicBezTo>
                  <a:pt x="20183" y="250194"/>
                  <a:pt x="42084" y="235129"/>
                  <a:pt x="50509" y="230916"/>
                </a:cubicBezTo>
                <a:cubicBezTo>
                  <a:pt x="67766" y="222287"/>
                  <a:pt x="89498" y="215513"/>
                  <a:pt x="108234" y="209267"/>
                </a:cubicBezTo>
                <a:cubicBezTo>
                  <a:pt x="122665" y="211672"/>
                  <a:pt x="141183" y="226828"/>
                  <a:pt x="151528" y="216483"/>
                </a:cubicBezTo>
                <a:cubicBezTo>
                  <a:pt x="153068" y="214943"/>
                  <a:pt x="138153" y="142388"/>
                  <a:pt x="137097" y="137106"/>
                </a:cubicBezTo>
                <a:cubicBezTo>
                  <a:pt x="139502" y="108242"/>
                  <a:pt x="140721" y="79254"/>
                  <a:pt x="144313" y="50513"/>
                </a:cubicBezTo>
                <a:cubicBezTo>
                  <a:pt x="146126" y="36012"/>
                  <a:pt x="153951" y="14381"/>
                  <a:pt x="158744" y="0"/>
                </a:cubicBezTo>
                <a:cubicBezTo>
                  <a:pt x="161149" y="12027"/>
                  <a:pt x="165115" y="23845"/>
                  <a:pt x="165959" y="36081"/>
                </a:cubicBezTo>
                <a:cubicBezTo>
                  <a:pt x="178315" y="215259"/>
                  <a:pt x="117727" y="227751"/>
                  <a:pt x="194822" y="202051"/>
                </a:cubicBezTo>
                <a:cubicBezTo>
                  <a:pt x="224615" y="205775"/>
                  <a:pt x="251004" y="197075"/>
                  <a:pt x="266978" y="223700"/>
                </a:cubicBezTo>
                <a:cubicBezTo>
                  <a:pt x="270891" y="230223"/>
                  <a:pt x="271789" y="238132"/>
                  <a:pt x="274194" y="245348"/>
                </a:cubicBezTo>
                <a:cubicBezTo>
                  <a:pt x="276599" y="283834"/>
                  <a:pt x="281409" y="322244"/>
                  <a:pt x="281409" y="360805"/>
                </a:cubicBezTo>
                <a:cubicBezTo>
                  <a:pt x="281409" y="404168"/>
                  <a:pt x="269879" y="447547"/>
                  <a:pt x="274194" y="490695"/>
                </a:cubicBezTo>
                <a:cubicBezTo>
                  <a:pt x="275057" y="499324"/>
                  <a:pt x="288625" y="500316"/>
                  <a:pt x="295841" y="505127"/>
                </a:cubicBezTo>
                <a:lnTo>
                  <a:pt x="339134" y="490695"/>
                </a:lnTo>
                <a:lnTo>
                  <a:pt x="360781" y="483479"/>
                </a:lnTo>
                <a:cubicBezTo>
                  <a:pt x="481032" y="490995"/>
                  <a:pt x="437673" y="490695"/>
                  <a:pt x="490663" y="49069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2"/>
          <p:cNvSpPr/>
          <p:nvPr/>
        </p:nvSpPr>
        <p:spPr>
          <a:xfrm>
            <a:off x="3983025" y="4852828"/>
            <a:ext cx="283154" cy="291230"/>
          </a:xfrm>
          <a:custGeom>
            <a:avLst/>
            <a:gdLst>
              <a:gd name="connsiteX0" fmla="*/ 7216 w 490663"/>
              <a:gd name="connsiteY0" fmla="*/ 490695 h 505127"/>
              <a:gd name="connsiteX1" fmla="*/ 0 w 490663"/>
              <a:gd name="connsiteY1" fmla="*/ 454615 h 505127"/>
              <a:gd name="connsiteX2" fmla="*/ 7216 w 490663"/>
              <a:gd name="connsiteY2" fmla="*/ 281428 h 505127"/>
              <a:gd name="connsiteX3" fmla="*/ 14431 w 490663"/>
              <a:gd name="connsiteY3" fmla="*/ 259780 h 505127"/>
              <a:gd name="connsiteX4" fmla="*/ 50509 w 490663"/>
              <a:gd name="connsiteY4" fmla="*/ 230916 h 505127"/>
              <a:gd name="connsiteX5" fmla="*/ 108234 w 490663"/>
              <a:gd name="connsiteY5" fmla="*/ 209267 h 505127"/>
              <a:gd name="connsiteX6" fmla="*/ 151528 w 490663"/>
              <a:gd name="connsiteY6" fmla="*/ 216483 h 505127"/>
              <a:gd name="connsiteX7" fmla="*/ 137097 w 490663"/>
              <a:gd name="connsiteY7" fmla="*/ 137106 h 505127"/>
              <a:gd name="connsiteX8" fmla="*/ 144313 w 490663"/>
              <a:gd name="connsiteY8" fmla="*/ 50513 h 505127"/>
              <a:gd name="connsiteX9" fmla="*/ 158744 w 490663"/>
              <a:gd name="connsiteY9" fmla="*/ 0 h 505127"/>
              <a:gd name="connsiteX10" fmla="*/ 165959 w 490663"/>
              <a:gd name="connsiteY10" fmla="*/ 36081 h 505127"/>
              <a:gd name="connsiteX11" fmla="*/ 194822 w 490663"/>
              <a:gd name="connsiteY11" fmla="*/ 202051 h 505127"/>
              <a:gd name="connsiteX12" fmla="*/ 266978 w 490663"/>
              <a:gd name="connsiteY12" fmla="*/ 223700 h 505127"/>
              <a:gd name="connsiteX13" fmla="*/ 274194 w 490663"/>
              <a:gd name="connsiteY13" fmla="*/ 245348 h 505127"/>
              <a:gd name="connsiteX14" fmla="*/ 281409 w 490663"/>
              <a:gd name="connsiteY14" fmla="*/ 360805 h 505127"/>
              <a:gd name="connsiteX15" fmla="*/ 274194 w 490663"/>
              <a:gd name="connsiteY15" fmla="*/ 490695 h 505127"/>
              <a:gd name="connsiteX16" fmla="*/ 295841 w 490663"/>
              <a:gd name="connsiteY16" fmla="*/ 505127 h 505127"/>
              <a:gd name="connsiteX17" fmla="*/ 339134 w 490663"/>
              <a:gd name="connsiteY17" fmla="*/ 490695 h 505127"/>
              <a:gd name="connsiteX18" fmla="*/ 360781 w 490663"/>
              <a:gd name="connsiteY18" fmla="*/ 483479 h 505127"/>
              <a:gd name="connsiteX19" fmla="*/ 490663 w 490663"/>
              <a:gd name="connsiteY19" fmla="*/ 490695 h 50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90663" h="505127">
                <a:moveTo>
                  <a:pt x="7216" y="490695"/>
                </a:moveTo>
                <a:cubicBezTo>
                  <a:pt x="4811" y="478668"/>
                  <a:pt x="0" y="466880"/>
                  <a:pt x="0" y="454615"/>
                </a:cubicBezTo>
                <a:cubicBezTo>
                  <a:pt x="0" y="396836"/>
                  <a:pt x="2948" y="339049"/>
                  <a:pt x="7216" y="281428"/>
                </a:cubicBezTo>
                <a:cubicBezTo>
                  <a:pt x="7778" y="273843"/>
                  <a:pt x="10518" y="266302"/>
                  <a:pt x="14431" y="259780"/>
                </a:cubicBezTo>
                <a:cubicBezTo>
                  <a:pt x="20183" y="250194"/>
                  <a:pt x="42084" y="235129"/>
                  <a:pt x="50509" y="230916"/>
                </a:cubicBezTo>
                <a:cubicBezTo>
                  <a:pt x="67766" y="222287"/>
                  <a:pt x="89498" y="215513"/>
                  <a:pt x="108234" y="209267"/>
                </a:cubicBezTo>
                <a:cubicBezTo>
                  <a:pt x="122665" y="211672"/>
                  <a:pt x="141183" y="226828"/>
                  <a:pt x="151528" y="216483"/>
                </a:cubicBezTo>
                <a:cubicBezTo>
                  <a:pt x="153068" y="214943"/>
                  <a:pt x="138153" y="142388"/>
                  <a:pt x="137097" y="137106"/>
                </a:cubicBezTo>
                <a:cubicBezTo>
                  <a:pt x="139502" y="108242"/>
                  <a:pt x="140721" y="79254"/>
                  <a:pt x="144313" y="50513"/>
                </a:cubicBezTo>
                <a:cubicBezTo>
                  <a:pt x="146126" y="36012"/>
                  <a:pt x="153951" y="14381"/>
                  <a:pt x="158744" y="0"/>
                </a:cubicBezTo>
                <a:cubicBezTo>
                  <a:pt x="161149" y="12027"/>
                  <a:pt x="165115" y="23845"/>
                  <a:pt x="165959" y="36081"/>
                </a:cubicBezTo>
                <a:cubicBezTo>
                  <a:pt x="178315" y="215259"/>
                  <a:pt x="117727" y="227751"/>
                  <a:pt x="194822" y="202051"/>
                </a:cubicBezTo>
                <a:cubicBezTo>
                  <a:pt x="224615" y="205775"/>
                  <a:pt x="251004" y="197075"/>
                  <a:pt x="266978" y="223700"/>
                </a:cubicBezTo>
                <a:cubicBezTo>
                  <a:pt x="270891" y="230223"/>
                  <a:pt x="271789" y="238132"/>
                  <a:pt x="274194" y="245348"/>
                </a:cubicBezTo>
                <a:cubicBezTo>
                  <a:pt x="276599" y="283834"/>
                  <a:pt x="281409" y="322244"/>
                  <a:pt x="281409" y="360805"/>
                </a:cubicBezTo>
                <a:cubicBezTo>
                  <a:pt x="281409" y="404168"/>
                  <a:pt x="269879" y="447547"/>
                  <a:pt x="274194" y="490695"/>
                </a:cubicBezTo>
                <a:cubicBezTo>
                  <a:pt x="275057" y="499324"/>
                  <a:pt x="288625" y="500316"/>
                  <a:pt x="295841" y="505127"/>
                </a:cubicBezTo>
                <a:lnTo>
                  <a:pt x="339134" y="490695"/>
                </a:lnTo>
                <a:lnTo>
                  <a:pt x="360781" y="483479"/>
                </a:lnTo>
                <a:cubicBezTo>
                  <a:pt x="481032" y="490995"/>
                  <a:pt x="437673" y="490695"/>
                  <a:pt x="490663" y="49069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>
            <a:off x="3984887" y="5909984"/>
            <a:ext cx="283155" cy="288483"/>
          </a:xfrm>
          <a:custGeom>
            <a:avLst/>
            <a:gdLst>
              <a:gd name="connsiteX0" fmla="*/ 7216 w 490663"/>
              <a:gd name="connsiteY0" fmla="*/ 490695 h 505127"/>
              <a:gd name="connsiteX1" fmla="*/ 0 w 490663"/>
              <a:gd name="connsiteY1" fmla="*/ 454615 h 505127"/>
              <a:gd name="connsiteX2" fmla="*/ 7216 w 490663"/>
              <a:gd name="connsiteY2" fmla="*/ 281428 h 505127"/>
              <a:gd name="connsiteX3" fmla="*/ 14431 w 490663"/>
              <a:gd name="connsiteY3" fmla="*/ 259780 h 505127"/>
              <a:gd name="connsiteX4" fmla="*/ 50509 w 490663"/>
              <a:gd name="connsiteY4" fmla="*/ 230916 h 505127"/>
              <a:gd name="connsiteX5" fmla="*/ 108234 w 490663"/>
              <a:gd name="connsiteY5" fmla="*/ 209267 h 505127"/>
              <a:gd name="connsiteX6" fmla="*/ 151528 w 490663"/>
              <a:gd name="connsiteY6" fmla="*/ 216483 h 505127"/>
              <a:gd name="connsiteX7" fmla="*/ 137097 w 490663"/>
              <a:gd name="connsiteY7" fmla="*/ 137106 h 505127"/>
              <a:gd name="connsiteX8" fmla="*/ 144313 w 490663"/>
              <a:gd name="connsiteY8" fmla="*/ 50513 h 505127"/>
              <a:gd name="connsiteX9" fmla="*/ 158744 w 490663"/>
              <a:gd name="connsiteY9" fmla="*/ 0 h 505127"/>
              <a:gd name="connsiteX10" fmla="*/ 165959 w 490663"/>
              <a:gd name="connsiteY10" fmla="*/ 36081 h 505127"/>
              <a:gd name="connsiteX11" fmla="*/ 194822 w 490663"/>
              <a:gd name="connsiteY11" fmla="*/ 202051 h 505127"/>
              <a:gd name="connsiteX12" fmla="*/ 266978 w 490663"/>
              <a:gd name="connsiteY12" fmla="*/ 223700 h 505127"/>
              <a:gd name="connsiteX13" fmla="*/ 274194 w 490663"/>
              <a:gd name="connsiteY13" fmla="*/ 245348 h 505127"/>
              <a:gd name="connsiteX14" fmla="*/ 281409 w 490663"/>
              <a:gd name="connsiteY14" fmla="*/ 360805 h 505127"/>
              <a:gd name="connsiteX15" fmla="*/ 274194 w 490663"/>
              <a:gd name="connsiteY15" fmla="*/ 490695 h 505127"/>
              <a:gd name="connsiteX16" fmla="*/ 295841 w 490663"/>
              <a:gd name="connsiteY16" fmla="*/ 505127 h 505127"/>
              <a:gd name="connsiteX17" fmla="*/ 339134 w 490663"/>
              <a:gd name="connsiteY17" fmla="*/ 490695 h 505127"/>
              <a:gd name="connsiteX18" fmla="*/ 360781 w 490663"/>
              <a:gd name="connsiteY18" fmla="*/ 483479 h 505127"/>
              <a:gd name="connsiteX19" fmla="*/ 490663 w 490663"/>
              <a:gd name="connsiteY19" fmla="*/ 490695 h 505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90663" h="505127">
                <a:moveTo>
                  <a:pt x="7216" y="490695"/>
                </a:moveTo>
                <a:cubicBezTo>
                  <a:pt x="4811" y="478668"/>
                  <a:pt x="0" y="466880"/>
                  <a:pt x="0" y="454615"/>
                </a:cubicBezTo>
                <a:cubicBezTo>
                  <a:pt x="0" y="396836"/>
                  <a:pt x="2948" y="339049"/>
                  <a:pt x="7216" y="281428"/>
                </a:cubicBezTo>
                <a:cubicBezTo>
                  <a:pt x="7778" y="273843"/>
                  <a:pt x="10518" y="266302"/>
                  <a:pt x="14431" y="259780"/>
                </a:cubicBezTo>
                <a:cubicBezTo>
                  <a:pt x="20183" y="250194"/>
                  <a:pt x="42084" y="235129"/>
                  <a:pt x="50509" y="230916"/>
                </a:cubicBezTo>
                <a:cubicBezTo>
                  <a:pt x="67766" y="222287"/>
                  <a:pt x="89498" y="215513"/>
                  <a:pt x="108234" y="209267"/>
                </a:cubicBezTo>
                <a:cubicBezTo>
                  <a:pt x="122665" y="211672"/>
                  <a:pt x="141183" y="226828"/>
                  <a:pt x="151528" y="216483"/>
                </a:cubicBezTo>
                <a:cubicBezTo>
                  <a:pt x="153068" y="214943"/>
                  <a:pt x="138153" y="142388"/>
                  <a:pt x="137097" y="137106"/>
                </a:cubicBezTo>
                <a:cubicBezTo>
                  <a:pt x="139502" y="108242"/>
                  <a:pt x="140721" y="79254"/>
                  <a:pt x="144313" y="50513"/>
                </a:cubicBezTo>
                <a:cubicBezTo>
                  <a:pt x="146126" y="36012"/>
                  <a:pt x="153951" y="14381"/>
                  <a:pt x="158744" y="0"/>
                </a:cubicBezTo>
                <a:cubicBezTo>
                  <a:pt x="161149" y="12027"/>
                  <a:pt x="165115" y="23845"/>
                  <a:pt x="165959" y="36081"/>
                </a:cubicBezTo>
                <a:cubicBezTo>
                  <a:pt x="178315" y="215259"/>
                  <a:pt x="117727" y="227751"/>
                  <a:pt x="194822" y="202051"/>
                </a:cubicBezTo>
                <a:cubicBezTo>
                  <a:pt x="224615" y="205775"/>
                  <a:pt x="251004" y="197075"/>
                  <a:pt x="266978" y="223700"/>
                </a:cubicBezTo>
                <a:cubicBezTo>
                  <a:pt x="270891" y="230223"/>
                  <a:pt x="271789" y="238132"/>
                  <a:pt x="274194" y="245348"/>
                </a:cubicBezTo>
                <a:cubicBezTo>
                  <a:pt x="276599" y="283834"/>
                  <a:pt x="281409" y="322244"/>
                  <a:pt x="281409" y="360805"/>
                </a:cubicBezTo>
                <a:cubicBezTo>
                  <a:pt x="281409" y="404168"/>
                  <a:pt x="269879" y="447547"/>
                  <a:pt x="274194" y="490695"/>
                </a:cubicBezTo>
                <a:cubicBezTo>
                  <a:pt x="275057" y="499324"/>
                  <a:pt x="288625" y="500316"/>
                  <a:pt x="295841" y="505127"/>
                </a:cubicBezTo>
                <a:lnTo>
                  <a:pt x="339134" y="490695"/>
                </a:lnTo>
                <a:lnTo>
                  <a:pt x="360781" y="483479"/>
                </a:lnTo>
                <a:cubicBezTo>
                  <a:pt x="481032" y="490995"/>
                  <a:pt x="437673" y="490695"/>
                  <a:pt x="490663" y="490695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/>
          <p:cNvSpPr txBox="1"/>
          <p:nvPr/>
        </p:nvSpPr>
        <p:spPr>
          <a:xfrm>
            <a:off x="4091259" y="844942"/>
            <a:ext cx="3463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7A</a:t>
            </a:r>
            <a:endParaRPr lang="en-US" sz="1000" dirty="0"/>
          </a:p>
        </p:txBody>
      </p:sp>
      <p:sp>
        <p:nvSpPr>
          <p:cNvPr id="76" name="TextBox 75"/>
          <p:cNvSpPr txBox="1"/>
          <p:nvPr/>
        </p:nvSpPr>
        <p:spPr>
          <a:xfrm>
            <a:off x="4087650" y="2070583"/>
            <a:ext cx="3463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6</a:t>
            </a:r>
            <a:r>
              <a:rPr lang="en-US" sz="1000" dirty="0" smtClean="0"/>
              <a:t>A</a:t>
            </a:r>
            <a:endParaRPr lang="en-US" sz="1000" dirty="0"/>
          </a:p>
        </p:txBody>
      </p:sp>
      <p:sp>
        <p:nvSpPr>
          <p:cNvPr id="77" name="TextBox 76"/>
          <p:cNvSpPr txBox="1"/>
          <p:nvPr/>
        </p:nvSpPr>
        <p:spPr>
          <a:xfrm>
            <a:off x="4087650" y="3054559"/>
            <a:ext cx="3463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2</a:t>
            </a:r>
            <a:r>
              <a:rPr lang="en-US" sz="1000" dirty="0" smtClean="0"/>
              <a:t>A</a:t>
            </a:r>
            <a:endParaRPr lang="en-US" sz="1000" dirty="0"/>
          </a:p>
        </p:txBody>
      </p:sp>
      <p:sp>
        <p:nvSpPr>
          <p:cNvPr id="78" name="TextBox 77"/>
          <p:cNvSpPr txBox="1"/>
          <p:nvPr/>
        </p:nvSpPr>
        <p:spPr>
          <a:xfrm>
            <a:off x="4091259" y="4782225"/>
            <a:ext cx="4293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10A</a:t>
            </a:r>
            <a:endParaRPr lang="en-US" sz="1000" dirty="0"/>
          </a:p>
        </p:txBody>
      </p:sp>
      <p:sp>
        <p:nvSpPr>
          <p:cNvPr id="79" name="TextBox 78"/>
          <p:cNvSpPr txBox="1"/>
          <p:nvPr/>
        </p:nvSpPr>
        <p:spPr>
          <a:xfrm>
            <a:off x="4011885" y="5786873"/>
            <a:ext cx="3463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6</a:t>
            </a:r>
            <a:r>
              <a:rPr lang="en-US" sz="1000" dirty="0" smtClean="0"/>
              <a:t>A</a:t>
            </a:r>
            <a:endParaRPr lang="en-US" sz="1000" dirty="0"/>
          </a:p>
        </p:txBody>
      </p:sp>
      <p:cxnSp>
        <p:nvCxnSpPr>
          <p:cNvPr id="82" name="Straight Connector 81"/>
          <p:cNvCxnSpPr>
            <a:endCxn id="48" idx="2"/>
          </p:cNvCxnSpPr>
          <p:nvPr/>
        </p:nvCxnSpPr>
        <p:spPr>
          <a:xfrm>
            <a:off x="4289690" y="1187049"/>
            <a:ext cx="1132853" cy="1234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61" idx="19"/>
          </p:cNvCxnSpPr>
          <p:nvPr/>
        </p:nvCxnSpPr>
        <p:spPr>
          <a:xfrm>
            <a:off x="4268041" y="2421621"/>
            <a:ext cx="1181500" cy="74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62" idx="19"/>
          </p:cNvCxnSpPr>
          <p:nvPr/>
        </p:nvCxnSpPr>
        <p:spPr>
          <a:xfrm>
            <a:off x="4266179" y="3429486"/>
            <a:ext cx="1183362" cy="74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4268041" y="5144057"/>
            <a:ext cx="11815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4266179" y="6198467"/>
            <a:ext cx="118336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5978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68847" y="721610"/>
            <a:ext cx="1854416" cy="930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868847" y="1949209"/>
            <a:ext cx="1854416" cy="930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68847" y="3271479"/>
            <a:ext cx="1854416" cy="930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868847" y="4678618"/>
            <a:ext cx="1854416" cy="930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71903" y="729157"/>
            <a:ext cx="1320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Chemistry reaction chamber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58490" y="2193694"/>
            <a:ext cx="1161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Pump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58490" y="3535888"/>
            <a:ext cx="1024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Laptop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68847" y="4814696"/>
            <a:ext cx="17822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Heater circuit 1 to anti-ice HIMIL 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1868848" y="5722366"/>
            <a:ext cx="1854416" cy="93087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1984297" y="5852256"/>
            <a:ext cx="1666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Heater circuit 2 to tube heaters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23718" y="7216"/>
            <a:ext cx="85154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PLUMBING </a:t>
            </a:r>
            <a:r>
              <a:rPr lang="en-US" dirty="0" smtClean="0">
                <a:solidFill>
                  <a:srgbClr val="0000FF"/>
                </a:solidFill>
              </a:rPr>
              <a:t>INTERCONNECT DIAGRAM </a:t>
            </a:r>
            <a:r>
              <a:rPr lang="en-US" dirty="0" smtClean="0"/>
              <a:t>for “New chemistry sensor” IDEAS-4 C-130 project, 08/22/</a:t>
            </a:r>
            <a:r>
              <a:rPr lang="en-US" dirty="0" smtClean="0"/>
              <a:t>2011  Template only; show all tubing, etc. 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3954160" y="3337369"/>
            <a:ext cx="49571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Tube specifications (see </a:t>
            </a:r>
            <a:r>
              <a:rPr lang="en-US" sz="1400" dirty="0" err="1" smtClean="0"/>
              <a:t>www.eol.ucar.edu</a:t>
            </a:r>
            <a:r>
              <a:rPr lang="en-US" sz="1400" dirty="0" smtClean="0"/>
              <a:t>/instrumentation/aircraft/G-V/documentation/approved-wire)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000" dirty="0" smtClean="0"/>
              <a:t>Tube		Manufacturer	Material		Part			NCAR-ID</a:t>
            </a:r>
            <a:endParaRPr lang="en-US" sz="1000" dirty="0"/>
          </a:p>
          <a:p>
            <a:r>
              <a:rPr lang="en-US" sz="1000" dirty="0" smtClean="0"/>
              <a:t>Sample tube	Cambridge-Lee	¼”Copper	¼”OD, 0.190”ID			</a:t>
            </a:r>
          </a:p>
          <a:p>
            <a:r>
              <a:rPr lang="en-US" sz="1000" dirty="0" smtClean="0"/>
              <a:t>Pump tube	Saint-Gobain	3/8”Comp	</a:t>
            </a:r>
            <a:r>
              <a:rPr lang="en-US" sz="1000" dirty="0"/>
              <a:t>SYNFLEX 1300-</a:t>
            </a:r>
            <a:r>
              <a:rPr lang="en-US" sz="1000" dirty="0" smtClean="0"/>
              <a:t>06603	677F-6C</a:t>
            </a:r>
          </a:p>
          <a:p>
            <a:r>
              <a:rPr lang="en-US" sz="1000" dirty="0" smtClean="0"/>
              <a:t>Exhaust tube	Saint-Gobain	3/8”Comp	SYNFLEX 1300-06603	677F-6C</a:t>
            </a:r>
          </a:p>
        </p:txBody>
      </p:sp>
      <p:cxnSp>
        <p:nvCxnSpPr>
          <p:cNvPr id="3" name="Curved Connector 2"/>
          <p:cNvCxnSpPr>
            <a:stCxn id="4" idx="1"/>
          </p:cNvCxnSpPr>
          <p:nvPr/>
        </p:nvCxnSpPr>
        <p:spPr>
          <a:xfrm rot="10800000" flipV="1">
            <a:off x="584467" y="1187049"/>
            <a:ext cx="1284381" cy="523166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01019" y="1480162"/>
            <a:ext cx="800934" cy="186810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73175" y="1561795"/>
            <a:ext cx="82258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HIMIL anti-iced inlet.</a:t>
            </a:r>
          </a:p>
          <a:p>
            <a:r>
              <a:rPr lang="en-US" sz="1200" dirty="0" smtClean="0"/>
              <a:t>One forward facing ¼”OD SS tube.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995756" y="885000"/>
            <a:ext cx="634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</a:t>
            </a:r>
            <a:r>
              <a:rPr lang="en-US" sz="1200" dirty="0" smtClean="0"/>
              <a:t>ample </a:t>
            </a:r>
            <a:r>
              <a:rPr lang="en-US" sz="1200" dirty="0" smtClean="0"/>
              <a:t>tube</a:t>
            </a:r>
            <a:endParaRPr lang="en-US" sz="1200" dirty="0"/>
          </a:p>
        </p:txBody>
      </p:sp>
      <p:cxnSp>
        <p:nvCxnSpPr>
          <p:cNvPr id="22" name="Straight Connector 21"/>
          <p:cNvCxnSpPr>
            <a:stCxn id="4" idx="2"/>
            <a:endCxn id="5" idx="0"/>
          </p:cNvCxnSpPr>
          <p:nvPr/>
        </p:nvCxnSpPr>
        <p:spPr>
          <a:xfrm>
            <a:off x="2796055" y="1652487"/>
            <a:ext cx="0" cy="2967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796055" y="1674135"/>
            <a:ext cx="18688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Pump tube</a:t>
            </a:r>
            <a:endParaRPr lang="en-US" sz="1200" dirty="0"/>
          </a:p>
        </p:txBody>
      </p:sp>
      <p:cxnSp>
        <p:nvCxnSpPr>
          <p:cNvPr id="35" name="Curved Connector 34"/>
          <p:cNvCxnSpPr>
            <a:stCxn id="5" idx="3"/>
          </p:cNvCxnSpPr>
          <p:nvPr/>
        </p:nvCxnSpPr>
        <p:spPr>
          <a:xfrm>
            <a:off x="3723263" y="2414648"/>
            <a:ext cx="1226655" cy="637762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347413" y="2418421"/>
            <a:ext cx="1205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Exhaust tube to floor dump</a:t>
            </a:r>
            <a:endParaRPr lang="en-US" sz="1200" dirty="0"/>
          </a:p>
        </p:txBody>
      </p:sp>
      <p:sp>
        <p:nvSpPr>
          <p:cNvPr id="39" name="TextBox 38"/>
          <p:cNvSpPr txBox="1"/>
          <p:nvPr/>
        </p:nvSpPr>
        <p:spPr>
          <a:xfrm>
            <a:off x="4278865" y="6376244"/>
            <a:ext cx="47262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Diagram provided by:  Douglas Bogus, </a:t>
            </a:r>
            <a:r>
              <a:rPr lang="en-US" sz="1200" dirty="0" smtClean="0">
                <a:hlinkClick r:id="rId2"/>
              </a:rPr>
              <a:t>db@gmail.com</a:t>
            </a:r>
            <a:r>
              <a:rPr lang="en-US" sz="1200" dirty="0" smtClean="0"/>
              <a:t>, 303-444-4444.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09408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284</Words>
  <Application>Microsoft Macintosh PowerPoint</Application>
  <PresentationFormat>On-screen Show (4:3)</PresentationFormat>
  <Paragraphs>57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UCAR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Jorgen Jensen</dc:creator>
  <cp:lastModifiedBy>Jorgen Jensen</cp:lastModifiedBy>
  <cp:revision>14</cp:revision>
  <cp:lastPrinted>2011-08-23T17:08:27Z</cp:lastPrinted>
  <dcterms:created xsi:type="dcterms:W3CDTF">2011-08-23T16:04:23Z</dcterms:created>
  <dcterms:modified xsi:type="dcterms:W3CDTF">2011-08-25T18:16:09Z</dcterms:modified>
</cp:coreProperties>
</file>