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27" r:id="rId2"/>
    <p:sldId id="326" r:id="rId3"/>
    <p:sldId id="357" r:id="rId4"/>
    <p:sldId id="346" r:id="rId5"/>
    <p:sldId id="337" r:id="rId6"/>
    <p:sldId id="354" r:id="rId7"/>
    <p:sldId id="353" r:id="rId8"/>
    <p:sldId id="352" r:id="rId9"/>
    <p:sldId id="336" r:id="rId10"/>
    <p:sldId id="325" r:id="rId11"/>
    <p:sldId id="259" r:id="rId12"/>
    <p:sldId id="329" r:id="rId13"/>
    <p:sldId id="345" r:id="rId14"/>
    <p:sldId id="269" r:id="rId15"/>
    <p:sldId id="278" r:id="rId16"/>
    <p:sldId id="328" r:id="rId17"/>
    <p:sldId id="356" r:id="rId18"/>
    <p:sldId id="358" r:id="rId19"/>
    <p:sldId id="347" r:id="rId20"/>
    <p:sldId id="349" r:id="rId21"/>
    <p:sldId id="35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00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756" y="-5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4F984F-58A5-4A52-BAEF-EA93533CA49E}" type="datetimeFigureOut">
              <a:rPr lang="en-US" smtClean="0"/>
              <a:t>5/23/2017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F9B3B4-81C6-4091-BC5F-F5F6ECED3CE1}" type="slidenum">
              <a:rPr lang="en-US" smtClean="0"/>
              <a:t>‹#›</a:t>
            </a:fld>
            <a:endParaRPr lang="en-US"/>
          </a:p>
        </p:txBody>
      </p:sp>
    </p:spTree>
    <p:extLst>
      <p:ext uri="{BB962C8B-B14F-4D97-AF65-F5344CB8AC3E}">
        <p14:creationId xmlns:p14="http://schemas.microsoft.com/office/powerpoint/2010/main" val="2033288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07F9182A-678A-4554-B743-421AEE81D8FD}" type="slidenum">
              <a:rPr lang="en-US" altLang="en-US">
                <a:solidFill>
                  <a:prstClr val="black"/>
                </a:solidFill>
              </a:rPr>
              <a:pPr/>
              <a:t>10</a:t>
            </a:fld>
            <a:endParaRPr lang="en-US" altLang="en-US">
              <a:solidFill>
                <a:prstClr val="black"/>
              </a:solidFill>
            </a:endParaRPr>
          </a:p>
        </p:txBody>
      </p:sp>
      <p:sp>
        <p:nvSpPr>
          <p:cNvPr id="10242" name="Rectangle 2"/>
          <p:cNvSpPr>
            <a:spLocks noChangeArrowheads="1"/>
          </p:cNvSpPr>
          <p:nvPr/>
        </p:nvSpPr>
        <p:spPr bwMode="auto">
          <a:xfrm>
            <a:off x="3883025" y="0"/>
            <a:ext cx="297497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prstClr val="black"/>
              </a:solidFill>
              <a:latin typeface="Arial" charset="0"/>
            </a:endParaRPr>
          </a:p>
        </p:txBody>
      </p:sp>
      <p:sp>
        <p:nvSpPr>
          <p:cNvPr id="10243" name="Rectangle 3"/>
          <p:cNvSpPr>
            <a:spLocks noChangeArrowheads="1"/>
          </p:cNvSpPr>
          <p:nvPr/>
        </p:nvSpPr>
        <p:spPr bwMode="auto">
          <a:xfrm>
            <a:off x="3883025" y="8699500"/>
            <a:ext cx="297497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75" tIns="0" rIns="19075" bIns="0" anchor="b"/>
          <a:lstStyle>
            <a:lvl1pPr defTabSz="920750">
              <a:defRPr>
                <a:solidFill>
                  <a:schemeClr val="tx1"/>
                </a:solidFill>
                <a:latin typeface="Arial" charset="0"/>
              </a:defRPr>
            </a:lvl1pPr>
            <a:lvl2pPr marL="461963" defTabSz="920750">
              <a:defRPr>
                <a:solidFill>
                  <a:schemeClr val="tx1"/>
                </a:solidFill>
                <a:latin typeface="Arial" charset="0"/>
              </a:defRPr>
            </a:lvl2pPr>
            <a:lvl3pPr marL="920750" defTabSz="920750">
              <a:defRPr>
                <a:solidFill>
                  <a:schemeClr val="tx1"/>
                </a:solidFill>
                <a:latin typeface="Arial" charset="0"/>
              </a:defRPr>
            </a:lvl3pPr>
            <a:lvl4pPr marL="1385888" defTabSz="920750">
              <a:defRPr>
                <a:solidFill>
                  <a:schemeClr val="tx1"/>
                </a:solidFill>
                <a:latin typeface="Arial" charset="0"/>
              </a:defRPr>
            </a:lvl4pPr>
            <a:lvl5pPr marL="1844675" defTabSz="920750">
              <a:defRPr>
                <a:solidFill>
                  <a:schemeClr val="tx1"/>
                </a:solidFill>
                <a:latin typeface="Arial" charset="0"/>
              </a:defRPr>
            </a:lvl5pPr>
            <a:lvl6pPr marL="2301875" defTabSz="920750" fontAlgn="base">
              <a:spcBef>
                <a:spcPct val="0"/>
              </a:spcBef>
              <a:spcAft>
                <a:spcPct val="0"/>
              </a:spcAft>
              <a:defRPr>
                <a:solidFill>
                  <a:schemeClr val="tx1"/>
                </a:solidFill>
                <a:latin typeface="Arial" charset="0"/>
              </a:defRPr>
            </a:lvl6pPr>
            <a:lvl7pPr marL="2759075" defTabSz="920750" fontAlgn="base">
              <a:spcBef>
                <a:spcPct val="0"/>
              </a:spcBef>
              <a:spcAft>
                <a:spcPct val="0"/>
              </a:spcAft>
              <a:defRPr>
                <a:solidFill>
                  <a:schemeClr val="tx1"/>
                </a:solidFill>
                <a:latin typeface="Arial" charset="0"/>
              </a:defRPr>
            </a:lvl7pPr>
            <a:lvl8pPr marL="3216275" defTabSz="920750" fontAlgn="base">
              <a:spcBef>
                <a:spcPct val="0"/>
              </a:spcBef>
              <a:spcAft>
                <a:spcPct val="0"/>
              </a:spcAft>
              <a:defRPr>
                <a:solidFill>
                  <a:schemeClr val="tx1"/>
                </a:solidFill>
                <a:latin typeface="Arial" charset="0"/>
              </a:defRPr>
            </a:lvl8pPr>
            <a:lvl9pPr marL="3673475" defTabSz="920750" fontAlgn="base">
              <a:spcBef>
                <a:spcPct val="0"/>
              </a:spcBef>
              <a:spcAft>
                <a:spcPct val="0"/>
              </a:spcAft>
              <a:defRPr>
                <a:solidFill>
                  <a:schemeClr val="tx1"/>
                </a:solidFill>
                <a:latin typeface="Arial" charset="0"/>
              </a:defRPr>
            </a:lvl9pPr>
          </a:lstStyle>
          <a:p>
            <a:pPr algn="r" eaLnBrk="0" fontAlgn="base" hangingPunct="0">
              <a:spcBef>
                <a:spcPct val="0"/>
              </a:spcBef>
              <a:spcAft>
                <a:spcPct val="0"/>
              </a:spcAft>
            </a:pPr>
            <a:r>
              <a:rPr lang="en-US" altLang="en-US" sz="1700" i="1" smtClean="0">
                <a:solidFill>
                  <a:prstClr val="black"/>
                </a:solidFill>
                <a:latin typeface="Times New Roman" pitchFamily="18" charset="0"/>
              </a:rPr>
              <a:t>1</a:t>
            </a:r>
          </a:p>
        </p:txBody>
      </p:sp>
      <p:sp>
        <p:nvSpPr>
          <p:cNvPr id="10244" name="Rectangle 4"/>
          <p:cNvSpPr>
            <a:spLocks noChangeArrowheads="1"/>
          </p:cNvSpPr>
          <p:nvPr/>
        </p:nvSpPr>
        <p:spPr bwMode="auto">
          <a:xfrm>
            <a:off x="0" y="8699500"/>
            <a:ext cx="297497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prstClr val="black"/>
              </a:solidFill>
              <a:latin typeface="Arial" charset="0"/>
            </a:endParaRPr>
          </a:p>
        </p:txBody>
      </p:sp>
      <p:sp>
        <p:nvSpPr>
          <p:cNvPr id="10245" name="Rectangle 5"/>
          <p:cNvSpPr>
            <a:spLocks noChangeArrowheads="1"/>
          </p:cNvSpPr>
          <p:nvPr/>
        </p:nvSpPr>
        <p:spPr bwMode="auto">
          <a:xfrm>
            <a:off x="0" y="0"/>
            <a:ext cx="297497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prstClr val="black"/>
              </a:solidFill>
              <a:latin typeface="Arial" charset="0"/>
            </a:endParaRPr>
          </a:p>
        </p:txBody>
      </p:sp>
      <p:sp>
        <p:nvSpPr>
          <p:cNvPr id="10246" name="Rectangle 6"/>
          <p:cNvSpPr>
            <a:spLocks noGrp="1" noRot="1" noChangeAspect="1" noChangeArrowheads="1" noTextEdit="1"/>
          </p:cNvSpPr>
          <p:nvPr>
            <p:ph type="sldImg"/>
          </p:nvPr>
        </p:nvSpPr>
        <p:spPr>
          <a:xfrm>
            <a:off x="1179513" y="696913"/>
            <a:ext cx="4533900" cy="3400425"/>
          </a:xfrm>
          <a:ln w="12699" cap="flat">
            <a:solidFill>
              <a:schemeClr val="tx1"/>
            </a:solidFill>
          </a:ln>
          <a:extLst>
            <a:ext uri="{909E8E84-426E-40DD-AFC4-6F175D3DCCD1}">
              <a14:hiddenFill xmlns:a14="http://schemas.microsoft.com/office/drawing/2010/main">
                <a:noFill/>
              </a14:hiddenFill>
            </a:ext>
          </a:extLst>
        </p:spPr>
      </p:sp>
      <p:sp>
        <p:nvSpPr>
          <p:cNvPr id="10247" name="Rectangle 7"/>
          <p:cNvSpPr>
            <a:spLocks noGrp="1" noChangeArrowheads="1"/>
          </p:cNvSpPr>
          <p:nvPr>
            <p:ph type="body" idx="1"/>
          </p:nvPr>
        </p:nvSpPr>
        <p:spPr>
          <a:xfrm>
            <a:off x="906463" y="4349750"/>
            <a:ext cx="5045075" cy="4097338"/>
          </a:xfrm>
          <a:ln/>
        </p:spPr>
        <p:txBody>
          <a:bodyPr lIns="92233" tIns="46116" rIns="92233" bIns="46116"/>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0B211007-C1EC-40F9-B303-E0E2BF9C01CF}" type="slidenum">
              <a:rPr lang="en-US" altLang="en-US">
                <a:solidFill>
                  <a:prstClr val="black"/>
                </a:solidFill>
              </a:rPr>
              <a:pPr/>
              <a:t>11</a:t>
            </a:fld>
            <a:endParaRPr lang="en-US" altLang="en-US">
              <a:solidFill>
                <a:prstClr val="black"/>
              </a:solidFill>
            </a:endParaRPr>
          </a:p>
        </p:txBody>
      </p:sp>
      <p:sp>
        <p:nvSpPr>
          <p:cNvPr id="317442" name="Rectangle 2"/>
          <p:cNvSpPr>
            <a:spLocks noChangeArrowheads="1"/>
          </p:cNvSpPr>
          <p:nvPr/>
        </p:nvSpPr>
        <p:spPr bwMode="auto">
          <a:xfrm>
            <a:off x="3877215" y="-7872"/>
            <a:ext cx="2991756" cy="44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98" tIns="45249" rIns="90498" bIns="45249" anchor="ctr"/>
          <a:lstStyle/>
          <a:p>
            <a:pPr fontAlgn="base">
              <a:spcBef>
                <a:spcPct val="0"/>
              </a:spcBef>
              <a:spcAft>
                <a:spcPct val="0"/>
              </a:spcAft>
            </a:pPr>
            <a:endParaRPr lang="en-US">
              <a:solidFill>
                <a:prstClr val="black"/>
              </a:solidFill>
              <a:latin typeface="Arial" charset="0"/>
            </a:endParaRPr>
          </a:p>
        </p:txBody>
      </p:sp>
      <p:sp>
        <p:nvSpPr>
          <p:cNvPr id="317443" name="Rectangle 3"/>
          <p:cNvSpPr>
            <a:spLocks noChangeArrowheads="1"/>
          </p:cNvSpPr>
          <p:nvPr/>
        </p:nvSpPr>
        <p:spPr bwMode="auto">
          <a:xfrm>
            <a:off x="3877215" y="8700025"/>
            <a:ext cx="2991756" cy="450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30" tIns="0" rIns="19030" bIns="0" anchor="b"/>
          <a:lstStyle>
            <a:lvl1pPr defTabSz="922338">
              <a:defRPr>
                <a:solidFill>
                  <a:schemeClr val="tx1"/>
                </a:solidFill>
                <a:latin typeface="Arial" charset="0"/>
              </a:defRPr>
            </a:lvl1pPr>
            <a:lvl2pPr marL="461963" defTabSz="922338">
              <a:defRPr>
                <a:solidFill>
                  <a:schemeClr val="tx1"/>
                </a:solidFill>
                <a:latin typeface="Arial" charset="0"/>
              </a:defRPr>
            </a:lvl2pPr>
            <a:lvl3pPr marL="922338" defTabSz="922338">
              <a:defRPr>
                <a:solidFill>
                  <a:schemeClr val="tx1"/>
                </a:solidFill>
                <a:latin typeface="Arial" charset="0"/>
              </a:defRPr>
            </a:lvl3pPr>
            <a:lvl4pPr marL="1382713" defTabSz="922338">
              <a:defRPr>
                <a:solidFill>
                  <a:schemeClr val="tx1"/>
                </a:solidFill>
                <a:latin typeface="Arial" charset="0"/>
              </a:defRPr>
            </a:lvl4pPr>
            <a:lvl5pPr marL="1846263" defTabSz="922338">
              <a:defRPr>
                <a:solidFill>
                  <a:schemeClr val="tx1"/>
                </a:solidFill>
                <a:latin typeface="Arial" charset="0"/>
              </a:defRPr>
            </a:lvl5pPr>
            <a:lvl6pPr marL="2303463" defTabSz="922338" fontAlgn="base">
              <a:spcBef>
                <a:spcPct val="0"/>
              </a:spcBef>
              <a:spcAft>
                <a:spcPct val="0"/>
              </a:spcAft>
              <a:defRPr>
                <a:solidFill>
                  <a:schemeClr val="tx1"/>
                </a:solidFill>
                <a:latin typeface="Arial" charset="0"/>
              </a:defRPr>
            </a:lvl6pPr>
            <a:lvl7pPr marL="2760663" defTabSz="922338" fontAlgn="base">
              <a:spcBef>
                <a:spcPct val="0"/>
              </a:spcBef>
              <a:spcAft>
                <a:spcPct val="0"/>
              </a:spcAft>
              <a:defRPr>
                <a:solidFill>
                  <a:schemeClr val="tx1"/>
                </a:solidFill>
                <a:latin typeface="Arial" charset="0"/>
              </a:defRPr>
            </a:lvl7pPr>
            <a:lvl8pPr marL="3217863" defTabSz="922338" fontAlgn="base">
              <a:spcBef>
                <a:spcPct val="0"/>
              </a:spcBef>
              <a:spcAft>
                <a:spcPct val="0"/>
              </a:spcAft>
              <a:defRPr>
                <a:solidFill>
                  <a:schemeClr val="tx1"/>
                </a:solidFill>
                <a:latin typeface="Arial" charset="0"/>
              </a:defRPr>
            </a:lvl8pPr>
            <a:lvl9pPr marL="3675063" defTabSz="922338" fontAlgn="base">
              <a:spcBef>
                <a:spcPct val="0"/>
              </a:spcBef>
              <a:spcAft>
                <a:spcPct val="0"/>
              </a:spcAft>
              <a:defRPr>
                <a:solidFill>
                  <a:schemeClr val="tx1"/>
                </a:solidFill>
                <a:latin typeface="Arial" charset="0"/>
              </a:defRPr>
            </a:lvl9pPr>
          </a:lstStyle>
          <a:p>
            <a:pPr algn="r" eaLnBrk="0" fontAlgn="base" hangingPunct="0">
              <a:spcBef>
                <a:spcPct val="0"/>
              </a:spcBef>
              <a:spcAft>
                <a:spcPct val="0"/>
              </a:spcAft>
            </a:pPr>
            <a:r>
              <a:rPr lang="en-US" altLang="en-US" sz="1000" i="1">
                <a:solidFill>
                  <a:prstClr val="black"/>
                </a:solidFill>
                <a:latin typeface="Times New Roman" pitchFamily="18" charset="0"/>
              </a:rPr>
              <a:t>1</a:t>
            </a:r>
          </a:p>
        </p:txBody>
      </p:sp>
      <p:sp>
        <p:nvSpPr>
          <p:cNvPr id="317444" name="Rectangle 4"/>
          <p:cNvSpPr>
            <a:spLocks noChangeArrowheads="1"/>
          </p:cNvSpPr>
          <p:nvPr/>
        </p:nvSpPr>
        <p:spPr bwMode="auto">
          <a:xfrm>
            <a:off x="-10970" y="8700025"/>
            <a:ext cx="2990189" cy="450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98" tIns="45249" rIns="90498" bIns="45249" anchor="ctr"/>
          <a:lstStyle/>
          <a:p>
            <a:pPr fontAlgn="base">
              <a:spcBef>
                <a:spcPct val="0"/>
              </a:spcBef>
              <a:spcAft>
                <a:spcPct val="0"/>
              </a:spcAft>
            </a:pPr>
            <a:endParaRPr lang="en-US">
              <a:solidFill>
                <a:prstClr val="black"/>
              </a:solidFill>
              <a:latin typeface="Arial" charset="0"/>
            </a:endParaRPr>
          </a:p>
        </p:txBody>
      </p:sp>
      <p:sp>
        <p:nvSpPr>
          <p:cNvPr id="317445" name="Rectangle 5"/>
          <p:cNvSpPr>
            <a:spLocks noChangeArrowheads="1"/>
          </p:cNvSpPr>
          <p:nvPr/>
        </p:nvSpPr>
        <p:spPr bwMode="auto">
          <a:xfrm>
            <a:off x="-10970" y="-7872"/>
            <a:ext cx="2990189" cy="44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98" tIns="45249" rIns="90498" bIns="45249" anchor="ctr"/>
          <a:lstStyle/>
          <a:p>
            <a:pPr fontAlgn="base">
              <a:spcBef>
                <a:spcPct val="0"/>
              </a:spcBef>
              <a:spcAft>
                <a:spcPct val="0"/>
              </a:spcAft>
            </a:pPr>
            <a:endParaRPr lang="en-US">
              <a:solidFill>
                <a:prstClr val="black"/>
              </a:solidFill>
              <a:latin typeface="Arial" charset="0"/>
            </a:endParaRPr>
          </a:p>
        </p:txBody>
      </p:sp>
      <p:sp>
        <p:nvSpPr>
          <p:cNvPr id="317446" name="Rectangle 6"/>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a:noFill/>
              </a14:hiddenFill>
            </a:ext>
          </a:extLst>
        </p:spPr>
      </p:sp>
      <p:sp>
        <p:nvSpPr>
          <p:cNvPr id="317447" name="Rectangle 7"/>
          <p:cNvSpPr>
            <a:spLocks noGrp="1" noChangeArrowheads="1"/>
          </p:cNvSpPr>
          <p:nvPr>
            <p:ph type="body" idx="1"/>
          </p:nvPr>
        </p:nvSpPr>
        <p:spPr>
          <a:xfrm>
            <a:off x="913669" y="4343716"/>
            <a:ext cx="5030663" cy="4113855"/>
          </a:xfrm>
          <a:noFill/>
          <a:ln/>
          <a:extLst>
            <a:ext uri="{91240B29-F687-4F45-9708-019B960494DF}">
              <a14:hiddenLine xmlns:a14="http://schemas.microsoft.com/office/drawing/2010/main" w="12700">
                <a:solidFill>
                  <a:schemeClr val="tx1"/>
                </a:solidFill>
                <a:miter lim="800000"/>
                <a:headEnd/>
                <a:tailEnd/>
              </a14:hiddenLine>
            </a:ext>
          </a:extLst>
        </p:spPr>
        <p:txBody>
          <a:bodyPr lIns="90393" tIns="44404" rIns="90393" bIns="44404"/>
          <a:lstStyle/>
          <a:p>
            <a:r>
              <a:rPr lang="en-US" altLang="en-US" dirty="0"/>
              <a:t>When stably stratified air is forced to rise over a topographic barrier, mountain waves are generated and radiate away from the barrier.  Mountain waves may be accompanied by severe downslope winds near the surface, occasionally in excess of 50 m s</a:t>
            </a:r>
            <a:r>
              <a:rPr lang="en-US" altLang="en-US" baseline="30000" dirty="0"/>
              <a:t>-1</a:t>
            </a:r>
            <a:r>
              <a:rPr lang="en-US" altLang="en-US" dirty="0"/>
              <a:t>, that rapidly decelerate in the lee and flow back toward the mountain as part of an intense circulation.  These vortices, known as rotors, can be severe aeronautical hazards due to intense wind shear and have been cited as contributing to numerous aircraft accidents, including occurrences involving modern commercial and military aircraft.  The characteristics of mountain waves and rotors forced by three-dimensional topography are investigated through a series of high-resolution real data simulations (150 m horizontal grid increment) with the non-hydrostatic COAMPS© model.  The focus of this presentation is on a windstorm that occurred in the mountainous coastal region of Alaska near Juneau.  Research aircraft observations show that strong downslope flow was characterized by substantial vertical wind shear and strong up and down vertical motion (in excess of 15 m/s).  High data-rate measurements by a research aircraft in the region of vertical shear revealed extreme magnitudes of turbulence, most notably turbulent kinetic energy exceeding 50 m</a:t>
            </a:r>
            <a:r>
              <a:rPr lang="en-US" altLang="en-US" baseline="30000" dirty="0"/>
              <a:t>2</a:t>
            </a:r>
            <a:r>
              <a:rPr lang="en-US" altLang="en-US" dirty="0"/>
              <a:t>/s</a:t>
            </a:r>
            <a:r>
              <a:rPr lang="en-US" altLang="en-US" baseline="30000" dirty="0"/>
              <a:t>-2</a:t>
            </a:r>
            <a:r>
              <a:rPr lang="en-US" altLang="en-US" dirty="0"/>
              <a:t>.  The high-resolution simulations underscore the importance of the proper representation of topography and the necessity of high-horizontal resolution (150 m in this case).  The simulations indicate that the strong region of vertical wind shear appears to be associated with a rotor-like circulation.  Eddy resolving simulations using COAMPS, such as the vertical velocity at 400m shown on the right, underscore the aviation hazard potential of these wind shear zones for commercial and military aviation operations particularly helicopter operations.  A series of strong eddies are shed off the terrain and trail downstream across the Gastineau Channel.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747394-C2C7-4EC4-AF93-68C983D7D915}"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050508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94116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2839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4910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a:prstGeom prst="rect">
            <a:avLst/>
          </a:prstGeo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itel 12"/>
          <p:cNvSpPr>
            <a:spLocks noGrp="1"/>
          </p:cNvSpPr>
          <p:nvPr>
            <p:ph type="title" hasCustomPrompt="1"/>
          </p:nvPr>
        </p:nvSpPr>
        <p:spPr>
          <a:xfrm>
            <a:off x="486000" y="648000"/>
            <a:ext cx="8172000" cy="738187"/>
          </a:xfrm>
          <a:prstGeom prst="rect">
            <a:avLst/>
          </a:prstGeom>
        </p:spPr>
        <p:txBody>
          <a:bodyPr/>
          <a:lstStyle/>
          <a:p>
            <a:r>
              <a:rPr lang="en-GB" noProof="0" dirty="0" smtClean="0"/>
              <a:t>Click here to insert chart title</a:t>
            </a:r>
            <a:endParaRPr lang="en-GB" noProof="0" dirty="0"/>
          </a:p>
        </p:txBody>
      </p:sp>
      <p:sp>
        <p:nvSpPr>
          <p:cNvPr id="2" name="Fußzeilenplatzhalter 1"/>
          <p:cNvSpPr>
            <a:spLocks noGrp="1"/>
          </p:cNvSpPr>
          <p:nvPr>
            <p:ph type="ftr" sz="quarter" idx="13"/>
          </p:nvPr>
        </p:nvSpPr>
        <p:spPr>
          <a:xfrm>
            <a:off x="1529999" y="125999"/>
            <a:ext cx="7128000" cy="144000"/>
          </a:xfrm>
          <a:prstGeom prst="rect">
            <a:avLst/>
          </a:prstGeom>
        </p:spPr>
        <p:txBody>
          <a:bodyPr/>
          <a:lstStyle/>
          <a:p>
            <a:pPr algn="ctr" fontAlgn="base">
              <a:spcBef>
                <a:spcPct val="0"/>
              </a:spcBef>
              <a:spcAft>
                <a:spcPct val="0"/>
              </a:spcAft>
              <a:defRPr/>
            </a:pPr>
            <a:r>
              <a:rPr lang="en-GB" b="1">
                <a:solidFill>
                  <a:srgbClr val="000000"/>
                </a:solidFill>
                <a:cs typeface="Arial" charset="0"/>
              </a:rPr>
              <a:t>&gt; Lecture &gt; Author  •  Document &gt; Date</a:t>
            </a:r>
            <a:endParaRPr lang="en-GB" b="1" dirty="0">
              <a:solidFill>
                <a:srgbClr val="000000"/>
              </a:solidFill>
              <a:cs typeface="Arial" charset="0"/>
            </a:endParaRPr>
          </a:p>
        </p:txBody>
      </p:sp>
      <p:sp>
        <p:nvSpPr>
          <p:cNvPr id="3" name="Foliennummernplatzhalter 2"/>
          <p:cNvSpPr>
            <a:spLocks noGrp="1"/>
          </p:cNvSpPr>
          <p:nvPr>
            <p:ph type="sldNum" sz="quarter" idx="14"/>
          </p:nvPr>
        </p:nvSpPr>
        <p:spPr>
          <a:xfrm>
            <a:off x="486000" y="125999"/>
            <a:ext cx="1044000" cy="144000"/>
          </a:xfrm>
          <a:prstGeom prst="rect">
            <a:avLst/>
          </a:prstGeom>
        </p:spPr>
        <p:txBody>
          <a:bodyPr/>
          <a:lstStyle/>
          <a:p>
            <a:pPr algn="ctr" fontAlgn="base">
              <a:spcBef>
                <a:spcPct val="0"/>
              </a:spcBef>
              <a:spcAft>
                <a:spcPct val="0"/>
              </a:spcAft>
              <a:defRPr/>
            </a:pPr>
            <a:r>
              <a:rPr lang="en-GB" b="1">
                <a:solidFill>
                  <a:srgbClr val="000000"/>
                </a:solidFill>
                <a:cs typeface="Arial" charset="0"/>
              </a:rPr>
              <a:t>DLR.de  •  Chart </a:t>
            </a:r>
            <a:fld id="{18C7CB6D-895A-4F21-B0E7-2185F6FE5534}" type="slidenum">
              <a:rPr lang="en-GB" b="1">
                <a:solidFill>
                  <a:srgbClr val="000000"/>
                </a:solidFill>
                <a:cs typeface="Arial" charset="0"/>
              </a:rPr>
              <a:pPr algn="ctr" fontAlgn="base">
                <a:spcBef>
                  <a:spcPct val="0"/>
                </a:spcBef>
                <a:spcAft>
                  <a:spcPct val="0"/>
                </a:spcAft>
                <a:defRPr/>
              </a:pPr>
              <a:t>‹#›</a:t>
            </a:fld>
            <a:endParaRPr lang="en-GB" b="1" dirty="0">
              <a:solidFill>
                <a:srgbClr val="000000"/>
              </a:solidFill>
              <a:cs typeface="Arial" charset="0"/>
            </a:endParaRPr>
          </a:p>
        </p:txBody>
      </p:sp>
    </p:spTree>
    <p:extLst>
      <p:ext uri="{BB962C8B-B14F-4D97-AF65-F5344CB8AC3E}">
        <p14:creationId xmlns:p14="http://schemas.microsoft.com/office/powerpoint/2010/main" val="3777962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0271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4913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9087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6861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650516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66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382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0291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867483"/>
          </a:xfrm>
          <a:prstGeom prst="rect">
            <a:avLst/>
          </a:prstGeom>
          <a:gradFill rotWithShape="0">
            <a:gsLst>
              <a:gs pos="0">
                <a:srgbClr val="000082">
                  <a:gamma/>
                  <a:shade val="46275"/>
                  <a:invGamma/>
                </a:srgbClr>
              </a:gs>
              <a:gs pos="50000">
                <a:srgbClr val="000082"/>
              </a:gs>
              <a:gs pos="100000">
                <a:srgbClr val="000082">
                  <a:gamma/>
                  <a:shade val="46275"/>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charset="0"/>
            </a:endParaRPr>
          </a:p>
        </p:txBody>
      </p:sp>
      <p:sp>
        <p:nvSpPr>
          <p:cNvPr id="157699" name="Rectangle 3"/>
          <p:cNvSpPr>
            <a:spLocks noChangeArrowheads="1"/>
          </p:cNvSpPr>
          <p:nvPr/>
        </p:nvSpPr>
        <p:spPr bwMode="auto">
          <a:xfrm>
            <a:off x="7239000" y="6553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0" fontAlgn="base" hangingPunct="0">
              <a:spcBef>
                <a:spcPct val="0"/>
              </a:spcBef>
              <a:spcAft>
                <a:spcPct val="0"/>
              </a:spcAft>
            </a:pPr>
            <a:fld id="{6D0D3591-6C79-4854-89A1-381E99D2F311}" type="slidenum">
              <a:rPr lang="en-US" altLang="en-US" sz="1600" b="1">
                <a:solidFill>
                  <a:schemeClr val="tx1"/>
                </a:solidFill>
                <a:latin typeface="Arial" charset="0"/>
              </a:rPr>
              <a:pPr algn="r" eaLnBrk="0" fontAlgn="base" hangingPunct="0">
                <a:spcBef>
                  <a:spcPct val="0"/>
                </a:spcBef>
                <a:spcAft>
                  <a:spcPct val="0"/>
                </a:spcAft>
              </a:pPr>
              <a:t>‹#›</a:t>
            </a:fld>
            <a:endParaRPr lang="en-US" altLang="en-US" sz="1600" b="1" dirty="0">
              <a:solidFill>
                <a:schemeClr val="tx1"/>
              </a:solidFill>
              <a:latin typeface="Arial" charset="0"/>
            </a:endParaRPr>
          </a:p>
        </p:txBody>
      </p:sp>
      <p:sp>
        <p:nvSpPr>
          <p:cNvPr id="6" name="Rectangle 3"/>
          <p:cNvSpPr>
            <a:spLocks noChangeArrowheads="1"/>
          </p:cNvSpPr>
          <p:nvPr/>
        </p:nvSpPr>
        <p:spPr bwMode="auto">
          <a:xfrm>
            <a:off x="0" y="838200"/>
            <a:ext cx="9144000" cy="76200"/>
          </a:xfrm>
          <a:prstGeom prst="rect">
            <a:avLst/>
          </a:prstGeom>
          <a:gradFill rotWithShape="0">
            <a:gsLst>
              <a:gs pos="0">
                <a:srgbClr val="FFCC00"/>
              </a:gs>
              <a:gs pos="100000">
                <a:srgbClr val="FFCC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charset="0"/>
            </a:endParaRPr>
          </a:p>
        </p:txBody>
      </p:sp>
      <p:pic>
        <p:nvPicPr>
          <p:cNvPr id="7"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200" y="81319"/>
            <a:ext cx="904969" cy="60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279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9" r:id="rId1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09" name="Picture 17" descr="Houze"/>
          <p:cNvPicPr>
            <a:picLocks noChangeAspect="1" noChangeArrowheads="1"/>
          </p:cNvPicPr>
          <p:nvPr/>
        </p:nvPicPr>
        <p:blipFill>
          <a:blip r:embed="rId2">
            <a:extLst>
              <a:ext uri="{28A0092B-C50C-407E-A947-70E740481C1C}">
                <a14:useLocalDpi xmlns:a14="http://schemas.microsoft.com/office/drawing/2010/main" val="0"/>
              </a:ext>
            </a:extLst>
          </a:blip>
          <a:srcRect l="270" t="-175" r="8275" b="8560"/>
          <a:stretch>
            <a:fillRect/>
          </a:stretch>
        </p:blipFill>
        <p:spPr bwMode="auto">
          <a:xfrm>
            <a:off x="1588" y="2551113"/>
            <a:ext cx="4884737" cy="4322763"/>
          </a:xfrm>
          <a:prstGeom prst="rect">
            <a:avLst/>
          </a:prstGeom>
          <a:noFill/>
          <a:extLst>
            <a:ext uri="{909E8E84-426E-40DD-AFC4-6F175D3DCCD1}">
              <a14:hiddenFill xmlns:a14="http://schemas.microsoft.com/office/drawing/2010/main">
                <a:solidFill>
                  <a:srgbClr val="FFFFFF"/>
                </a:solidFill>
              </a14:hiddenFill>
            </a:ext>
          </a:extLst>
        </p:spPr>
      </p:pic>
      <p:sp>
        <p:nvSpPr>
          <p:cNvPr id="110594" name="Text Box 2"/>
          <p:cNvSpPr txBox="1">
            <a:spLocks noChangeArrowheads="1"/>
          </p:cNvSpPr>
          <p:nvPr/>
        </p:nvSpPr>
        <p:spPr bwMode="auto">
          <a:xfrm>
            <a:off x="0" y="0"/>
            <a:ext cx="9169400" cy="2570704"/>
          </a:xfrm>
          <a:prstGeom prst="rect">
            <a:avLst/>
          </a:prstGeom>
          <a:gradFill rotWithShape="0">
            <a:gsLst>
              <a:gs pos="0">
                <a:srgbClr val="000066">
                  <a:gamma/>
                  <a:shade val="46275"/>
                  <a:invGamma/>
                </a:srgbClr>
              </a:gs>
              <a:gs pos="50000">
                <a:srgbClr val="000066"/>
              </a:gs>
              <a:gs pos="100000">
                <a:srgbClr val="000066">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65000"/>
              </a:lnSpc>
              <a:spcBef>
                <a:spcPct val="50000"/>
              </a:spcBef>
            </a:pPr>
            <a:endParaRPr lang="en-US" altLang="en-US" sz="900" b="1" dirty="0">
              <a:solidFill>
                <a:srgbClr val="FFFF00"/>
              </a:solidFill>
              <a:effectLst>
                <a:outerShdw blurRad="38100" dist="38100" dir="2700000" algn="tl">
                  <a:srgbClr val="000000"/>
                </a:outerShdw>
              </a:effectLst>
              <a:latin typeface="Helvetica" pitchFamily="34" charset="0"/>
            </a:endParaRPr>
          </a:p>
          <a:p>
            <a:pPr algn="ctr">
              <a:lnSpc>
                <a:spcPct val="65000"/>
              </a:lnSpc>
              <a:spcBef>
                <a:spcPct val="50000"/>
              </a:spcBef>
            </a:pPr>
            <a:endParaRPr lang="en-US" altLang="en-US" sz="2800" b="1" dirty="0">
              <a:solidFill>
                <a:srgbClr val="FFFF00"/>
              </a:solidFill>
              <a:effectLst>
                <a:outerShdw blurRad="38100" dist="38100" dir="2700000" algn="tl">
                  <a:srgbClr val="000000"/>
                </a:outerShdw>
              </a:effectLst>
              <a:latin typeface="Helvetica" pitchFamily="34" charset="0"/>
            </a:endParaRPr>
          </a:p>
          <a:p>
            <a:pPr algn="ctr">
              <a:spcBef>
                <a:spcPct val="50000"/>
              </a:spcBef>
            </a:pPr>
            <a:r>
              <a:rPr lang="en-US" altLang="en-US" sz="1800" b="1" dirty="0" smtClean="0">
                <a:solidFill>
                  <a:schemeClr val="bg1"/>
                </a:solidFill>
                <a:latin typeface="Helvetica" pitchFamily="34" charset="0"/>
              </a:rPr>
              <a:t>James </a:t>
            </a:r>
            <a:r>
              <a:rPr lang="en-US" altLang="en-US" sz="1800" b="1" dirty="0">
                <a:solidFill>
                  <a:schemeClr val="bg1"/>
                </a:solidFill>
                <a:latin typeface="Helvetica" pitchFamily="34" charset="0"/>
              </a:rPr>
              <a:t>D. Doyle                                                                                                              </a:t>
            </a:r>
            <a:r>
              <a:rPr lang="en-US" altLang="en-US" sz="1600" b="1" i="1" dirty="0" smtClean="0">
                <a:solidFill>
                  <a:schemeClr val="bg1"/>
                </a:solidFill>
                <a:latin typeface="Helvetica" pitchFamily="34" charset="0"/>
              </a:rPr>
              <a:t>U.S. Naval </a:t>
            </a:r>
            <a:r>
              <a:rPr lang="en-US" altLang="en-US" sz="1600" b="1" i="1" dirty="0">
                <a:solidFill>
                  <a:schemeClr val="bg1"/>
                </a:solidFill>
                <a:latin typeface="Helvetica" pitchFamily="34" charset="0"/>
              </a:rPr>
              <a:t>Research Laboratory, Monterey, </a:t>
            </a:r>
            <a:r>
              <a:rPr lang="en-US" altLang="en-US" sz="1600" b="1" i="1" dirty="0" smtClean="0">
                <a:solidFill>
                  <a:schemeClr val="bg1"/>
                </a:solidFill>
                <a:latin typeface="Helvetica" pitchFamily="34" charset="0"/>
              </a:rPr>
              <a:t>CA</a:t>
            </a:r>
          </a:p>
          <a:p>
            <a:pPr algn="ctr">
              <a:spcBef>
                <a:spcPct val="50000"/>
              </a:spcBef>
            </a:pPr>
            <a:r>
              <a:rPr lang="en-US" altLang="en-US" sz="1600" b="1" dirty="0" smtClean="0">
                <a:solidFill>
                  <a:schemeClr val="bg1"/>
                </a:solidFill>
                <a:latin typeface="Helvetica" pitchFamily="34" charset="0"/>
              </a:rPr>
              <a:t>Acknowledgements:  </a:t>
            </a:r>
            <a:r>
              <a:rPr lang="en-US" altLang="en-US" sz="1600" b="1" dirty="0">
                <a:solidFill>
                  <a:schemeClr val="bg1"/>
                </a:solidFill>
                <a:latin typeface="Arial" panose="020B0604020202020204" pitchFamily="34" charset="0"/>
                <a:cs typeface="Arial" panose="020B0604020202020204" pitchFamily="34" charset="0"/>
              </a:rPr>
              <a:t>Vanda</a:t>
            </a:r>
            <a:r>
              <a:rPr lang="pt-BR" sz="1600" b="1" dirty="0">
                <a:solidFill>
                  <a:schemeClr val="bg1"/>
                </a:solidFill>
                <a:latin typeface="Arial" panose="020B0604020202020204" pitchFamily="34" charset="0"/>
                <a:ea typeface="Times New Roman"/>
                <a:cs typeface="Arial" panose="020B0604020202020204" pitchFamily="34" charset="0"/>
              </a:rPr>
              <a:t> Grubišić </a:t>
            </a:r>
            <a:r>
              <a:rPr lang="en-US" altLang="en-US" sz="1600" b="1" dirty="0">
                <a:solidFill>
                  <a:schemeClr val="bg1"/>
                </a:solidFill>
                <a:latin typeface="Arial" panose="020B0604020202020204" pitchFamily="34" charset="0"/>
                <a:cs typeface="Arial" panose="020B0604020202020204" pitchFamily="34" charset="0"/>
              </a:rPr>
              <a:t> (NCAR), Bart Geerts (U. </a:t>
            </a:r>
            <a:r>
              <a:rPr lang="en-US" altLang="en-US" sz="1600" b="1" dirty="0" smtClean="0">
                <a:solidFill>
                  <a:schemeClr val="bg1"/>
                </a:solidFill>
                <a:latin typeface="Arial" panose="020B0604020202020204" pitchFamily="34" charset="0"/>
                <a:cs typeface="Arial" panose="020B0604020202020204" pitchFamily="34" charset="0"/>
              </a:rPr>
              <a:t>Wyoming)</a:t>
            </a:r>
            <a:r>
              <a:rPr lang="en-US" altLang="en-US" sz="1600" b="1" i="1" dirty="0" smtClean="0">
                <a:solidFill>
                  <a:schemeClr val="bg1"/>
                </a:solidFill>
                <a:latin typeface="Arial" panose="020B0604020202020204" pitchFamily="34" charset="0"/>
                <a:cs typeface="Arial" panose="020B0604020202020204" pitchFamily="34" charset="0"/>
              </a:rPr>
              <a:t>, </a:t>
            </a:r>
            <a:r>
              <a:rPr lang="en-US" altLang="en-US" sz="1600" b="1" dirty="0" smtClean="0">
                <a:solidFill>
                  <a:schemeClr val="bg1"/>
                </a:solidFill>
                <a:latin typeface="Arial" panose="020B0604020202020204" pitchFamily="34" charset="0"/>
                <a:cs typeface="Arial" panose="020B0604020202020204" pitchFamily="34" charset="0"/>
              </a:rPr>
              <a:t>D</a:t>
            </a:r>
            <a:r>
              <a:rPr lang="en-US" altLang="en-US" sz="1600" b="1" dirty="0">
                <a:solidFill>
                  <a:schemeClr val="bg1"/>
                </a:solidFill>
                <a:latin typeface="Arial" panose="020B0604020202020204" pitchFamily="34" charset="0"/>
                <a:cs typeface="Arial" panose="020B0604020202020204" pitchFamily="34" charset="0"/>
              </a:rPr>
              <a:t>. </a:t>
            </a:r>
            <a:r>
              <a:rPr lang="en-US" altLang="en-US" sz="1600" b="1" dirty="0" err="1">
                <a:solidFill>
                  <a:schemeClr val="bg1"/>
                </a:solidFill>
                <a:latin typeface="Arial" panose="020B0604020202020204" pitchFamily="34" charset="0"/>
                <a:cs typeface="Arial" panose="020B0604020202020204" pitchFamily="34" charset="0"/>
              </a:rPr>
              <a:t>Durran</a:t>
            </a:r>
            <a:r>
              <a:rPr lang="en-US" altLang="en-US" sz="1600" b="1" dirty="0">
                <a:solidFill>
                  <a:schemeClr val="bg1"/>
                </a:solidFill>
                <a:latin typeface="Arial" panose="020B0604020202020204" pitchFamily="34" charset="0"/>
                <a:cs typeface="Arial" panose="020B0604020202020204" pitchFamily="34" charset="0"/>
              </a:rPr>
              <a:t> (UW), </a:t>
            </a:r>
            <a:r>
              <a:rPr lang="en-US" altLang="en-US" sz="1600" b="1" dirty="0" smtClean="0">
                <a:solidFill>
                  <a:schemeClr val="bg1"/>
                </a:solidFill>
                <a:latin typeface="Arial" panose="020B0604020202020204" pitchFamily="34" charset="0"/>
                <a:cs typeface="Arial" panose="020B0604020202020204" pitchFamily="34" charset="0"/>
              </a:rPr>
              <a:t>   A</a:t>
            </a:r>
            <a:r>
              <a:rPr lang="en-US" altLang="en-US" sz="1600" b="1" dirty="0">
                <a:solidFill>
                  <a:schemeClr val="bg1"/>
                </a:solidFill>
                <a:latin typeface="Arial" panose="020B0604020202020204" pitchFamily="34" charset="0"/>
                <a:cs typeface="Arial" panose="020B0604020202020204" pitchFamily="34" charset="0"/>
              </a:rPr>
              <a:t>. </a:t>
            </a:r>
            <a:r>
              <a:rPr lang="en-US" altLang="en-US" sz="1600" b="1" dirty="0" err="1">
                <a:solidFill>
                  <a:schemeClr val="bg1"/>
                </a:solidFill>
                <a:latin typeface="Arial" panose="020B0604020202020204" pitchFamily="34" charset="0"/>
                <a:cs typeface="Arial" panose="020B0604020202020204" pitchFamily="34" charset="0"/>
              </a:rPr>
              <a:t>D</a:t>
            </a:r>
            <a:r>
              <a:rPr lang="en-US" altLang="en-US" sz="1600" b="1" dirty="0" err="1">
                <a:solidFill>
                  <a:srgbClr val="FFFFFF"/>
                </a:solidFill>
                <a:latin typeface="Arial" panose="020B0604020202020204" pitchFamily="34" charset="0"/>
                <a:cs typeface="Arial" panose="020B0604020202020204" pitchFamily="34" charset="0"/>
              </a:rPr>
              <a:t>ö</a:t>
            </a:r>
            <a:r>
              <a:rPr lang="en-US" altLang="en-US" sz="1600" b="1" dirty="0" err="1">
                <a:solidFill>
                  <a:schemeClr val="bg1"/>
                </a:solidFill>
                <a:latin typeface="Arial" panose="020B0604020202020204" pitchFamily="34" charset="0"/>
                <a:cs typeface="Arial" panose="020B0604020202020204" pitchFamily="34" charset="0"/>
              </a:rPr>
              <a:t>rnbrack</a:t>
            </a:r>
            <a:r>
              <a:rPr lang="en-US" altLang="en-US" sz="1600" b="1" dirty="0">
                <a:solidFill>
                  <a:schemeClr val="bg1"/>
                </a:solidFill>
                <a:latin typeface="Arial" panose="020B0604020202020204" pitchFamily="34" charset="0"/>
                <a:cs typeface="Arial" panose="020B0604020202020204" pitchFamily="34" charset="0"/>
              </a:rPr>
              <a:t> (DLR), </a:t>
            </a:r>
            <a:r>
              <a:rPr lang="en-US" altLang="en-US" sz="1600" b="1" dirty="0" smtClean="0">
                <a:solidFill>
                  <a:schemeClr val="bg1"/>
                </a:solidFill>
                <a:latin typeface="Arial" panose="020B0604020202020204" pitchFamily="34" charset="0"/>
                <a:cs typeface="Arial" panose="020B0604020202020204" pitchFamily="34" charset="0"/>
              </a:rPr>
              <a:t>S. </a:t>
            </a:r>
            <a:r>
              <a:rPr lang="en-US" altLang="en-US" sz="1600" b="1" dirty="0" err="1" smtClean="0">
                <a:solidFill>
                  <a:schemeClr val="bg1"/>
                </a:solidFill>
                <a:latin typeface="Arial" panose="020B0604020202020204" pitchFamily="34" charset="0"/>
                <a:cs typeface="Arial" panose="020B0604020202020204" pitchFamily="34" charset="0"/>
              </a:rPr>
              <a:t>Eckermann</a:t>
            </a:r>
            <a:r>
              <a:rPr lang="en-US" altLang="en-US" sz="1600" b="1" dirty="0" smtClean="0">
                <a:solidFill>
                  <a:schemeClr val="bg1"/>
                </a:solidFill>
                <a:latin typeface="Arial" panose="020B0604020202020204" pitchFamily="34" charset="0"/>
                <a:cs typeface="Arial" panose="020B0604020202020204" pitchFamily="34" charset="0"/>
              </a:rPr>
              <a:t> (NRL-DC), D</a:t>
            </a:r>
            <a:r>
              <a:rPr lang="en-US" altLang="en-US" sz="1600" b="1" dirty="0">
                <a:solidFill>
                  <a:schemeClr val="bg1"/>
                </a:solidFill>
                <a:latin typeface="Arial" panose="020B0604020202020204" pitchFamily="34" charset="0"/>
                <a:cs typeface="Arial" panose="020B0604020202020204" pitchFamily="34" charset="0"/>
              </a:rPr>
              <a:t>. </a:t>
            </a:r>
            <a:r>
              <a:rPr lang="en-US" altLang="en-US" sz="1600" b="1" dirty="0" err="1">
                <a:solidFill>
                  <a:schemeClr val="bg1"/>
                </a:solidFill>
                <a:latin typeface="Arial" panose="020B0604020202020204" pitchFamily="34" charset="0"/>
                <a:cs typeface="Arial" panose="020B0604020202020204" pitchFamily="34" charset="0"/>
              </a:rPr>
              <a:t>Fritts</a:t>
            </a:r>
            <a:r>
              <a:rPr lang="en-US" altLang="en-US" sz="1600" b="1" dirty="0">
                <a:solidFill>
                  <a:schemeClr val="bg1"/>
                </a:solidFill>
                <a:latin typeface="Arial" panose="020B0604020202020204" pitchFamily="34" charset="0"/>
                <a:cs typeface="Arial" panose="020B0604020202020204" pitchFamily="34" charset="0"/>
              </a:rPr>
              <a:t> (</a:t>
            </a:r>
            <a:r>
              <a:rPr lang="en-US" altLang="en-US" sz="1600" b="1" dirty="0" smtClean="0">
                <a:solidFill>
                  <a:schemeClr val="bg1"/>
                </a:solidFill>
                <a:latin typeface="Arial" panose="020B0604020202020204" pitchFamily="34" charset="0"/>
                <a:cs typeface="Arial" panose="020B0604020202020204" pitchFamily="34" charset="0"/>
              </a:rPr>
              <a:t>Gats), T. Lane (Monash), Q</a:t>
            </a:r>
            <a:r>
              <a:rPr lang="en-US" altLang="en-US" sz="1600" b="1" dirty="0">
                <a:solidFill>
                  <a:schemeClr val="bg1"/>
                </a:solidFill>
                <a:latin typeface="Arial" panose="020B0604020202020204" pitchFamily="34" charset="0"/>
                <a:cs typeface="Arial" panose="020B0604020202020204" pitchFamily="34" charset="0"/>
              </a:rPr>
              <a:t>. Jiang (UCAR), R. Sharman (NCAR), R</a:t>
            </a:r>
            <a:r>
              <a:rPr lang="en-US" altLang="en-US" sz="1600" b="1" dirty="0" smtClean="0">
                <a:solidFill>
                  <a:schemeClr val="bg1"/>
                </a:solidFill>
                <a:latin typeface="Arial" panose="020B0604020202020204" pitchFamily="34" charset="0"/>
                <a:cs typeface="Arial" panose="020B0604020202020204" pitchFamily="34" charset="0"/>
              </a:rPr>
              <a:t>. Smith (Yale), M. Taylor (Utah St.), M</a:t>
            </a:r>
            <a:r>
              <a:rPr lang="en-US" altLang="en-US" sz="1600" b="1" dirty="0">
                <a:solidFill>
                  <a:schemeClr val="bg1"/>
                </a:solidFill>
                <a:latin typeface="Arial" panose="020B0604020202020204" pitchFamily="34" charset="0"/>
                <a:cs typeface="Arial" panose="020B0604020202020204" pitchFamily="34" charset="0"/>
              </a:rPr>
              <a:t>. Weissmann (DLR</a:t>
            </a:r>
            <a:r>
              <a:rPr lang="en-US" altLang="en-US" sz="1600" b="1" dirty="0" smtClean="0">
                <a:solidFill>
                  <a:schemeClr val="bg1"/>
                </a:solidFill>
                <a:latin typeface="Arial" panose="020B0604020202020204" pitchFamily="34" charset="0"/>
                <a:cs typeface="Arial" panose="020B0604020202020204" pitchFamily="34" charset="0"/>
              </a:rPr>
              <a:t>)</a:t>
            </a:r>
          </a:p>
          <a:p>
            <a:pPr algn="ctr">
              <a:spcBef>
                <a:spcPct val="50000"/>
              </a:spcBef>
            </a:pPr>
            <a:endParaRPr lang="en-US" altLang="en-US" sz="1600" b="1" dirty="0">
              <a:solidFill>
                <a:schemeClr val="bg1"/>
              </a:solidFill>
              <a:latin typeface="Arial" panose="020B0604020202020204" pitchFamily="34" charset="0"/>
              <a:cs typeface="Arial" panose="020B0604020202020204" pitchFamily="34" charset="0"/>
            </a:endParaRPr>
          </a:p>
        </p:txBody>
      </p:sp>
      <p:sp>
        <p:nvSpPr>
          <p:cNvPr id="110602" name="Line 10"/>
          <p:cNvSpPr>
            <a:spLocks noChangeShapeType="1"/>
          </p:cNvSpPr>
          <p:nvPr/>
        </p:nvSpPr>
        <p:spPr bwMode="auto">
          <a:xfrm>
            <a:off x="-63501" y="2552701"/>
            <a:ext cx="9207501" cy="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12" name="Text Box 20"/>
          <p:cNvSpPr txBox="1">
            <a:spLocks noChangeArrowheads="1"/>
          </p:cNvSpPr>
          <p:nvPr/>
        </p:nvSpPr>
        <p:spPr bwMode="auto">
          <a:xfrm>
            <a:off x="513555" y="120044"/>
            <a:ext cx="8142289" cy="48628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gradFill rotWithShape="0">
                  <a:gsLst>
                    <a:gs pos="0">
                      <a:srgbClr val="000066">
                        <a:gamma/>
                        <a:shade val="46275"/>
                        <a:invGamma/>
                      </a:srgbClr>
                    </a:gs>
                    <a:gs pos="50000">
                      <a:srgbClr val="000066"/>
                    </a:gs>
                    <a:gs pos="100000">
                      <a:srgbClr val="000066">
                        <a:gamma/>
                        <a:shade val="46275"/>
                        <a:invGamma/>
                      </a:srgbClr>
                    </a:gs>
                  </a:gsLst>
                  <a:lin ang="0" scaled="1"/>
                </a:gra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lnSpc>
                <a:spcPct val="80000"/>
              </a:lnSpc>
              <a:spcBef>
                <a:spcPct val="50000"/>
              </a:spcBef>
            </a:pPr>
            <a:r>
              <a:rPr lang="en-US" altLang="en-US" sz="3200" b="1" dirty="0">
                <a:solidFill>
                  <a:srgbClr val="FFFF00"/>
                </a:solidFill>
                <a:latin typeface="Helvetica" pitchFamily="34" charset="0"/>
                <a:cs typeface="Times New Roman" pitchFamily="18" charset="0"/>
              </a:rPr>
              <a:t>Mountain </a:t>
            </a:r>
            <a:r>
              <a:rPr lang="en-US" altLang="en-US" sz="3200" b="1" dirty="0" smtClean="0">
                <a:solidFill>
                  <a:srgbClr val="FFFF00"/>
                </a:solidFill>
                <a:latin typeface="Helvetica" pitchFamily="34" charset="0"/>
                <a:cs typeface="Times New Roman" pitchFamily="18" charset="0"/>
              </a:rPr>
              <a:t>Winds, Waves, and Turbulence</a:t>
            </a:r>
            <a:endParaRPr lang="en-US" altLang="en-US" sz="3200" b="1" dirty="0">
              <a:solidFill>
                <a:srgbClr val="FFFF00"/>
              </a:solidFill>
              <a:latin typeface="Helvetica" pitchFamily="34" charset="0"/>
              <a:cs typeface="Times New Roman" pitchFamily="18" charset="0"/>
            </a:endParaRPr>
          </a:p>
        </p:txBody>
      </p:sp>
      <p:pic>
        <p:nvPicPr>
          <p:cNvPr id="1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06331"/>
            <a:ext cx="904969" cy="60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6227545"/>
            <a:ext cx="1774845" cy="646331"/>
          </a:xfrm>
          <a:prstGeom prst="rect">
            <a:avLst/>
          </a:prstGeom>
          <a:noFill/>
        </p:spPr>
        <p:txBody>
          <a:bodyPr wrap="none" rtlCol="0">
            <a:spAutoFit/>
          </a:bodyPr>
          <a:lstStyle/>
          <a:p>
            <a:r>
              <a:rPr lang="en-US" dirty="0" smtClean="0">
                <a:solidFill>
                  <a:srgbClr val="FFFF00"/>
                </a:solidFill>
                <a:latin typeface="Arial" panose="020B0604020202020204" pitchFamily="34" charset="0"/>
                <a:cs typeface="Arial" panose="020B0604020202020204" pitchFamily="34" charset="0"/>
              </a:rPr>
              <a:t>Robert Symons</a:t>
            </a:r>
          </a:p>
          <a:p>
            <a:r>
              <a:rPr lang="en-US" dirty="0" smtClean="0">
                <a:solidFill>
                  <a:srgbClr val="FFFF00"/>
                </a:solidFill>
                <a:latin typeface="Arial" panose="020B0604020202020204" pitchFamily="34" charset="0"/>
                <a:cs typeface="Arial" panose="020B0604020202020204" pitchFamily="34" charset="0"/>
              </a:rPr>
              <a:t>5 March 1950</a:t>
            </a:r>
            <a:endParaRPr lang="en-US" dirty="0">
              <a:solidFill>
                <a:srgbClr val="FFFF00"/>
              </a:solidFill>
              <a:latin typeface="Arial" panose="020B0604020202020204" pitchFamily="34" charset="0"/>
              <a:cs typeface="Arial" panose="020B0604020202020204" pitchFamily="34" charset="0"/>
            </a:endParaRPr>
          </a:p>
        </p:txBody>
      </p:sp>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3183"/>
          <a:stretch/>
        </p:blipFill>
        <p:spPr bwMode="auto">
          <a:xfrm>
            <a:off x="4953000" y="2702506"/>
            <a:ext cx="4077520" cy="4019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029200" y="6550710"/>
            <a:ext cx="206979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Smith et al. (2012)</a:t>
            </a:r>
            <a:endParaRPr lang="en-US" dirty="0">
              <a:latin typeface="Arial" panose="020B0604020202020204" pitchFamily="34" charset="0"/>
              <a:cs typeface="Arial" panose="020B0604020202020204" pitchFamily="34" charset="0"/>
            </a:endParaRPr>
          </a:p>
        </p:txBody>
      </p:sp>
      <p:sp>
        <p:nvSpPr>
          <p:cNvPr id="110603" name="Text Box 11"/>
          <p:cNvSpPr txBox="1">
            <a:spLocks noChangeArrowheads="1"/>
          </p:cNvSpPr>
          <p:nvPr/>
        </p:nvSpPr>
        <p:spPr bwMode="auto">
          <a:xfrm>
            <a:off x="2743200" y="4550014"/>
            <a:ext cx="3886200" cy="1508105"/>
          </a:xfrm>
          <a:prstGeom prst="rect">
            <a:avLst/>
          </a:prstGeom>
          <a:solidFill>
            <a:schemeClr val="bg1"/>
          </a:solidFill>
          <a:ln w="254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000" b="1" u="sng" dirty="0">
                <a:solidFill>
                  <a:srgbClr val="FF0000"/>
                </a:solidFill>
                <a:latin typeface="Helvetica" pitchFamily="34" charset="0"/>
              </a:rPr>
              <a:t>Outline</a:t>
            </a:r>
            <a:endParaRPr lang="en-US" altLang="en-US" sz="2000" b="1" dirty="0">
              <a:solidFill>
                <a:srgbClr val="FF0000"/>
              </a:solidFill>
              <a:latin typeface="Helvetica" pitchFamily="34" charset="0"/>
            </a:endParaRPr>
          </a:p>
          <a:p>
            <a:pPr>
              <a:buFontTx/>
              <a:buChar char="•"/>
            </a:pPr>
            <a:r>
              <a:rPr lang="en-US" altLang="en-US" sz="1800" b="1" dirty="0">
                <a:solidFill>
                  <a:srgbClr val="0000FF"/>
                </a:solidFill>
                <a:latin typeface="Helvetica" pitchFamily="34" charset="0"/>
              </a:rPr>
              <a:t> </a:t>
            </a:r>
            <a:r>
              <a:rPr lang="en-US" altLang="en-US" sz="1800" b="1" dirty="0" smtClean="0">
                <a:solidFill>
                  <a:srgbClr val="0000FF"/>
                </a:solidFill>
                <a:latin typeface="Helvetica" pitchFamily="34" charset="0"/>
              </a:rPr>
              <a:t>Background</a:t>
            </a:r>
            <a:endParaRPr lang="en-US" altLang="en-US" sz="1800" b="1" dirty="0">
              <a:solidFill>
                <a:srgbClr val="0000FF"/>
              </a:solidFill>
              <a:latin typeface="Helvetica" pitchFamily="34" charset="0"/>
            </a:endParaRPr>
          </a:p>
          <a:p>
            <a:pPr>
              <a:buFontTx/>
              <a:buChar char="•"/>
            </a:pPr>
            <a:r>
              <a:rPr lang="en-US" altLang="en-US" b="1" dirty="0" smtClean="0">
                <a:solidFill>
                  <a:srgbClr val="0000FF"/>
                </a:solidFill>
                <a:latin typeface="Helvetica" pitchFamily="34" charset="0"/>
              </a:rPr>
              <a:t> Dry terrain-forced phenomena</a:t>
            </a:r>
            <a:endParaRPr lang="en-US" altLang="en-US" b="1" dirty="0">
              <a:solidFill>
                <a:srgbClr val="0000FF"/>
              </a:solidFill>
              <a:latin typeface="Helvetica" pitchFamily="34" charset="0"/>
            </a:endParaRPr>
          </a:p>
          <a:p>
            <a:pPr>
              <a:buFontTx/>
              <a:buChar char="•"/>
            </a:pPr>
            <a:r>
              <a:rPr lang="en-US" altLang="en-US" b="1" dirty="0" smtClean="0">
                <a:solidFill>
                  <a:srgbClr val="0000FF"/>
                </a:solidFill>
                <a:latin typeface="Helvetica" pitchFamily="34" charset="0"/>
              </a:rPr>
              <a:t> Moist </a:t>
            </a:r>
            <a:r>
              <a:rPr lang="en-US" altLang="en-US" b="1" dirty="0">
                <a:solidFill>
                  <a:srgbClr val="0000FF"/>
                </a:solidFill>
                <a:latin typeface="Helvetica" pitchFamily="34" charset="0"/>
              </a:rPr>
              <a:t>terrain-forced phenomena</a:t>
            </a:r>
          </a:p>
          <a:p>
            <a:pPr>
              <a:buFontTx/>
              <a:buChar char="•"/>
            </a:pPr>
            <a:r>
              <a:rPr lang="en-US" altLang="en-US" sz="1800" b="1" dirty="0" smtClean="0">
                <a:solidFill>
                  <a:srgbClr val="0000FF"/>
                </a:solidFill>
                <a:latin typeface="Helvetica" pitchFamily="34" charset="0"/>
              </a:rPr>
              <a:t> Summary</a:t>
            </a:r>
            <a:endParaRPr lang="en-US" altLang="en-US" sz="1800" b="1" dirty="0">
              <a:solidFill>
                <a:srgbClr val="0000FF"/>
              </a:solidFill>
              <a:latin typeface="Helvetica" pitchFamily="34" charset="0"/>
            </a:endParaRPr>
          </a:p>
        </p:txBody>
      </p:sp>
    </p:spTree>
    <p:extLst>
      <p:ext uri="{BB962C8B-B14F-4D97-AF65-F5344CB8AC3E}">
        <p14:creationId xmlns:p14="http://schemas.microsoft.com/office/powerpoint/2010/main" val="290707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603"/>
                                        </p:tgtEl>
                                        <p:attrNameLst>
                                          <p:attrName>style.visibility</p:attrName>
                                        </p:attrNameLst>
                                      </p:cBhvr>
                                      <p:to>
                                        <p:strVal val="visible"/>
                                      </p:to>
                                    </p:set>
                                    <p:animEffect transition="in" filter="fade">
                                      <p:cBhvr>
                                        <p:cTn id="7" dur="500"/>
                                        <p:tgtEl>
                                          <p:spTgt spid="110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2"/>
          <p:cNvSpPr>
            <a:spLocks noChangeShapeType="1"/>
          </p:cNvSpPr>
          <p:nvPr/>
        </p:nvSpPr>
        <p:spPr bwMode="auto">
          <a:xfrm flipH="1">
            <a:off x="0" y="6827838"/>
            <a:ext cx="4648200" cy="0"/>
          </a:xfrm>
          <a:prstGeom prst="line">
            <a:avLst/>
          </a:prstGeom>
          <a:noFill/>
          <a:ln w="12699">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charset="0"/>
            </a:endParaRPr>
          </a:p>
        </p:txBody>
      </p:sp>
      <p:sp>
        <p:nvSpPr>
          <p:cNvPr id="9219" name="Text Box 3"/>
          <p:cNvSpPr txBox="1">
            <a:spLocks noChangeArrowheads="1"/>
          </p:cNvSpPr>
          <p:nvPr/>
        </p:nvSpPr>
        <p:spPr bwMode="auto">
          <a:xfrm>
            <a:off x="2743200" y="4506912"/>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ltLang="en-US" sz="2400" smtClean="0">
              <a:solidFill>
                <a:srgbClr val="000000"/>
              </a:solidFill>
            </a:endParaRPr>
          </a:p>
        </p:txBody>
      </p:sp>
      <p:grpSp>
        <p:nvGrpSpPr>
          <p:cNvPr id="9220" name="Group 4"/>
          <p:cNvGrpSpPr>
            <a:grpSpLocks/>
          </p:cNvGrpSpPr>
          <p:nvPr/>
        </p:nvGrpSpPr>
        <p:grpSpPr bwMode="auto">
          <a:xfrm>
            <a:off x="76200" y="952499"/>
            <a:ext cx="4713288" cy="3967163"/>
            <a:chOff x="0" y="1025"/>
            <a:chExt cx="2969" cy="2499"/>
          </a:xfrm>
        </p:grpSpPr>
        <p:grpSp>
          <p:nvGrpSpPr>
            <p:cNvPr id="9221" name="Group 5"/>
            <p:cNvGrpSpPr>
              <a:grpSpLocks/>
            </p:cNvGrpSpPr>
            <p:nvPr/>
          </p:nvGrpSpPr>
          <p:grpSpPr bwMode="auto">
            <a:xfrm>
              <a:off x="0" y="1025"/>
              <a:ext cx="2969" cy="2453"/>
              <a:chOff x="0" y="1025"/>
              <a:chExt cx="2969" cy="2453"/>
            </a:xfrm>
          </p:grpSpPr>
          <p:grpSp>
            <p:nvGrpSpPr>
              <p:cNvPr id="9222" name="Group 6"/>
              <p:cNvGrpSpPr>
                <a:grpSpLocks/>
              </p:cNvGrpSpPr>
              <p:nvPr/>
            </p:nvGrpSpPr>
            <p:grpSpPr bwMode="auto">
              <a:xfrm>
                <a:off x="0" y="1025"/>
                <a:ext cx="2969" cy="2453"/>
                <a:chOff x="0" y="1025"/>
                <a:chExt cx="2969" cy="2453"/>
              </a:xfrm>
            </p:grpSpPr>
            <p:pic>
              <p:nvPicPr>
                <p:cNvPr id="9223" name="Picture 7" descr="fig1_bac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57" t="3678"/>
                <a:stretch/>
              </p:blipFill>
              <p:spPr bwMode="auto">
                <a:xfrm>
                  <a:off x="0" y="1025"/>
                  <a:ext cx="2969" cy="245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fig1_front"/>
                <p:cNvPicPr>
                  <a:picLocks noChangeAspect="1" noChangeArrowheads="1"/>
                </p:cNvPicPr>
                <p:nvPr/>
              </p:nvPicPr>
              <p:blipFill>
                <a:blip r:embed="rId4" cstate="print">
                  <a:extLst>
                    <a:ext uri="{28A0092B-C50C-407E-A947-70E740481C1C}">
                      <a14:useLocalDpi xmlns:a14="http://schemas.microsoft.com/office/drawing/2010/main" val="0"/>
                    </a:ext>
                  </a:extLst>
                </a:blip>
                <a:srcRect l="18657" t="4907" r="11644" b="4633"/>
                <a:stretch>
                  <a:fillRect/>
                </a:stretch>
              </p:blipFill>
              <p:spPr bwMode="auto">
                <a:xfrm>
                  <a:off x="0" y="1056"/>
                  <a:ext cx="2544" cy="23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25" name="Group 9"/>
              <p:cNvGrpSpPr>
                <a:grpSpLocks/>
              </p:cNvGrpSpPr>
              <p:nvPr/>
            </p:nvGrpSpPr>
            <p:grpSpPr bwMode="auto">
              <a:xfrm>
                <a:off x="173" y="1071"/>
                <a:ext cx="1603" cy="250"/>
                <a:chOff x="523" y="2679"/>
                <a:chExt cx="1603" cy="250"/>
              </a:xfrm>
            </p:grpSpPr>
            <p:sp>
              <p:nvSpPr>
                <p:cNvPr id="9226" name="Rectangle 10"/>
                <p:cNvSpPr>
                  <a:spLocks noChangeArrowheads="1"/>
                </p:cNvSpPr>
                <p:nvPr/>
              </p:nvSpPr>
              <p:spPr bwMode="auto">
                <a:xfrm>
                  <a:off x="576" y="2736"/>
                  <a:ext cx="1550" cy="1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charset="0"/>
                  </a:endParaRPr>
                </a:p>
              </p:txBody>
            </p:sp>
            <p:sp>
              <p:nvSpPr>
                <p:cNvPr id="9227" name="Text Box 11"/>
                <p:cNvSpPr txBox="1">
                  <a:spLocks noChangeArrowheads="1"/>
                </p:cNvSpPr>
                <p:nvPr/>
              </p:nvSpPr>
              <p:spPr bwMode="auto">
                <a:xfrm>
                  <a:off x="523" y="2679"/>
                  <a:ext cx="15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i="1" smtClean="0">
                      <a:solidFill>
                        <a:srgbClr val="0033CC"/>
                      </a:solidFill>
                      <a:latin typeface="Arial" charset="0"/>
                    </a:rPr>
                    <a:t>SAR-Derived Winds</a:t>
                  </a:r>
                </a:p>
              </p:txBody>
            </p:sp>
          </p:grpSp>
        </p:grpSp>
        <p:sp>
          <p:nvSpPr>
            <p:cNvPr id="9228" name="Text Box 12"/>
            <p:cNvSpPr txBox="1">
              <a:spLocks noChangeArrowheads="1"/>
            </p:cNvSpPr>
            <p:nvPr/>
          </p:nvSpPr>
          <p:spPr bwMode="auto">
            <a:xfrm>
              <a:off x="0" y="3312"/>
              <a:ext cx="151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600" i="1" smtClean="0">
                  <a:solidFill>
                    <a:srgbClr val="000000"/>
                  </a:solidFill>
                  <a:latin typeface="Arial" charset="0"/>
                </a:rPr>
                <a:t>Askari et al. (2006), JGR</a:t>
              </a:r>
            </a:p>
          </p:txBody>
        </p:sp>
      </p:grpSp>
      <p:grpSp>
        <p:nvGrpSpPr>
          <p:cNvPr id="9230" name="Group 14"/>
          <p:cNvGrpSpPr>
            <a:grpSpLocks/>
          </p:cNvGrpSpPr>
          <p:nvPr/>
        </p:nvGrpSpPr>
        <p:grpSpPr bwMode="auto">
          <a:xfrm>
            <a:off x="206375" y="952500"/>
            <a:ext cx="4038600" cy="3722688"/>
            <a:chOff x="3072" y="1255"/>
            <a:chExt cx="2544" cy="2345"/>
          </a:xfrm>
        </p:grpSpPr>
        <p:pic>
          <p:nvPicPr>
            <p:cNvPr id="9231" name="Picture 15" descr="coamps_26ja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445" t="7058" r="17757" b="3734"/>
            <a:stretch/>
          </p:blipFill>
          <p:spPr bwMode="auto">
            <a:xfrm>
              <a:off x="3072" y="1255"/>
              <a:ext cx="2544" cy="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32" name="Group 16"/>
            <p:cNvGrpSpPr>
              <a:grpSpLocks/>
            </p:cNvGrpSpPr>
            <p:nvPr/>
          </p:nvGrpSpPr>
          <p:grpSpPr bwMode="auto">
            <a:xfrm>
              <a:off x="3216" y="1277"/>
              <a:ext cx="1299" cy="250"/>
              <a:chOff x="523" y="2679"/>
              <a:chExt cx="1618" cy="250"/>
            </a:xfrm>
          </p:grpSpPr>
          <p:sp>
            <p:nvSpPr>
              <p:cNvPr id="9233" name="Rectangle 17"/>
              <p:cNvSpPr>
                <a:spLocks noChangeArrowheads="1"/>
              </p:cNvSpPr>
              <p:nvPr/>
            </p:nvSpPr>
            <p:spPr bwMode="auto">
              <a:xfrm>
                <a:off x="576" y="2736"/>
                <a:ext cx="1550" cy="1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charset="0"/>
                </a:endParaRPr>
              </a:p>
            </p:txBody>
          </p:sp>
          <p:sp>
            <p:nvSpPr>
              <p:cNvPr id="9234" name="Text Box 18"/>
              <p:cNvSpPr txBox="1">
                <a:spLocks noChangeArrowheads="1"/>
              </p:cNvSpPr>
              <p:nvPr/>
            </p:nvSpPr>
            <p:spPr bwMode="auto">
              <a:xfrm>
                <a:off x="523" y="2679"/>
                <a:ext cx="161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i="1" smtClean="0">
                    <a:solidFill>
                      <a:srgbClr val="0033CC"/>
                    </a:solidFill>
                    <a:latin typeface="Arial" charset="0"/>
                  </a:rPr>
                  <a:t>COAMPS Winds</a:t>
                </a:r>
              </a:p>
            </p:txBody>
          </p:sp>
        </p:grpSp>
      </p:grpSp>
      <p:grpSp>
        <p:nvGrpSpPr>
          <p:cNvPr id="9235" name="Group 19"/>
          <p:cNvGrpSpPr>
            <a:grpSpLocks/>
          </p:cNvGrpSpPr>
          <p:nvPr/>
        </p:nvGrpSpPr>
        <p:grpSpPr bwMode="auto">
          <a:xfrm>
            <a:off x="4114800" y="951962"/>
            <a:ext cx="5029200" cy="4153438"/>
            <a:chOff x="2544" y="992"/>
            <a:chExt cx="3168" cy="2678"/>
          </a:xfrm>
        </p:grpSpPr>
        <p:grpSp>
          <p:nvGrpSpPr>
            <p:cNvPr id="9237" name="Group 21"/>
            <p:cNvGrpSpPr>
              <a:grpSpLocks/>
            </p:cNvGrpSpPr>
            <p:nvPr/>
          </p:nvGrpSpPr>
          <p:grpSpPr bwMode="auto">
            <a:xfrm>
              <a:off x="2544" y="992"/>
              <a:ext cx="3168" cy="2678"/>
              <a:chOff x="2544" y="1008"/>
              <a:chExt cx="3168" cy="2678"/>
            </a:xfrm>
          </p:grpSpPr>
          <p:pic>
            <p:nvPicPr>
              <p:cNvPr id="9238" name="Picture 22" descr="2005gl022398-P02"/>
              <p:cNvPicPr>
                <a:picLocks noChangeAspect="1" noChangeArrowheads="1"/>
              </p:cNvPicPr>
              <p:nvPr/>
            </p:nvPicPr>
            <p:blipFill>
              <a:blip r:embed="rId6" cstate="print">
                <a:extLst>
                  <a:ext uri="{28A0092B-C50C-407E-A947-70E740481C1C}">
                    <a14:useLocalDpi xmlns:a14="http://schemas.microsoft.com/office/drawing/2010/main" val="0"/>
                  </a:ext>
                </a:extLst>
              </a:blip>
              <a:srcRect l="6557" t="8960" r="1991" b="27602"/>
              <a:stretch>
                <a:fillRect/>
              </a:stretch>
            </p:blipFill>
            <p:spPr bwMode="auto">
              <a:xfrm>
                <a:off x="2544" y="1008"/>
                <a:ext cx="3168" cy="2544"/>
              </a:xfrm>
              <a:prstGeom prst="rect">
                <a:avLst/>
              </a:prstGeom>
              <a:noFill/>
              <a:extLst>
                <a:ext uri="{909E8E84-426E-40DD-AFC4-6F175D3DCCD1}">
                  <a14:hiddenFill xmlns:a14="http://schemas.microsoft.com/office/drawing/2010/main">
                    <a:solidFill>
                      <a:srgbClr val="FFFFFF"/>
                    </a:solidFill>
                  </a14:hiddenFill>
                </a:ext>
              </a:extLst>
            </p:spPr>
          </p:pic>
          <p:sp>
            <p:nvSpPr>
              <p:cNvPr id="9239" name="Text Box 23"/>
              <p:cNvSpPr txBox="1">
                <a:spLocks noChangeArrowheads="1"/>
              </p:cNvSpPr>
              <p:nvPr/>
            </p:nvSpPr>
            <p:spPr bwMode="auto">
              <a:xfrm>
                <a:off x="2928" y="3391"/>
                <a:ext cx="116" cy="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altLang="en-US" sz="2400" smtClean="0">
                  <a:solidFill>
                    <a:srgbClr val="000000"/>
                  </a:solidFill>
                </a:endParaRPr>
              </a:p>
            </p:txBody>
          </p:sp>
        </p:grpSp>
        <p:sp>
          <p:nvSpPr>
            <p:cNvPr id="9241" name="Rectangle 25"/>
            <p:cNvSpPr>
              <a:spLocks noChangeArrowheads="1"/>
            </p:cNvSpPr>
            <p:nvPr/>
          </p:nvSpPr>
          <p:spPr bwMode="auto">
            <a:xfrm>
              <a:off x="3034" y="3442"/>
              <a:ext cx="739" cy="67"/>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charset="0"/>
              </a:endParaRPr>
            </a:p>
          </p:txBody>
        </p:sp>
        <p:sp>
          <p:nvSpPr>
            <p:cNvPr id="9242" name="Text Box 26"/>
            <p:cNvSpPr txBox="1">
              <a:spLocks noChangeArrowheads="1"/>
            </p:cNvSpPr>
            <p:nvPr/>
          </p:nvSpPr>
          <p:spPr bwMode="auto">
            <a:xfrm>
              <a:off x="2674" y="3345"/>
              <a:ext cx="1773" cy="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fontAlgn="base">
                <a:spcBef>
                  <a:spcPct val="0"/>
                </a:spcBef>
                <a:spcAft>
                  <a:spcPct val="0"/>
                </a:spcAft>
              </a:pPr>
              <a:r>
                <a:rPr lang="en-US" altLang="en-US" sz="1600" i="1" dirty="0" smtClean="0">
                  <a:solidFill>
                    <a:srgbClr val="000000"/>
                  </a:solidFill>
                  <a:latin typeface="Arial" charset="0"/>
                </a:rPr>
                <a:t>Jiang and Doyle (2005), GRL</a:t>
              </a:r>
              <a:endParaRPr lang="en-US" altLang="en-US" dirty="0" smtClean="0">
                <a:solidFill>
                  <a:srgbClr val="000000"/>
                </a:solidFill>
                <a:latin typeface="Arial" charset="0"/>
              </a:endParaRPr>
            </a:p>
          </p:txBody>
        </p:sp>
      </p:grpSp>
      <p:sp>
        <p:nvSpPr>
          <p:cNvPr id="9245" name="Text Box 29"/>
          <p:cNvSpPr txBox="1">
            <a:spLocks noChangeArrowheads="1"/>
          </p:cNvSpPr>
          <p:nvPr/>
        </p:nvSpPr>
        <p:spPr bwMode="auto">
          <a:xfrm>
            <a:off x="0" y="203200"/>
            <a:ext cx="9144000" cy="482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fontAlgn="base" hangingPunct="0">
              <a:lnSpc>
                <a:spcPct val="80000"/>
              </a:lnSpc>
              <a:spcBef>
                <a:spcPct val="50000"/>
              </a:spcBef>
              <a:spcAft>
                <a:spcPct val="0"/>
              </a:spcAft>
            </a:pPr>
            <a:r>
              <a:rPr lang="en-US" altLang="en-US" sz="3200" b="1" dirty="0" smtClean="0">
                <a:solidFill>
                  <a:srgbClr val="FFFF00"/>
                </a:solidFill>
                <a:latin typeface="Helvetica" pitchFamily="34" charset="0"/>
              </a:rPr>
              <a:t>Downslope Windstorms</a:t>
            </a:r>
          </a:p>
        </p:txBody>
      </p:sp>
      <p:sp>
        <p:nvSpPr>
          <p:cNvPr id="29" name="Text Box 10"/>
          <p:cNvSpPr txBox="1">
            <a:spLocks noChangeArrowheads="1"/>
          </p:cNvSpPr>
          <p:nvPr/>
        </p:nvSpPr>
        <p:spPr bwMode="auto">
          <a:xfrm>
            <a:off x="99695" y="4953000"/>
            <a:ext cx="8799930" cy="1837426"/>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smtClean="0">
                <a:solidFill>
                  <a:schemeClr val="bg1"/>
                </a:solidFill>
                <a:latin typeface="Arial" charset="0"/>
              </a:rPr>
              <a:t>Frontiers</a:t>
            </a: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Turbulent “shooting flow” in downslope windstorms</a:t>
            </a: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Air-sea interaction and reconnection with marine PBL (models are poor)</a:t>
            </a:r>
          </a:p>
          <a:p>
            <a:pPr fontAlgn="base">
              <a:lnSpc>
                <a:spcPct val="80000"/>
              </a:lnSpc>
              <a:spcBef>
                <a:spcPct val="30000"/>
              </a:spcBef>
              <a:spcAft>
                <a:spcPct val="0"/>
              </a:spcAft>
              <a:buFontTx/>
              <a:buChar char="•"/>
            </a:pPr>
            <a:r>
              <a:rPr lang="en-US" altLang="en-US" b="1" dirty="0">
                <a:solidFill>
                  <a:schemeClr val="bg1"/>
                </a:solidFill>
                <a:latin typeface="Arial" charset="0"/>
              </a:rPr>
              <a:t> </a:t>
            </a:r>
            <a:r>
              <a:rPr lang="en-US" altLang="en-US" b="1" dirty="0" smtClean="0">
                <a:solidFill>
                  <a:schemeClr val="bg1"/>
                </a:solidFill>
                <a:latin typeface="Arial" charset="0"/>
              </a:rPr>
              <a:t>Key Questions</a:t>
            </a:r>
            <a:endParaRPr lang="en-US" altLang="en-US"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What are the key dynamics and sources of turbulence?</a:t>
            </a:r>
            <a:endParaRPr lang="en-US" altLang="en-US"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What is the role of flow through gaps (too turbulent to observe)?</a:t>
            </a:r>
            <a:endParaRPr lang="en-US" altLang="en-US" b="1" dirty="0">
              <a:solidFill>
                <a:schemeClr val="bg1"/>
              </a:solidFill>
              <a:latin typeface="Arial" charset="0"/>
            </a:endParaRPr>
          </a:p>
        </p:txBody>
      </p:sp>
    </p:spTree>
    <p:extLst>
      <p:ext uri="{BB962C8B-B14F-4D97-AF65-F5344CB8AC3E}">
        <p14:creationId xmlns:p14="http://schemas.microsoft.com/office/powerpoint/2010/main" val="2043489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tst"/>
          <p:cNvPicPr>
            <a:picLocks noChangeAspect="1" noChangeArrowheads="1"/>
          </p:cNvPicPr>
          <p:nvPr/>
        </p:nvPicPr>
        <p:blipFill>
          <a:blip r:embed="rId3" cstate="print">
            <a:extLst>
              <a:ext uri="{28A0092B-C50C-407E-A947-70E740481C1C}">
                <a14:useLocalDpi xmlns:a14="http://schemas.microsoft.com/office/drawing/2010/main" val="0"/>
              </a:ext>
            </a:extLst>
          </a:blip>
          <a:srcRect l="4222" t="71161" r="9979" b="5389"/>
          <a:stretch>
            <a:fillRect/>
          </a:stretch>
        </p:blipFill>
        <p:spPr bwMode="auto">
          <a:xfrm>
            <a:off x="343035" y="4048760"/>
            <a:ext cx="3530600" cy="1498600"/>
          </a:xfrm>
          <a:prstGeom prst="rect">
            <a:avLst/>
          </a:prstGeom>
          <a:noFill/>
          <a:extLst>
            <a:ext uri="{909E8E84-426E-40DD-AFC4-6F175D3DCCD1}">
              <a14:hiddenFill xmlns:a14="http://schemas.microsoft.com/office/drawing/2010/main">
                <a:solidFill>
                  <a:srgbClr val="FFFFFF"/>
                </a:solidFill>
              </a14:hiddenFill>
            </a:ext>
          </a:extLst>
        </p:spPr>
      </p:pic>
      <p:sp>
        <p:nvSpPr>
          <p:cNvPr id="316419" name="Text Box 3"/>
          <p:cNvSpPr txBox="1">
            <a:spLocks noChangeArrowheads="1"/>
          </p:cNvSpPr>
          <p:nvPr/>
        </p:nvSpPr>
        <p:spPr bwMode="auto">
          <a:xfrm>
            <a:off x="733560" y="3752215"/>
            <a:ext cx="3036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a:solidFill>
                  <a:srgbClr val="000000"/>
                </a:solidFill>
                <a:latin typeface="Helvetica" pitchFamily="34" charset="0"/>
              </a:rPr>
              <a:t>Aircraft Observations of w</a:t>
            </a:r>
            <a:endParaRPr lang="en-US" altLang="en-US" sz="2400">
              <a:solidFill>
                <a:srgbClr val="000000"/>
              </a:solidFill>
              <a:latin typeface="Times" pitchFamily="18" charset="0"/>
            </a:endParaRPr>
          </a:p>
        </p:txBody>
      </p:sp>
      <p:pic>
        <p:nvPicPr>
          <p:cNvPr id="316420" name="Picture 4" descr="tak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89400" y="960438"/>
            <a:ext cx="4751388" cy="4751387"/>
          </a:xfrm>
          <a:prstGeom prst="rect">
            <a:avLst/>
          </a:prstGeom>
          <a:noFill/>
          <a:extLst>
            <a:ext uri="{909E8E84-426E-40DD-AFC4-6F175D3DCCD1}">
              <a14:hiddenFill xmlns:a14="http://schemas.microsoft.com/office/drawing/2010/main">
                <a:solidFill>
                  <a:srgbClr val="FFFFFF"/>
                </a:solidFill>
              </a14:hiddenFill>
            </a:ext>
          </a:extLst>
        </p:spPr>
      </p:pic>
      <p:sp>
        <p:nvSpPr>
          <p:cNvPr id="316422" name="Text Box 6"/>
          <p:cNvSpPr txBox="1">
            <a:spLocks noChangeArrowheads="1"/>
          </p:cNvSpPr>
          <p:nvPr/>
        </p:nvSpPr>
        <p:spPr bwMode="auto">
          <a:xfrm>
            <a:off x="3802063" y="838200"/>
            <a:ext cx="52657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b="1" dirty="0" smtClean="0">
                <a:solidFill>
                  <a:srgbClr val="000000"/>
                </a:solidFill>
                <a:latin typeface="Helvetica" pitchFamily="34" charset="0"/>
              </a:rPr>
              <a:t>LES Wind </a:t>
            </a:r>
            <a:r>
              <a:rPr lang="en-US" altLang="en-US" b="1" dirty="0">
                <a:solidFill>
                  <a:srgbClr val="000000"/>
                </a:solidFill>
                <a:latin typeface="Helvetica" pitchFamily="34" charset="0"/>
              </a:rPr>
              <a:t>and Vertical Velocity at 400 m </a:t>
            </a:r>
          </a:p>
          <a:p>
            <a:pPr algn="ctr" fontAlgn="base">
              <a:spcBef>
                <a:spcPct val="0"/>
              </a:spcBef>
              <a:spcAft>
                <a:spcPct val="0"/>
              </a:spcAft>
            </a:pPr>
            <a:r>
              <a:rPr lang="en-US" altLang="en-US" b="1" dirty="0">
                <a:solidFill>
                  <a:srgbClr val="000000"/>
                </a:solidFill>
                <a:latin typeface="Helvetica" pitchFamily="34" charset="0"/>
              </a:rPr>
              <a:t>(Terrain in Red Contours)  </a:t>
            </a:r>
            <a:r>
              <a:rPr lang="en-US" altLang="en-US" b="1" dirty="0" err="1">
                <a:solidFill>
                  <a:srgbClr val="0000FF"/>
                </a:solidFill>
                <a:latin typeface="Symbol" pitchFamily="18" charset="2"/>
              </a:rPr>
              <a:t>D</a:t>
            </a:r>
            <a:r>
              <a:rPr lang="en-US" altLang="en-US" b="1" dirty="0" err="1">
                <a:solidFill>
                  <a:srgbClr val="0000FF"/>
                </a:solidFill>
                <a:latin typeface="Helvetica" pitchFamily="34" charset="0"/>
              </a:rPr>
              <a:t>x</a:t>
            </a:r>
            <a:r>
              <a:rPr lang="en-US" altLang="en-US" b="1" dirty="0">
                <a:solidFill>
                  <a:srgbClr val="0000FF"/>
                </a:solidFill>
                <a:latin typeface="Helvetica" pitchFamily="34" charset="0"/>
              </a:rPr>
              <a:t>=150 m</a:t>
            </a:r>
            <a:endParaRPr lang="en-US" altLang="en-US" sz="2400" dirty="0">
              <a:solidFill>
                <a:srgbClr val="0000FF"/>
              </a:solidFill>
              <a:latin typeface="Times" pitchFamily="18" charset="0"/>
            </a:endParaRPr>
          </a:p>
        </p:txBody>
      </p:sp>
      <p:grpSp>
        <p:nvGrpSpPr>
          <p:cNvPr id="316423" name="Group 7"/>
          <p:cNvGrpSpPr>
            <a:grpSpLocks/>
          </p:cNvGrpSpPr>
          <p:nvPr/>
        </p:nvGrpSpPr>
        <p:grpSpPr bwMode="auto">
          <a:xfrm>
            <a:off x="703263" y="838200"/>
            <a:ext cx="2692400" cy="2797175"/>
            <a:chOff x="260" y="692"/>
            <a:chExt cx="1696" cy="1762"/>
          </a:xfrm>
        </p:grpSpPr>
        <p:grpSp>
          <p:nvGrpSpPr>
            <p:cNvPr id="316424" name="Group 8"/>
            <p:cNvGrpSpPr>
              <a:grpSpLocks/>
            </p:cNvGrpSpPr>
            <p:nvPr/>
          </p:nvGrpSpPr>
          <p:grpSpPr bwMode="auto">
            <a:xfrm>
              <a:off x="343" y="1115"/>
              <a:ext cx="1568" cy="1339"/>
              <a:chOff x="54" y="1720"/>
              <a:chExt cx="1474" cy="1353"/>
            </a:xfrm>
          </p:grpSpPr>
          <p:pic>
            <p:nvPicPr>
              <p:cNvPr id="316425"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l="948" t="28401" r="35582" b="1604"/>
              <a:stretch>
                <a:fillRect/>
              </a:stretch>
            </p:blipFill>
            <p:spPr bwMode="auto">
              <a:xfrm>
                <a:off x="54" y="1720"/>
                <a:ext cx="1474" cy="1353"/>
              </a:xfrm>
              <a:prstGeom prst="rect">
                <a:avLst/>
              </a:prstGeom>
              <a:noFill/>
              <a:extLst>
                <a:ext uri="{909E8E84-426E-40DD-AFC4-6F175D3DCCD1}">
                  <a14:hiddenFill xmlns:a14="http://schemas.microsoft.com/office/drawing/2010/main">
                    <a:solidFill>
                      <a:srgbClr val="FFFFFF"/>
                    </a:solidFill>
                  </a14:hiddenFill>
                </a:ext>
              </a:extLst>
            </p:spPr>
          </p:pic>
          <p:sp>
            <p:nvSpPr>
              <p:cNvPr id="316426" name="Oval 10"/>
              <p:cNvSpPr>
                <a:spLocks noChangeArrowheads="1"/>
              </p:cNvSpPr>
              <p:nvPr/>
            </p:nvSpPr>
            <p:spPr bwMode="auto">
              <a:xfrm>
                <a:off x="629" y="1963"/>
                <a:ext cx="46" cy="4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316427" name="Oval 11"/>
              <p:cNvSpPr>
                <a:spLocks noChangeArrowheads="1"/>
              </p:cNvSpPr>
              <p:nvPr/>
            </p:nvSpPr>
            <p:spPr bwMode="auto">
              <a:xfrm>
                <a:off x="808" y="2248"/>
                <a:ext cx="45" cy="41"/>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grpSp>
        <p:sp>
          <p:nvSpPr>
            <p:cNvPr id="316428" name="Text Box 12"/>
            <p:cNvSpPr txBox="1">
              <a:spLocks noChangeArrowheads="1"/>
            </p:cNvSpPr>
            <p:nvPr/>
          </p:nvSpPr>
          <p:spPr bwMode="auto">
            <a:xfrm>
              <a:off x="260" y="692"/>
              <a:ext cx="169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b="1" dirty="0">
                  <a:solidFill>
                    <a:srgbClr val="000000"/>
                  </a:solidFill>
                  <a:latin typeface="Helvetica" pitchFamily="34" charset="0"/>
                </a:rPr>
                <a:t>SARJET (Alaska)</a:t>
              </a:r>
            </a:p>
            <a:p>
              <a:pPr algn="ctr" fontAlgn="base">
                <a:spcBef>
                  <a:spcPct val="0"/>
                </a:spcBef>
                <a:spcAft>
                  <a:spcPct val="0"/>
                </a:spcAft>
              </a:pPr>
              <a:r>
                <a:rPr lang="en-US" altLang="en-US" b="1" dirty="0">
                  <a:solidFill>
                    <a:srgbClr val="000000"/>
                  </a:solidFill>
                  <a:latin typeface="Helvetica" pitchFamily="34" charset="0"/>
                </a:rPr>
                <a:t>UW </a:t>
              </a:r>
              <a:r>
                <a:rPr lang="en-US" altLang="en-US" b="1" dirty="0" err="1">
                  <a:solidFill>
                    <a:srgbClr val="000000"/>
                  </a:solidFill>
                  <a:latin typeface="Helvetica" pitchFamily="34" charset="0"/>
                </a:rPr>
                <a:t>KingAir</a:t>
              </a:r>
              <a:r>
                <a:rPr lang="en-US" altLang="en-US" b="1" dirty="0">
                  <a:solidFill>
                    <a:srgbClr val="000000"/>
                  </a:solidFill>
                  <a:latin typeface="Helvetica" pitchFamily="34" charset="0"/>
                </a:rPr>
                <a:t> Flight Path</a:t>
              </a:r>
              <a:endParaRPr lang="en-US" altLang="en-US" sz="2400" dirty="0">
                <a:solidFill>
                  <a:srgbClr val="000000"/>
                </a:solidFill>
                <a:latin typeface="Times" pitchFamily="18" charset="0"/>
              </a:endParaRPr>
            </a:p>
          </p:txBody>
        </p:sp>
        <p:sp>
          <p:nvSpPr>
            <p:cNvPr id="316429" name="Rectangle 13"/>
            <p:cNvSpPr>
              <a:spLocks noChangeArrowheads="1"/>
            </p:cNvSpPr>
            <p:nvPr/>
          </p:nvSpPr>
          <p:spPr bwMode="auto">
            <a:xfrm>
              <a:off x="331" y="1109"/>
              <a:ext cx="1578" cy="1339"/>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grpSp>
      <p:sp>
        <p:nvSpPr>
          <p:cNvPr id="17" name="Text Box 29"/>
          <p:cNvSpPr txBox="1">
            <a:spLocks noChangeArrowheads="1"/>
          </p:cNvSpPr>
          <p:nvPr/>
        </p:nvSpPr>
        <p:spPr bwMode="auto">
          <a:xfrm>
            <a:off x="0" y="203200"/>
            <a:ext cx="9144000" cy="482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fontAlgn="base" hangingPunct="0">
              <a:lnSpc>
                <a:spcPct val="80000"/>
              </a:lnSpc>
              <a:spcBef>
                <a:spcPct val="50000"/>
              </a:spcBef>
              <a:spcAft>
                <a:spcPct val="0"/>
              </a:spcAft>
            </a:pPr>
            <a:r>
              <a:rPr lang="en-US" altLang="en-US" sz="3200" b="1" dirty="0" smtClean="0">
                <a:solidFill>
                  <a:srgbClr val="FFFF00"/>
                </a:solidFill>
                <a:latin typeface="Helvetica" pitchFamily="34" charset="0"/>
              </a:rPr>
              <a:t>Downslope Windstorms</a:t>
            </a:r>
          </a:p>
        </p:txBody>
      </p:sp>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1725" y="1625600"/>
            <a:ext cx="1987532"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10"/>
          <p:cNvSpPr txBox="1">
            <a:spLocks noChangeArrowheads="1"/>
          </p:cNvSpPr>
          <p:nvPr/>
        </p:nvSpPr>
        <p:spPr bwMode="auto">
          <a:xfrm>
            <a:off x="68262" y="5562600"/>
            <a:ext cx="9007475" cy="1160318"/>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smtClean="0">
                <a:solidFill>
                  <a:schemeClr val="bg1"/>
                </a:solidFill>
                <a:latin typeface="Arial" charset="0"/>
              </a:rPr>
              <a:t>Frontiers</a:t>
            </a: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Explicit and LES modeling of wave breaking and secondary wave generation</a:t>
            </a:r>
          </a:p>
          <a:p>
            <a:pPr fontAlgn="base">
              <a:lnSpc>
                <a:spcPct val="80000"/>
              </a:lnSpc>
              <a:spcBef>
                <a:spcPct val="30000"/>
              </a:spcBef>
              <a:spcAft>
                <a:spcPct val="0"/>
              </a:spcAft>
              <a:buFontTx/>
              <a:buChar char="•"/>
            </a:pPr>
            <a:r>
              <a:rPr lang="en-US" altLang="en-US" b="1" dirty="0" smtClean="0">
                <a:solidFill>
                  <a:schemeClr val="bg1"/>
                </a:solidFill>
                <a:latin typeface="Arial" charset="0"/>
              </a:rPr>
              <a:t>Key Questions</a:t>
            </a:r>
            <a:endParaRPr lang="en-US" altLang="en-US"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What observations are needed of turbulent downslope winds to constrain models?</a:t>
            </a:r>
            <a:endParaRPr lang="en-US" altLang="en-US" sz="1600" b="1" dirty="0">
              <a:solidFill>
                <a:schemeClr val="bg1"/>
              </a:solidFill>
              <a:latin typeface="Arial" charset="0"/>
            </a:endParaRPr>
          </a:p>
        </p:txBody>
      </p:sp>
      <p:sp>
        <p:nvSpPr>
          <p:cNvPr id="23" name="Text Box 26"/>
          <p:cNvSpPr txBox="1">
            <a:spLocks noChangeArrowheads="1"/>
          </p:cNvSpPr>
          <p:nvPr/>
        </p:nvSpPr>
        <p:spPr bwMode="auto">
          <a:xfrm>
            <a:off x="232940" y="3584443"/>
            <a:ext cx="1816523"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fontAlgn="base">
              <a:spcBef>
                <a:spcPct val="0"/>
              </a:spcBef>
              <a:spcAft>
                <a:spcPct val="0"/>
              </a:spcAft>
            </a:pPr>
            <a:r>
              <a:rPr lang="en-US" altLang="en-US" sz="1600" i="1" dirty="0" smtClean="0">
                <a:solidFill>
                  <a:srgbClr val="000000"/>
                </a:solidFill>
                <a:latin typeface="Arial" charset="0"/>
              </a:rPr>
              <a:t>Bond et al. (2006)</a:t>
            </a:r>
            <a:endParaRPr lang="en-US" altLang="en-US" dirty="0" smtClean="0">
              <a:solidFill>
                <a:srgbClr val="000000"/>
              </a:solidFill>
              <a:latin typeface="Arial" charset="0"/>
            </a:endParaRPr>
          </a:p>
        </p:txBody>
      </p:sp>
    </p:spTree>
    <p:extLst>
      <p:ext uri="{BB962C8B-B14F-4D97-AF65-F5344CB8AC3E}">
        <p14:creationId xmlns:p14="http://schemas.microsoft.com/office/powerpoint/2010/main" val="1077029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Box 7"/>
          <p:cNvSpPr txBox="1">
            <a:spLocks noChangeArrowheads="1"/>
          </p:cNvSpPr>
          <p:nvPr/>
        </p:nvSpPr>
        <p:spPr bwMode="auto">
          <a:xfrm>
            <a:off x="0" y="220647"/>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Upper-Level Wave Breaking</a:t>
            </a:r>
            <a:endParaRPr lang="en-US" altLang="en-US" sz="3200" b="0" dirty="0">
              <a:solidFill>
                <a:srgbClr val="FFFF00"/>
              </a:solidFill>
              <a:latin typeface="Arial Black" pitchFamily="34"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2516"/>
            <a:ext cx="4648200" cy="384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7"/>
          <p:cNvSpPr txBox="1">
            <a:spLocks noChangeArrowheads="1"/>
          </p:cNvSpPr>
          <p:nvPr/>
        </p:nvSpPr>
        <p:spPr bwMode="auto">
          <a:xfrm>
            <a:off x="36904" y="838200"/>
            <a:ext cx="48398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spcBef>
                <a:spcPts val="600"/>
              </a:spcBef>
              <a:spcAft>
                <a:spcPct val="0"/>
              </a:spcAft>
              <a:tabLst>
                <a:tab pos="6288088" algn="l"/>
              </a:tabLst>
            </a:pPr>
            <a:r>
              <a:rPr lang="en-US" altLang="en-US" sz="2000" b="0" dirty="0" smtClean="0">
                <a:solidFill>
                  <a:srgbClr val="C00000"/>
                </a:solidFill>
                <a:latin typeface="Arial" panose="020B0604020202020204" pitchFamily="34" charset="0"/>
                <a:cs typeface="Arial" panose="020B0604020202020204" pitchFamily="34" charset="0"/>
              </a:rPr>
              <a:t>DEEPWAVE Wave Breaking (29 June)</a:t>
            </a:r>
            <a:endParaRPr lang="en-US" altLang="en-US" sz="2800" b="0" dirty="0" smtClean="0">
              <a:solidFill>
                <a:srgbClr val="000066"/>
              </a:solidFill>
              <a:latin typeface="Arial" panose="020B0604020202020204" pitchFamily="34" charset="0"/>
              <a:cs typeface="Arial" panose="020B0604020202020204" pitchFamily="34" charset="0"/>
            </a:endParaRPr>
          </a:p>
        </p:txBody>
      </p:sp>
      <p:sp>
        <p:nvSpPr>
          <p:cNvPr id="11" name="Oval 10"/>
          <p:cNvSpPr/>
          <p:nvPr/>
        </p:nvSpPr>
        <p:spPr bwMode="auto">
          <a:xfrm>
            <a:off x="1295398" y="2985428"/>
            <a:ext cx="564543" cy="556591"/>
          </a:xfrm>
          <a:prstGeom prst="ellipse">
            <a:avLst/>
          </a:prstGeom>
          <a:noFill/>
          <a:ln w="25400" cap="flat" cmpd="sng" algn="ctr">
            <a:solidFill>
              <a:schemeClr val="tx1"/>
            </a:solidFill>
            <a:prstDash val="solid"/>
            <a:round/>
            <a:headEnd type="none" w="med" len="med"/>
            <a:tailEnd type="none" w="med" len="med"/>
          </a:ln>
          <a:effectLst>
            <a:glow rad="101600">
              <a:schemeClr val="accent2">
                <a:satMod val="175000"/>
                <a:alpha val="40000"/>
              </a:schemeClr>
            </a:glow>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1">
              <a:solidFill>
                <a:srgbClr val="000000"/>
              </a:solidFill>
              <a:cs typeface="Arial" charset="0"/>
            </a:endParaRPr>
          </a:p>
        </p:txBody>
      </p:sp>
      <p:sp>
        <p:nvSpPr>
          <p:cNvPr id="12" name="Oval 11"/>
          <p:cNvSpPr/>
          <p:nvPr/>
        </p:nvSpPr>
        <p:spPr bwMode="auto">
          <a:xfrm>
            <a:off x="1219200" y="1295400"/>
            <a:ext cx="564543" cy="556591"/>
          </a:xfrm>
          <a:prstGeom prst="ellipse">
            <a:avLst/>
          </a:prstGeom>
          <a:noFill/>
          <a:ln w="25400" cap="flat" cmpd="sng" algn="ctr">
            <a:solidFill>
              <a:schemeClr val="tx1"/>
            </a:solidFill>
            <a:prstDash val="solid"/>
            <a:round/>
            <a:headEnd type="none" w="med" len="med"/>
            <a:tailEnd type="none" w="med" len="med"/>
          </a:ln>
          <a:effectLst>
            <a:glow rad="101600">
              <a:schemeClr val="accent2">
                <a:satMod val="175000"/>
                <a:alpha val="40000"/>
              </a:schemeClr>
            </a:glow>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b="1">
              <a:solidFill>
                <a:srgbClr val="000000"/>
              </a:solidFill>
              <a:cs typeface="Arial" charset="0"/>
            </a:endParaRPr>
          </a:p>
        </p:txBody>
      </p:sp>
      <p:sp>
        <p:nvSpPr>
          <p:cNvPr id="14" name="Text Box 10"/>
          <p:cNvSpPr txBox="1">
            <a:spLocks noChangeArrowheads="1"/>
          </p:cNvSpPr>
          <p:nvPr/>
        </p:nvSpPr>
        <p:spPr bwMode="auto">
          <a:xfrm>
            <a:off x="125095" y="4874908"/>
            <a:ext cx="8912225" cy="1972848"/>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smtClean="0">
                <a:solidFill>
                  <a:schemeClr val="bg1"/>
                </a:solidFill>
                <a:latin typeface="Arial" charset="0"/>
              </a:rPr>
              <a:t>Frontiers</a:t>
            </a: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Observe turbulent upper-level wave breaking (and mixing in UTLS)</a:t>
            </a: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Momentum flux diagnostics (including stratosphere - middle atmos.)</a:t>
            </a: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Real world complex flows (cyclones with time-dependent forcing)</a:t>
            </a:r>
          </a:p>
          <a:p>
            <a:pPr fontAlgn="base">
              <a:lnSpc>
                <a:spcPct val="80000"/>
              </a:lnSpc>
              <a:spcBef>
                <a:spcPct val="30000"/>
              </a:spcBef>
              <a:spcAft>
                <a:spcPct val="0"/>
              </a:spcAft>
              <a:buFontTx/>
              <a:buChar char="•"/>
            </a:pPr>
            <a:r>
              <a:rPr lang="en-US" altLang="en-US" b="1" dirty="0" smtClean="0">
                <a:solidFill>
                  <a:schemeClr val="bg1"/>
                </a:solidFill>
                <a:latin typeface="Arial" charset="0"/>
              </a:rPr>
              <a:t>Key Questions</a:t>
            </a:r>
            <a:endParaRPr lang="en-US" altLang="en-US"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What are fine-scale (spectral) characteristics of wave breaking? </a:t>
            </a:r>
            <a:endParaRPr lang="en-US" altLang="en-US" sz="1600"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How does the momentum flux depend on the turbulence evolution?</a:t>
            </a:r>
            <a:endParaRPr lang="en-US" altLang="en-US" sz="1600" b="1" dirty="0">
              <a:solidFill>
                <a:schemeClr val="bg1"/>
              </a:solidFill>
              <a:latin typeface="Arial" charset="0"/>
            </a:endParaRPr>
          </a:p>
        </p:txBody>
      </p:sp>
      <p:pic>
        <p:nvPicPr>
          <p:cNvPr id="15" name="Picture 439" descr="C:\My Documents\Journal Papers\Greenland-Breaking Wave\WIND_gray copy2.eps"/>
          <p:cNvPicPr>
            <a:picLocks noChangeAspect="1" noChangeArrowheads="1"/>
          </p:cNvPicPr>
          <p:nvPr/>
        </p:nvPicPr>
        <p:blipFill rotWithShape="1">
          <a:blip r:embed="rId3">
            <a:extLst>
              <a:ext uri="{28A0092B-C50C-407E-A947-70E740481C1C}">
                <a14:useLocalDpi xmlns:a14="http://schemas.microsoft.com/office/drawing/2010/main" val="0"/>
              </a:ext>
            </a:extLst>
          </a:blip>
          <a:srcRect t="6326" b="9090"/>
          <a:stretch/>
        </p:blipFill>
        <p:spPr bwMode="auto">
          <a:xfrm>
            <a:off x="4872789" y="1143001"/>
            <a:ext cx="3722687" cy="3626841"/>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7"/>
          <p:cNvSpPr txBox="1">
            <a:spLocks noChangeArrowheads="1"/>
          </p:cNvSpPr>
          <p:nvPr/>
        </p:nvSpPr>
        <p:spPr bwMode="auto">
          <a:xfrm>
            <a:off x="4331368" y="838200"/>
            <a:ext cx="48398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spcBef>
                <a:spcPts val="600"/>
              </a:spcBef>
              <a:spcAft>
                <a:spcPct val="0"/>
              </a:spcAft>
              <a:tabLst>
                <a:tab pos="6288088" algn="l"/>
              </a:tabLst>
            </a:pPr>
            <a:r>
              <a:rPr lang="en-US" altLang="en-US" sz="2000" b="0" dirty="0" smtClean="0">
                <a:solidFill>
                  <a:srgbClr val="C00000"/>
                </a:solidFill>
                <a:latin typeface="Arial" panose="020B0604020202020204" pitchFamily="34" charset="0"/>
                <a:cs typeface="Arial" panose="020B0604020202020204" pitchFamily="34" charset="0"/>
              </a:rPr>
              <a:t>FASTEX Wave Breaking</a:t>
            </a:r>
            <a:endParaRPr lang="en-US" altLang="en-US" sz="2800" b="0" dirty="0" smtClean="0">
              <a:solidFill>
                <a:srgbClr val="000066"/>
              </a:solidFill>
              <a:latin typeface="Arial" panose="020B0604020202020204" pitchFamily="34" charset="0"/>
              <a:cs typeface="Arial" panose="020B0604020202020204" pitchFamily="34" charset="0"/>
            </a:endParaRPr>
          </a:p>
        </p:txBody>
      </p:sp>
      <p:sp>
        <p:nvSpPr>
          <p:cNvPr id="13" name="TextBox 12"/>
          <p:cNvSpPr txBox="1"/>
          <p:nvPr/>
        </p:nvSpPr>
        <p:spPr>
          <a:xfrm>
            <a:off x="34998" y="4631342"/>
            <a:ext cx="1439818"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Smith et al. (2016)</a:t>
            </a:r>
            <a:endParaRPr lang="en-US" sz="1200" dirty="0">
              <a:latin typeface="Arial" panose="020B0604020202020204" pitchFamily="34" charset="0"/>
              <a:cs typeface="Arial" panose="020B0604020202020204" pitchFamily="34" charset="0"/>
            </a:endParaRPr>
          </a:p>
        </p:txBody>
      </p:sp>
      <p:sp>
        <p:nvSpPr>
          <p:cNvPr id="18" name="TextBox 17"/>
          <p:cNvSpPr txBox="1"/>
          <p:nvPr/>
        </p:nvSpPr>
        <p:spPr>
          <a:xfrm>
            <a:off x="7620000" y="4645437"/>
            <a:ext cx="1438214"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Doyle et al. (2005)</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0952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Box 7"/>
          <p:cNvSpPr txBox="1">
            <a:spLocks noChangeArrowheads="1"/>
          </p:cNvSpPr>
          <p:nvPr/>
        </p:nvSpPr>
        <p:spPr bwMode="auto">
          <a:xfrm>
            <a:off x="5080" y="226610"/>
            <a:ext cx="9144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Upper-Level Wave Breaking</a:t>
            </a:r>
            <a:endParaRPr lang="en-US" altLang="en-US" sz="3200" b="0" dirty="0">
              <a:solidFill>
                <a:srgbClr val="FFFF00"/>
              </a:solidFill>
              <a:latin typeface="Arial Black" pitchFamily="34" charset="0"/>
            </a:endParaRPr>
          </a:p>
        </p:txBody>
      </p:sp>
      <p:pic>
        <p:nvPicPr>
          <p:cNvPr id="13" name="Picture 3" descr="C:\Users\doyle\Desktop\tst.jpg"/>
          <p:cNvPicPr>
            <a:picLocks noChangeAspect="1" noChangeArrowheads="1"/>
          </p:cNvPicPr>
          <p:nvPr/>
        </p:nvPicPr>
        <p:blipFill>
          <a:blip r:embed="rId2" cstate="print">
            <a:extLst>
              <a:ext uri="{28A0092B-C50C-407E-A947-70E740481C1C}">
                <a14:useLocalDpi xmlns:a14="http://schemas.microsoft.com/office/drawing/2010/main" val="0"/>
              </a:ext>
            </a:extLst>
          </a:blip>
          <a:srcRect l="3989" t="6180" r="3441" b="16521"/>
          <a:stretch>
            <a:fillRect/>
          </a:stretch>
        </p:blipFill>
        <p:spPr bwMode="auto">
          <a:xfrm>
            <a:off x="838200" y="1094349"/>
            <a:ext cx="7315200" cy="431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p:cNvSpPr txBox="1">
            <a:spLocks noChangeArrowheads="1"/>
          </p:cNvSpPr>
          <p:nvPr/>
        </p:nvSpPr>
        <p:spPr bwMode="auto">
          <a:xfrm>
            <a:off x="104774" y="5410200"/>
            <a:ext cx="8912225" cy="1431161"/>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smtClean="0">
                <a:solidFill>
                  <a:schemeClr val="bg1"/>
                </a:solidFill>
                <a:latin typeface="Arial" charset="0"/>
              </a:rPr>
              <a:t>Frontiers</a:t>
            </a: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Explicit and LES modeling of wave breaking and secondary wave generation</a:t>
            </a: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Models still disagree radically for relatively simple problems</a:t>
            </a:r>
          </a:p>
          <a:p>
            <a:pPr fontAlgn="base">
              <a:lnSpc>
                <a:spcPct val="80000"/>
              </a:lnSpc>
              <a:spcBef>
                <a:spcPct val="30000"/>
              </a:spcBef>
              <a:spcAft>
                <a:spcPct val="0"/>
              </a:spcAft>
              <a:buFontTx/>
              <a:buChar char="•"/>
            </a:pPr>
            <a:r>
              <a:rPr lang="en-US" altLang="en-US" b="1" dirty="0" smtClean="0">
                <a:solidFill>
                  <a:schemeClr val="bg1"/>
                </a:solidFill>
                <a:latin typeface="Arial" charset="0"/>
              </a:rPr>
              <a:t>Key Questions</a:t>
            </a:r>
            <a:endParaRPr lang="en-US" altLang="en-US"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What obs. of wave breaking are needed to constrain models/parameterizations?</a:t>
            </a:r>
            <a:endParaRPr lang="en-US" altLang="en-US" sz="1600" b="1" dirty="0">
              <a:solidFill>
                <a:schemeClr val="bg1"/>
              </a:solidFill>
              <a:latin typeface="Arial" charset="0"/>
            </a:endParaRPr>
          </a:p>
        </p:txBody>
      </p:sp>
      <p:sp>
        <p:nvSpPr>
          <p:cNvPr id="7" name="TextBox 6"/>
          <p:cNvSpPr txBox="1"/>
          <p:nvPr/>
        </p:nvSpPr>
        <p:spPr>
          <a:xfrm>
            <a:off x="1828800" y="838200"/>
            <a:ext cx="544193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Model </a:t>
            </a:r>
            <a:r>
              <a:rPr lang="en-US" dirty="0" err="1" smtClean="0">
                <a:latin typeface="Arial" panose="020B0604020202020204" pitchFamily="34" charset="0"/>
                <a:cs typeface="Arial" panose="020B0604020202020204" pitchFamily="34" charset="0"/>
              </a:rPr>
              <a:t>Intercomparison</a:t>
            </a:r>
            <a:r>
              <a:rPr lang="en-US" dirty="0" smtClean="0">
                <a:latin typeface="Arial" panose="020B0604020202020204" pitchFamily="34" charset="0"/>
                <a:cs typeface="Arial" panose="020B0604020202020204" pitchFamily="34" charset="0"/>
              </a:rPr>
              <a:t> of Wave Breaking [w (m s</a:t>
            </a:r>
            <a:r>
              <a:rPr lang="en-US" baseline="30000" dirty="0" smtClean="0">
                <a:latin typeface="Arial" panose="020B0604020202020204" pitchFamily="34" charset="0"/>
                <a:cs typeface="Arial" panose="020B0604020202020204" pitchFamily="34" charset="0"/>
              </a:rPr>
              <a:t>-1</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7434293" y="5133201"/>
            <a:ext cx="1426801"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Doyle et al. (2011)</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3814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127"/>
          <a:stretch/>
        </p:blipFill>
        <p:spPr bwMode="auto">
          <a:xfrm>
            <a:off x="4524375" y="1371600"/>
            <a:ext cx="4630740" cy="3748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7985"/>
          <a:stretch/>
        </p:blipFill>
        <p:spPr bwMode="auto">
          <a:xfrm>
            <a:off x="0" y="1371600"/>
            <a:ext cx="4524375" cy="3696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656" y="967262"/>
            <a:ext cx="5224956" cy="707886"/>
          </a:xfrm>
          <a:prstGeom prst="rect">
            <a:avLst/>
          </a:prstGeom>
          <a:noFill/>
        </p:spPr>
        <p:txBody>
          <a:bodyPr wrap="none" rtlCol="0">
            <a:spAutoFit/>
          </a:bodyPr>
          <a:lstStyle/>
          <a:p>
            <a:pPr algn="ctr" fontAlgn="base">
              <a:spcBef>
                <a:spcPct val="0"/>
              </a:spcBef>
              <a:spcAft>
                <a:spcPct val="0"/>
              </a:spcAft>
            </a:pPr>
            <a:r>
              <a:rPr lang="en-US" sz="2000" b="1" dirty="0" smtClean="0">
                <a:solidFill>
                  <a:srgbClr val="000000"/>
                </a:solidFill>
                <a:latin typeface="Arial" panose="020B0604020202020204" pitchFamily="34" charset="0"/>
                <a:cs typeface="Arial" panose="020B0604020202020204" pitchFamily="34" charset="0"/>
              </a:rPr>
              <a:t>DEEPWAVE G-V </a:t>
            </a:r>
            <a:r>
              <a:rPr lang="en-US" sz="2000" b="1" dirty="0">
                <a:solidFill>
                  <a:srgbClr val="000000"/>
                </a:solidFill>
                <a:latin typeface="Arial" panose="020B0604020202020204" pitchFamily="34" charset="0"/>
                <a:cs typeface="Arial" panose="020B0604020202020204" pitchFamily="34" charset="0"/>
              </a:rPr>
              <a:t>Zonal Momentum Fluxes</a:t>
            </a:r>
          </a:p>
          <a:p>
            <a:pPr algn="ctr" fontAlgn="base">
              <a:spcBef>
                <a:spcPct val="0"/>
              </a:spcBef>
              <a:spcAft>
                <a:spcPct val="0"/>
              </a:spcAft>
            </a:pPr>
            <a:r>
              <a:rPr lang="en-US" sz="2000" dirty="0">
                <a:solidFill>
                  <a:srgbClr val="000000"/>
                </a:solidFill>
                <a:latin typeface="Arial" panose="020B0604020202020204" pitchFamily="34" charset="0"/>
                <a:cs typeface="Arial" panose="020B0604020202020204" pitchFamily="34" charset="0"/>
              </a:rPr>
              <a:t>&lt;</a:t>
            </a:r>
            <a:r>
              <a:rPr lang="en-US" sz="2000" i="1" dirty="0">
                <a:solidFill>
                  <a:srgbClr val="000000"/>
                </a:solidFill>
                <a:latin typeface="Arial" panose="020B0604020202020204" pitchFamily="34" charset="0"/>
                <a:cs typeface="Arial" panose="020B0604020202020204" pitchFamily="34" charset="0"/>
                <a:sym typeface="Symbol"/>
              </a:rPr>
              <a:t></a:t>
            </a:r>
            <a:r>
              <a:rPr lang="en-US" sz="2000" i="1" dirty="0" err="1">
                <a:solidFill>
                  <a:srgbClr val="000000"/>
                </a:solidFill>
                <a:latin typeface="Arial" panose="020B0604020202020204" pitchFamily="34" charset="0"/>
                <a:cs typeface="Arial" panose="020B0604020202020204" pitchFamily="34" charset="0"/>
              </a:rPr>
              <a:t>p’u</a:t>
            </a:r>
            <a:r>
              <a:rPr lang="en-US" sz="2000" i="1" dirty="0">
                <a:solidFill>
                  <a:srgbClr val="000000"/>
                </a:solidFill>
                <a:latin typeface="Arial" panose="020B0604020202020204" pitchFamily="34" charset="0"/>
                <a:cs typeface="Arial" panose="020B0604020202020204" pitchFamily="34" charset="0"/>
              </a:rPr>
              <a:t>’</a:t>
            </a:r>
            <a:r>
              <a:rPr lang="en-US" sz="2000" dirty="0">
                <a:solidFill>
                  <a:srgbClr val="000000"/>
                </a:solidFill>
                <a:latin typeface="Arial" panose="020B0604020202020204" pitchFamily="34" charset="0"/>
                <a:cs typeface="Arial" panose="020B0604020202020204" pitchFamily="34" charset="0"/>
              </a:rPr>
              <a:t>&gt; (&lt;0 for upward prop. waves)</a:t>
            </a:r>
          </a:p>
        </p:txBody>
      </p:sp>
      <p:sp>
        <p:nvSpPr>
          <p:cNvPr id="12" name="TextBox 11"/>
          <p:cNvSpPr txBox="1"/>
          <p:nvPr/>
        </p:nvSpPr>
        <p:spPr>
          <a:xfrm>
            <a:off x="5247181" y="967262"/>
            <a:ext cx="3602268" cy="707886"/>
          </a:xfrm>
          <a:prstGeom prst="rect">
            <a:avLst/>
          </a:prstGeom>
          <a:noFill/>
        </p:spPr>
        <p:txBody>
          <a:bodyPr wrap="none" rtlCol="0">
            <a:spAutoFit/>
          </a:bodyPr>
          <a:lstStyle/>
          <a:p>
            <a:pPr algn="ctr" fontAlgn="base">
              <a:spcBef>
                <a:spcPct val="0"/>
              </a:spcBef>
              <a:spcAft>
                <a:spcPct val="0"/>
              </a:spcAft>
            </a:pPr>
            <a:r>
              <a:rPr lang="en-US" sz="2000" b="1" dirty="0" smtClean="0">
                <a:solidFill>
                  <a:srgbClr val="000000"/>
                </a:solidFill>
                <a:latin typeface="Arial" panose="020B0604020202020204" pitchFamily="34" charset="0"/>
                <a:cs typeface="Arial" panose="020B0604020202020204" pitchFamily="34" charset="0"/>
              </a:rPr>
              <a:t> </a:t>
            </a:r>
            <a:r>
              <a:rPr lang="en-US" sz="2000" b="1" dirty="0" err="1" smtClean="0">
                <a:solidFill>
                  <a:srgbClr val="000000"/>
                </a:solidFill>
                <a:latin typeface="Arial" panose="020B0604020202020204" pitchFamily="34" charset="0"/>
                <a:cs typeface="Arial" panose="020B0604020202020204" pitchFamily="34" charset="0"/>
              </a:rPr>
              <a:t>Eliassen</a:t>
            </a:r>
            <a:r>
              <a:rPr lang="en-US" sz="2000" b="1" dirty="0" smtClean="0">
                <a:solidFill>
                  <a:srgbClr val="000000"/>
                </a:solidFill>
                <a:latin typeface="Arial" panose="020B0604020202020204" pitchFamily="34" charset="0"/>
                <a:cs typeface="Arial" panose="020B0604020202020204" pitchFamily="34" charset="0"/>
              </a:rPr>
              <a:t>-Palm </a:t>
            </a:r>
            <a:r>
              <a:rPr lang="en-US" sz="2000" b="1" dirty="0">
                <a:solidFill>
                  <a:srgbClr val="000000"/>
                </a:solidFill>
                <a:latin typeface="Arial" panose="020B0604020202020204" pitchFamily="34" charset="0"/>
                <a:cs typeface="Arial" panose="020B0604020202020204" pitchFamily="34" charset="0"/>
              </a:rPr>
              <a:t>Relationship</a:t>
            </a:r>
          </a:p>
          <a:p>
            <a:pPr algn="ctr" fontAlgn="base">
              <a:spcBef>
                <a:spcPct val="0"/>
              </a:spcBef>
              <a:spcAft>
                <a:spcPct val="0"/>
              </a:spcAft>
            </a:pPr>
            <a:r>
              <a:rPr lang="en-US" sz="2000" i="1" dirty="0" err="1">
                <a:solidFill>
                  <a:srgbClr val="000000"/>
                </a:solidFill>
                <a:latin typeface="Arial" panose="020B0604020202020204" pitchFamily="34" charset="0"/>
                <a:cs typeface="Arial" panose="020B0604020202020204" pitchFamily="34" charset="0"/>
              </a:rPr>
              <a:t>EFz</a:t>
            </a:r>
            <a:r>
              <a:rPr lang="en-US" sz="2000" i="1" dirty="0">
                <a:solidFill>
                  <a:srgbClr val="000000"/>
                </a:solidFill>
                <a:latin typeface="Arial" panose="020B0604020202020204" pitchFamily="34" charset="0"/>
                <a:cs typeface="Arial" panose="020B0604020202020204" pitchFamily="34" charset="0"/>
              </a:rPr>
              <a:t> = -U·MF =</a:t>
            </a:r>
            <a:r>
              <a:rPr lang="en-US" sz="2000" i="1" dirty="0" err="1">
                <a:solidFill>
                  <a:srgbClr val="000000"/>
                </a:solidFill>
                <a:latin typeface="Arial" panose="020B0604020202020204" pitchFamily="34" charset="0"/>
                <a:cs typeface="Arial" panose="020B0604020202020204" pitchFamily="34" charset="0"/>
              </a:rPr>
              <a:t>EFzM</a:t>
            </a:r>
            <a:r>
              <a:rPr lang="en-US" sz="2000" i="1" dirty="0">
                <a:solidFill>
                  <a:srgbClr val="000000"/>
                </a:solidFill>
                <a:latin typeface="Arial" panose="020B0604020202020204" pitchFamily="34" charset="0"/>
                <a:cs typeface="Arial" panose="020B0604020202020204" pitchFamily="34" charset="0"/>
              </a:rPr>
              <a:t> </a:t>
            </a:r>
            <a:endParaRPr lang="en-US" sz="2000" b="1" i="1" dirty="0">
              <a:solidFill>
                <a:srgbClr val="000000"/>
              </a:solidFill>
              <a:latin typeface="Arial" panose="020B0604020202020204" pitchFamily="34" charset="0"/>
              <a:cs typeface="Arial" panose="020B0604020202020204" pitchFamily="34" charset="0"/>
            </a:endParaRPr>
          </a:p>
        </p:txBody>
      </p:sp>
      <p:sp>
        <p:nvSpPr>
          <p:cNvPr id="9" name="Rectangle 8"/>
          <p:cNvSpPr/>
          <p:nvPr/>
        </p:nvSpPr>
        <p:spPr>
          <a:xfrm>
            <a:off x="5916745" y="1600200"/>
            <a:ext cx="2263140" cy="307777"/>
          </a:xfrm>
          <a:prstGeom prst="rect">
            <a:avLst/>
          </a:prstGeom>
        </p:spPr>
        <p:txBody>
          <a:bodyPr wrap="square">
            <a:spAutoFit/>
          </a:bodyPr>
          <a:lstStyle/>
          <a:p>
            <a:pPr algn="ctr" fontAlgn="base">
              <a:spcBef>
                <a:spcPct val="0"/>
              </a:spcBef>
              <a:spcAft>
                <a:spcPct val="0"/>
              </a:spcAft>
            </a:pPr>
            <a:r>
              <a:rPr lang="en-US" sz="1400" i="1" dirty="0">
                <a:solidFill>
                  <a:srgbClr val="000000"/>
                </a:solidFill>
                <a:latin typeface="Arial" panose="020B0604020202020204" pitchFamily="34" charset="0"/>
                <a:cs typeface="Arial" panose="020B0604020202020204" pitchFamily="34" charset="0"/>
              </a:rPr>
              <a:t>(</a:t>
            </a:r>
            <a:r>
              <a:rPr lang="en-US" sz="1400" i="1" dirty="0" err="1">
                <a:solidFill>
                  <a:srgbClr val="000000"/>
                </a:solidFill>
                <a:latin typeface="Arial" panose="020B0604020202020204" pitchFamily="34" charset="0"/>
                <a:cs typeface="Arial" panose="020B0604020202020204" pitchFamily="34" charset="0"/>
              </a:rPr>
              <a:t>Eliassen</a:t>
            </a:r>
            <a:r>
              <a:rPr lang="en-US" sz="1400" i="1" dirty="0">
                <a:solidFill>
                  <a:srgbClr val="000000"/>
                </a:solidFill>
                <a:latin typeface="Arial" panose="020B0604020202020204" pitchFamily="34" charset="0"/>
                <a:cs typeface="Arial" panose="020B0604020202020204" pitchFamily="34" charset="0"/>
              </a:rPr>
              <a:t>-Palm 1960)</a:t>
            </a:r>
            <a:endParaRPr lang="en-US" sz="1400" b="1" i="1" dirty="0">
              <a:solidFill>
                <a:srgbClr val="000000"/>
              </a:solidFill>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5080" y="226610"/>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Mountain Waves and Fluxes</a:t>
            </a:r>
            <a:endParaRPr lang="en-US" altLang="en-US" sz="3200" b="0" dirty="0">
              <a:solidFill>
                <a:srgbClr val="FFFF00"/>
              </a:solidFill>
              <a:latin typeface="Arial Black" pitchFamily="34" charset="0"/>
            </a:endParaRPr>
          </a:p>
        </p:txBody>
      </p:sp>
      <p:sp>
        <p:nvSpPr>
          <p:cNvPr id="4" name="TextBox 3"/>
          <p:cNvSpPr txBox="1"/>
          <p:nvPr/>
        </p:nvSpPr>
        <p:spPr>
          <a:xfrm>
            <a:off x="3733799" y="4760388"/>
            <a:ext cx="2026517" cy="307777"/>
          </a:xfrm>
          <a:prstGeom prst="rect">
            <a:avLst/>
          </a:prstGeom>
          <a:noFill/>
        </p:spPr>
        <p:txBody>
          <a:bodyPr wrap="none" rtlCol="0">
            <a:spAutoFit/>
          </a:bodyPr>
          <a:lstStyle/>
          <a:p>
            <a:pPr algn="ctr" fontAlgn="base">
              <a:spcBef>
                <a:spcPct val="0"/>
              </a:spcBef>
              <a:spcAft>
                <a:spcPct val="0"/>
              </a:spcAft>
            </a:pPr>
            <a:r>
              <a:rPr lang="en-US" sz="1400" i="1" dirty="0">
                <a:solidFill>
                  <a:srgbClr val="000000"/>
                </a:solidFill>
                <a:latin typeface="Arial" panose="020B0604020202020204" pitchFamily="34" charset="0"/>
                <a:cs typeface="Arial" panose="020B0604020202020204" pitchFamily="34" charset="0"/>
              </a:rPr>
              <a:t>Smith et al. 2016 (JAS)</a:t>
            </a:r>
          </a:p>
        </p:txBody>
      </p:sp>
      <p:sp>
        <p:nvSpPr>
          <p:cNvPr id="13" name="Text Box 10"/>
          <p:cNvSpPr txBox="1">
            <a:spLocks noChangeArrowheads="1"/>
          </p:cNvSpPr>
          <p:nvPr/>
        </p:nvSpPr>
        <p:spPr bwMode="auto">
          <a:xfrm>
            <a:off x="126161" y="5072439"/>
            <a:ext cx="8912225" cy="1769715"/>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smtClean="0">
                <a:solidFill>
                  <a:schemeClr val="bg1"/>
                </a:solidFill>
                <a:latin typeface="Arial" charset="0"/>
              </a:rPr>
              <a:t>Frontiers</a:t>
            </a:r>
          </a:p>
          <a:p>
            <a:pPr marL="742950" lvl="1" indent="-285750" fontAlgn="base">
              <a:lnSpc>
                <a:spcPct val="80000"/>
              </a:lnSpc>
              <a:spcBef>
                <a:spcPct val="30000"/>
              </a:spcBef>
              <a:spcAft>
                <a:spcPct val="0"/>
              </a:spcAft>
              <a:buFontTx/>
              <a:buChar char="-"/>
            </a:pPr>
            <a:r>
              <a:rPr lang="en-US" altLang="en-US" sz="1400" b="1" dirty="0" smtClean="0">
                <a:solidFill>
                  <a:schemeClr val="bg1"/>
                </a:solidFill>
                <a:latin typeface="Arial" charset="0"/>
              </a:rPr>
              <a:t>Observing needs: Differential GPS needed for accurate fluxes; long aircraft legs needed</a:t>
            </a:r>
          </a:p>
          <a:p>
            <a:pPr marL="742950" lvl="1" indent="-285750" fontAlgn="base">
              <a:lnSpc>
                <a:spcPct val="80000"/>
              </a:lnSpc>
              <a:spcBef>
                <a:spcPct val="30000"/>
              </a:spcBef>
              <a:spcAft>
                <a:spcPct val="0"/>
              </a:spcAft>
              <a:buFontTx/>
              <a:buChar char="-"/>
            </a:pPr>
            <a:r>
              <a:rPr lang="en-US" altLang="en-US" sz="1400" b="1" dirty="0" smtClean="0">
                <a:solidFill>
                  <a:schemeClr val="bg1"/>
                </a:solidFill>
                <a:latin typeface="Arial" charset="0"/>
              </a:rPr>
              <a:t>Momentum fluxes under varying conditions (terrain, large-scale flow)</a:t>
            </a:r>
          </a:p>
          <a:p>
            <a:pPr marL="742950" lvl="1" indent="-285750" fontAlgn="base">
              <a:lnSpc>
                <a:spcPct val="80000"/>
              </a:lnSpc>
              <a:spcBef>
                <a:spcPct val="30000"/>
              </a:spcBef>
              <a:spcAft>
                <a:spcPct val="0"/>
              </a:spcAft>
              <a:buFontTx/>
              <a:buChar char="-"/>
            </a:pPr>
            <a:r>
              <a:rPr lang="en-US" altLang="en-US" sz="1400" b="1" dirty="0" smtClean="0">
                <a:solidFill>
                  <a:schemeClr val="bg1"/>
                </a:solidFill>
                <a:latin typeface="Arial" charset="0"/>
              </a:rPr>
              <a:t>Gravity wave drag parameterizations are still poor (models extremely sensitive)</a:t>
            </a:r>
          </a:p>
          <a:p>
            <a:pPr fontAlgn="base">
              <a:lnSpc>
                <a:spcPct val="80000"/>
              </a:lnSpc>
              <a:spcBef>
                <a:spcPct val="30000"/>
              </a:spcBef>
              <a:spcAft>
                <a:spcPct val="0"/>
              </a:spcAft>
              <a:buFontTx/>
              <a:buChar char="•"/>
            </a:pPr>
            <a:r>
              <a:rPr lang="en-US" altLang="en-US" sz="1600" b="1" dirty="0" smtClean="0">
                <a:solidFill>
                  <a:schemeClr val="bg1"/>
                </a:solidFill>
                <a:latin typeface="Arial" charset="0"/>
              </a:rPr>
              <a:t>Key Questions</a:t>
            </a:r>
            <a:endParaRPr lang="en-US" altLang="en-US" sz="1600"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sz="1400" b="1" dirty="0" smtClean="0">
                <a:solidFill>
                  <a:schemeClr val="bg1"/>
                </a:solidFill>
                <a:latin typeface="Arial" charset="0"/>
              </a:rPr>
              <a:t>What causes the variability in momentum fluxes?</a:t>
            </a:r>
          </a:p>
          <a:p>
            <a:pPr marL="742950" lvl="1" indent="-285750" fontAlgn="base">
              <a:lnSpc>
                <a:spcPct val="80000"/>
              </a:lnSpc>
              <a:spcBef>
                <a:spcPct val="30000"/>
              </a:spcBef>
              <a:spcAft>
                <a:spcPct val="0"/>
              </a:spcAft>
              <a:buFontTx/>
              <a:buChar char="-"/>
            </a:pPr>
            <a:r>
              <a:rPr lang="en-US" altLang="en-US" sz="1400" b="1" dirty="0" smtClean="0">
                <a:solidFill>
                  <a:schemeClr val="bg1"/>
                </a:solidFill>
                <a:latin typeface="Arial" charset="0"/>
              </a:rPr>
              <a:t>How can we obtain obs. of wave breaking to constrain models/parameterizations?</a:t>
            </a:r>
            <a:endParaRPr lang="en-US" altLang="en-US" sz="1400" b="1" dirty="0">
              <a:solidFill>
                <a:schemeClr val="bg1"/>
              </a:solidFill>
              <a:latin typeface="Arial" charset="0"/>
            </a:endParaRPr>
          </a:p>
        </p:txBody>
      </p:sp>
    </p:spTree>
    <p:extLst>
      <p:ext uri="{BB962C8B-B14F-4D97-AF65-F5344CB8AC3E}">
        <p14:creationId xmlns:p14="http://schemas.microsoft.com/office/powerpoint/2010/main" val="2248175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054368"/>
            <a:ext cx="4464398" cy="445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471682" y="2286000"/>
            <a:ext cx="1478943" cy="1631216"/>
          </a:xfrm>
          <a:prstGeom prst="rect">
            <a:avLst/>
          </a:prstGeom>
          <a:noFill/>
        </p:spPr>
        <p:txBody>
          <a:bodyPr wrap="square" rtlCol="0">
            <a:spAutoFit/>
          </a:bodyPr>
          <a:lstStyle/>
          <a:p>
            <a:pPr algn="ctr" fontAlgn="base">
              <a:spcBef>
                <a:spcPct val="0"/>
              </a:spcBef>
              <a:spcAft>
                <a:spcPct val="0"/>
              </a:spcAft>
            </a:pPr>
            <a:r>
              <a:rPr lang="en-US" sz="2000" b="1" dirty="0">
                <a:solidFill>
                  <a:srgbClr val="000000"/>
                </a:solidFill>
                <a:latin typeface="Arial" panose="020B0604020202020204" pitchFamily="34" charset="0"/>
                <a:cs typeface="Arial" panose="020B0604020202020204" pitchFamily="34" charset="0"/>
              </a:rPr>
              <a:t>Rayleigh Lidar T’ (color)</a:t>
            </a:r>
            <a:br>
              <a:rPr lang="en-US" sz="2000" b="1" dirty="0">
                <a:solidFill>
                  <a:srgbClr val="000000"/>
                </a:solidFill>
                <a:latin typeface="Arial" panose="020B0604020202020204" pitchFamily="34" charset="0"/>
                <a:cs typeface="Arial" panose="020B0604020202020204" pitchFamily="34" charset="0"/>
              </a:rPr>
            </a:br>
            <a:r>
              <a:rPr lang="en-US" sz="2000" b="1" dirty="0">
                <a:solidFill>
                  <a:srgbClr val="000000"/>
                </a:solidFill>
                <a:latin typeface="Arial" panose="020B0604020202020204" pitchFamily="34" charset="0"/>
                <a:cs typeface="Arial" panose="020B0604020202020204" pitchFamily="34" charset="0"/>
              </a:rPr>
              <a:t>ECMWF T’ (contours)</a:t>
            </a:r>
          </a:p>
        </p:txBody>
      </p:sp>
      <p:sp>
        <p:nvSpPr>
          <p:cNvPr id="7" name="TextBox 6"/>
          <p:cNvSpPr txBox="1"/>
          <p:nvPr/>
        </p:nvSpPr>
        <p:spPr>
          <a:xfrm>
            <a:off x="7400118" y="990600"/>
            <a:ext cx="1478943" cy="1015663"/>
          </a:xfrm>
          <a:prstGeom prst="rect">
            <a:avLst/>
          </a:prstGeom>
          <a:noFill/>
        </p:spPr>
        <p:txBody>
          <a:bodyPr wrap="square" rtlCol="0">
            <a:spAutoFit/>
          </a:bodyPr>
          <a:lstStyle/>
          <a:p>
            <a:pPr algn="ctr" fontAlgn="base">
              <a:spcBef>
                <a:spcPct val="0"/>
              </a:spcBef>
              <a:spcAft>
                <a:spcPct val="0"/>
              </a:spcAft>
            </a:pPr>
            <a:r>
              <a:rPr lang="en-US" sz="2000" b="1" dirty="0">
                <a:solidFill>
                  <a:srgbClr val="000000"/>
                </a:solidFill>
                <a:latin typeface="Arial" panose="020B0604020202020204" pitchFamily="34" charset="0"/>
                <a:cs typeface="Arial" panose="020B0604020202020204" pitchFamily="34" charset="0"/>
              </a:rPr>
              <a:t>Rayleigh Lidar Na Density</a:t>
            </a:r>
          </a:p>
        </p:txBody>
      </p:sp>
      <p:sp>
        <p:nvSpPr>
          <p:cNvPr id="8" name="TextBox 7"/>
          <p:cNvSpPr txBox="1"/>
          <p:nvPr/>
        </p:nvSpPr>
        <p:spPr>
          <a:xfrm>
            <a:off x="73025" y="4735956"/>
            <a:ext cx="1715533" cy="584775"/>
          </a:xfrm>
          <a:prstGeom prst="rect">
            <a:avLst/>
          </a:prstGeom>
          <a:noFill/>
        </p:spPr>
        <p:txBody>
          <a:bodyPr wrap="none" rtlCol="0">
            <a:spAutoFit/>
          </a:bodyPr>
          <a:lstStyle/>
          <a:p>
            <a:pPr algn="ctr" fontAlgn="base">
              <a:spcBef>
                <a:spcPct val="0"/>
              </a:spcBef>
              <a:spcAft>
                <a:spcPct val="0"/>
              </a:spcAft>
            </a:pPr>
            <a:r>
              <a:rPr lang="en-US" sz="1600" i="1" dirty="0">
                <a:solidFill>
                  <a:srgbClr val="000000"/>
                </a:solidFill>
                <a:latin typeface="Arial" panose="020B0604020202020204" pitchFamily="34" charset="0"/>
                <a:cs typeface="Arial" panose="020B0604020202020204" pitchFamily="34" charset="0"/>
              </a:rPr>
              <a:t>Fritts et al. 2016 </a:t>
            </a:r>
          </a:p>
          <a:p>
            <a:pPr algn="ctr" fontAlgn="base">
              <a:spcBef>
                <a:spcPct val="0"/>
              </a:spcBef>
              <a:spcAft>
                <a:spcPct val="0"/>
              </a:spcAft>
            </a:pPr>
            <a:r>
              <a:rPr lang="en-US" sz="1600" i="1" dirty="0">
                <a:solidFill>
                  <a:srgbClr val="000000"/>
                </a:solidFill>
                <a:latin typeface="Arial" panose="020B0604020202020204" pitchFamily="34" charset="0"/>
                <a:cs typeface="Arial" panose="020B0604020202020204" pitchFamily="34" charset="0"/>
              </a:rPr>
              <a:t>(BAMS)</a:t>
            </a:r>
          </a:p>
        </p:txBody>
      </p:sp>
      <p:sp>
        <p:nvSpPr>
          <p:cNvPr id="10" name="Text Box 7"/>
          <p:cNvSpPr txBox="1">
            <a:spLocks noChangeArrowheads="1"/>
          </p:cNvSpPr>
          <p:nvPr/>
        </p:nvSpPr>
        <p:spPr bwMode="auto">
          <a:xfrm>
            <a:off x="5080" y="226610"/>
            <a:ext cx="9144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Upper-Level Wave Breaking</a:t>
            </a:r>
            <a:endParaRPr lang="en-US" altLang="en-US" sz="3200" b="0" dirty="0">
              <a:solidFill>
                <a:srgbClr val="FFFF00"/>
              </a:solidFill>
              <a:latin typeface="Arial Black" pitchFamily="34" charset="0"/>
            </a:endParaRPr>
          </a:p>
        </p:txBody>
      </p:sp>
      <p:sp>
        <p:nvSpPr>
          <p:cNvPr id="11" name="Text Box 10"/>
          <p:cNvSpPr txBox="1">
            <a:spLocks noChangeArrowheads="1"/>
          </p:cNvSpPr>
          <p:nvPr/>
        </p:nvSpPr>
        <p:spPr bwMode="auto">
          <a:xfrm>
            <a:off x="104774" y="5410200"/>
            <a:ext cx="8912225" cy="1431161"/>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smtClean="0">
                <a:solidFill>
                  <a:schemeClr val="bg1"/>
                </a:solidFill>
                <a:latin typeface="Arial" charset="0"/>
              </a:rPr>
              <a:t>Frontiers</a:t>
            </a: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Observations of upper-level (mesosphere-lower thermosphere) of wave breaking</a:t>
            </a:r>
          </a:p>
          <a:p>
            <a:pPr fontAlgn="base">
              <a:lnSpc>
                <a:spcPct val="80000"/>
              </a:lnSpc>
              <a:spcBef>
                <a:spcPct val="30000"/>
              </a:spcBef>
              <a:spcAft>
                <a:spcPct val="0"/>
              </a:spcAft>
              <a:buFontTx/>
              <a:buChar char="•"/>
            </a:pPr>
            <a:r>
              <a:rPr lang="en-US" altLang="en-US" b="1" dirty="0" smtClean="0">
                <a:solidFill>
                  <a:schemeClr val="bg1"/>
                </a:solidFill>
                <a:latin typeface="Arial" charset="0"/>
              </a:rPr>
              <a:t>Key Questions</a:t>
            </a:r>
            <a:endParaRPr lang="en-US" altLang="en-US"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What are the wave characteristics that propagate to deep altitudes?</a:t>
            </a:r>
            <a:endParaRPr lang="en-US" altLang="en-US" sz="1600"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What are the momentum flux characteristics?</a:t>
            </a:r>
            <a:endParaRPr lang="en-US" altLang="en-US" sz="1600" b="1" dirty="0">
              <a:solidFill>
                <a:schemeClr val="bg1"/>
              </a:solidFill>
              <a:latin typeface="Arial" charset="0"/>
            </a:endParaRPr>
          </a:p>
        </p:txBody>
      </p:sp>
    </p:spTree>
    <p:extLst>
      <p:ext uri="{BB962C8B-B14F-4D97-AF65-F5344CB8AC3E}">
        <p14:creationId xmlns:p14="http://schemas.microsoft.com/office/powerpoint/2010/main" val="1086780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5080" y="226610"/>
            <a:ext cx="9144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Upper-Level Wave Breaking</a:t>
            </a:r>
            <a:endParaRPr lang="en-US" altLang="en-US" sz="3200" b="0" dirty="0">
              <a:solidFill>
                <a:srgbClr val="FFFF00"/>
              </a:solidFill>
              <a:latin typeface="Arial Black" pitchFamily="34" charset="0"/>
            </a:endParaRPr>
          </a:p>
        </p:txBody>
      </p:sp>
      <p:pic>
        <p:nvPicPr>
          <p:cNvPr id="3" name="media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62400" y="1524000"/>
            <a:ext cx="5062695" cy="2882801"/>
          </a:xfrm>
          <a:prstGeom prst="rect">
            <a:avLst/>
          </a:prstGeom>
        </p:spPr>
      </p:pic>
      <p:sp>
        <p:nvSpPr>
          <p:cNvPr id="4" name="TextBox 3"/>
          <p:cNvSpPr txBox="1"/>
          <p:nvPr/>
        </p:nvSpPr>
        <p:spPr>
          <a:xfrm>
            <a:off x="3886200" y="939225"/>
            <a:ext cx="5267960" cy="400110"/>
          </a:xfrm>
          <a:prstGeom prst="rect">
            <a:avLst/>
          </a:prstGeom>
          <a:noFill/>
        </p:spPr>
        <p:txBody>
          <a:bodyPr wrap="square" rtlCol="0">
            <a:spAutoFit/>
          </a:bodyPr>
          <a:lstStyle/>
          <a:p>
            <a:pPr algn="ctr" fontAlgn="base">
              <a:spcBef>
                <a:spcPct val="0"/>
              </a:spcBef>
              <a:spcAft>
                <a:spcPct val="0"/>
              </a:spcAft>
            </a:pPr>
            <a:r>
              <a:rPr lang="en-US" sz="2000" b="1" dirty="0" smtClean="0">
                <a:latin typeface="Arial" panose="020B0604020202020204" pitchFamily="34" charset="0"/>
                <a:cs typeface="Arial" panose="020B0604020202020204" pitchFamily="34" charset="0"/>
              </a:rPr>
              <a:t>G-V AMTM </a:t>
            </a:r>
            <a:r>
              <a:rPr lang="en-US" sz="2000" b="1" dirty="0">
                <a:latin typeface="Arial" panose="020B0604020202020204" pitchFamily="34" charset="0"/>
                <a:cs typeface="Arial" panose="020B0604020202020204" pitchFamily="34" charset="0"/>
              </a:rPr>
              <a:t>Observations (~87 km)</a:t>
            </a: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46" y="1524000"/>
            <a:ext cx="3936154" cy="312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4477433"/>
            <a:ext cx="2375971" cy="338554"/>
          </a:xfrm>
          <a:prstGeom prst="rect">
            <a:avLst/>
          </a:prstGeom>
          <a:noFill/>
        </p:spPr>
        <p:txBody>
          <a:bodyPr wrap="none" rtlCol="0">
            <a:spAutoFit/>
          </a:bodyPr>
          <a:lstStyle/>
          <a:p>
            <a:pPr algn="ctr" fontAlgn="base">
              <a:spcBef>
                <a:spcPct val="0"/>
              </a:spcBef>
              <a:spcAft>
                <a:spcPct val="0"/>
              </a:spcAft>
            </a:pPr>
            <a:r>
              <a:rPr lang="en-US" sz="1600" i="1" dirty="0" err="1" smtClean="0">
                <a:solidFill>
                  <a:srgbClr val="000000"/>
                </a:solidFill>
                <a:latin typeface="Arial" panose="020B0604020202020204" pitchFamily="34" charset="0"/>
                <a:cs typeface="Arial" panose="020B0604020202020204" pitchFamily="34" charset="0"/>
              </a:rPr>
              <a:t>Eckermann</a:t>
            </a:r>
            <a:r>
              <a:rPr lang="en-US" sz="1600" i="1" dirty="0" smtClean="0">
                <a:solidFill>
                  <a:srgbClr val="000000"/>
                </a:solidFill>
                <a:latin typeface="Arial" panose="020B0604020202020204" pitchFamily="34" charset="0"/>
                <a:cs typeface="Arial" panose="020B0604020202020204" pitchFamily="34" charset="0"/>
              </a:rPr>
              <a:t> </a:t>
            </a:r>
            <a:r>
              <a:rPr lang="en-US" sz="1600" i="1" dirty="0">
                <a:solidFill>
                  <a:srgbClr val="000000"/>
                </a:solidFill>
                <a:latin typeface="Arial" panose="020B0604020202020204" pitchFamily="34" charset="0"/>
                <a:cs typeface="Arial" panose="020B0604020202020204" pitchFamily="34" charset="0"/>
              </a:rPr>
              <a:t>et al. </a:t>
            </a:r>
            <a:r>
              <a:rPr lang="en-US" sz="1600" i="1" dirty="0" smtClean="0">
                <a:solidFill>
                  <a:srgbClr val="000000"/>
                </a:solidFill>
                <a:latin typeface="Arial" panose="020B0604020202020204" pitchFamily="34" charset="0"/>
                <a:cs typeface="Arial" panose="020B0604020202020204" pitchFamily="34" charset="0"/>
              </a:rPr>
              <a:t>(2016)</a:t>
            </a:r>
            <a:endParaRPr lang="en-US" sz="1600" i="1" dirty="0">
              <a:solidFill>
                <a:srgbClr val="000000"/>
              </a:solidFill>
              <a:latin typeface="Arial" panose="020B0604020202020204" pitchFamily="34" charset="0"/>
              <a:cs typeface="Arial" panose="020B0604020202020204" pitchFamily="34" charset="0"/>
            </a:endParaRPr>
          </a:p>
        </p:txBody>
      </p:sp>
      <p:sp>
        <p:nvSpPr>
          <p:cNvPr id="7" name="TextBox 6"/>
          <p:cNvSpPr txBox="1"/>
          <p:nvPr/>
        </p:nvSpPr>
        <p:spPr>
          <a:xfrm>
            <a:off x="-10160" y="914400"/>
            <a:ext cx="3820160" cy="707886"/>
          </a:xfrm>
          <a:prstGeom prst="rect">
            <a:avLst/>
          </a:prstGeom>
          <a:noFill/>
        </p:spPr>
        <p:txBody>
          <a:bodyPr wrap="square" rtlCol="0">
            <a:spAutoFit/>
          </a:bodyPr>
          <a:lstStyle/>
          <a:p>
            <a:pPr algn="ctr" fontAlgn="base">
              <a:spcBef>
                <a:spcPct val="0"/>
              </a:spcBef>
              <a:spcAft>
                <a:spcPct val="0"/>
              </a:spcAft>
            </a:pPr>
            <a:r>
              <a:rPr lang="en-US" sz="2000" b="1" dirty="0" smtClean="0">
                <a:latin typeface="Arial" panose="020B0604020202020204" pitchFamily="34" charset="0"/>
                <a:cs typeface="Arial" panose="020B0604020202020204" pitchFamily="34" charset="0"/>
              </a:rPr>
              <a:t>DEEPWAVE G-V Flight Over</a:t>
            </a:r>
          </a:p>
          <a:p>
            <a:pPr algn="ctr" fontAlgn="base">
              <a:spcBef>
                <a:spcPct val="0"/>
              </a:spcBef>
              <a:spcAft>
                <a:spcPct val="0"/>
              </a:spcAft>
            </a:pPr>
            <a:r>
              <a:rPr lang="en-US" sz="2000" b="1" dirty="0" smtClean="0">
                <a:latin typeface="Arial" panose="020B0604020202020204" pitchFamily="34" charset="0"/>
                <a:cs typeface="Arial" panose="020B0604020202020204" pitchFamily="34" charset="0"/>
              </a:rPr>
              <a:t>Auckland Island</a:t>
            </a:r>
            <a:endParaRPr lang="en-US" sz="2000" b="1" dirty="0">
              <a:latin typeface="Arial" panose="020B0604020202020204" pitchFamily="34" charset="0"/>
              <a:cs typeface="Arial" panose="020B0604020202020204" pitchFamily="34" charset="0"/>
            </a:endParaRPr>
          </a:p>
        </p:txBody>
      </p:sp>
      <p:sp>
        <p:nvSpPr>
          <p:cNvPr id="8" name="Text Box 10"/>
          <p:cNvSpPr txBox="1">
            <a:spLocks noChangeArrowheads="1"/>
          </p:cNvSpPr>
          <p:nvPr/>
        </p:nvSpPr>
        <p:spPr bwMode="auto">
          <a:xfrm>
            <a:off x="127000" y="4953000"/>
            <a:ext cx="8912225" cy="1628138"/>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smtClean="0">
                <a:solidFill>
                  <a:schemeClr val="bg1"/>
                </a:solidFill>
                <a:latin typeface="Arial" charset="0"/>
              </a:rPr>
              <a:t>Frontiers</a:t>
            </a: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Growing evidence that gravity waves generated by small islands are important contributors to momentum fluxes and missing from GCMs (Alexander et al. 2009) </a:t>
            </a:r>
          </a:p>
          <a:p>
            <a:pPr fontAlgn="base">
              <a:lnSpc>
                <a:spcPct val="80000"/>
              </a:lnSpc>
              <a:spcBef>
                <a:spcPct val="30000"/>
              </a:spcBef>
              <a:spcAft>
                <a:spcPct val="0"/>
              </a:spcAft>
              <a:buFontTx/>
              <a:buChar char="•"/>
            </a:pPr>
            <a:r>
              <a:rPr lang="en-US" altLang="en-US" b="1" dirty="0" smtClean="0">
                <a:solidFill>
                  <a:schemeClr val="bg1"/>
                </a:solidFill>
                <a:latin typeface="Arial" charset="0"/>
              </a:rPr>
              <a:t>Key Questions</a:t>
            </a:r>
            <a:endParaRPr lang="en-US" altLang="en-US"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What are the wave characteristics that propagate to deep altitudes?</a:t>
            </a:r>
            <a:endParaRPr lang="en-US" altLang="en-US" sz="1600"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What are the momentum flux characteristics?</a:t>
            </a:r>
            <a:endParaRPr lang="en-US" altLang="en-US" sz="1600" b="1" dirty="0">
              <a:solidFill>
                <a:schemeClr val="bg1"/>
              </a:solidFill>
              <a:latin typeface="Arial" charset="0"/>
            </a:endParaRPr>
          </a:p>
        </p:txBody>
      </p:sp>
      <p:sp>
        <p:nvSpPr>
          <p:cNvPr id="9" name="TextBox 8"/>
          <p:cNvSpPr txBox="1"/>
          <p:nvPr/>
        </p:nvSpPr>
        <p:spPr>
          <a:xfrm>
            <a:off x="6764797" y="4474794"/>
            <a:ext cx="2400016" cy="338554"/>
          </a:xfrm>
          <a:prstGeom prst="rect">
            <a:avLst/>
          </a:prstGeom>
          <a:noFill/>
        </p:spPr>
        <p:txBody>
          <a:bodyPr wrap="none" rtlCol="0">
            <a:spAutoFit/>
          </a:bodyPr>
          <a:lstStyle/>
          <a:p>
            <a:pPr algn="ctr" fontAlgn="base">
              <a:spcBef>
                <a:spcPct val="0"/>
              </a:spcBef>
              <a:spcAft>
                <a:spcPct val="0"/>
              </a:spcAft>
            </a:pPr>
            <a:r>
              <a:rPr lang="en-US" sz="1600" i="1" dirty="0" err="1">
                <a:solidFill>
                  <a:srgbClr val="000000"/>
                </a:solidFill>
                <a:latin typeface="Arial" panose="020B0604020202020204" pitchFamily="34" charset="0"/>
                <a:cs typeface="Arial" panose="020B0604020202020204" pitchFamily="34" charset="0"/>
              </a:rPr>
              <a:t>Pautet</a:t>
            </a:r>
            <a:r>
              <a:rPr lang="en-US" sz="1600" i="1" dirty="0">
                <a:solidFill>
                  <a:srgbClr val="000000"/>
                </a:solidFill>
                <a:latin typeface="Arial" panose="020B0604020202020204" pitchFamily="34" charset="0"/>
                <a:cs typeface="Arial" panose="020B0604020202020204" pitchFamily="34" charset="0"/>
              </a:rPr>
              <a:t> et al. 2015 (JGR</a:t>
            </a:r>
            <a:r>
              <a:rPr lang="en-US" sz="1600" i="1" dirty="0" smtClean="0">
                <a:solidFill>
                  <a:srgbClr val="000000"/>
                </a:solidFill>
                <a:latin typeface="Arial" panose="020B0604020202020204" pitchFamily="34" charset="0"/>
                <a:cs typeface="Arial" panose="020B0604020202020204" pitchFamily="34" charset="0"/>
              </a:rPr>
              <a:t>)</a:t>
            </a:r>
            <a:endParaRPr lang="en-US" sz="1600" i="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5611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3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5080" y="226610"/>
            <a:ext cx="9144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Upper-Level Wave Breaking</a:t>
            </a:r>
            <a:endParaRPr lang="en-US" altLang="en-US" sz="3200" b="0" dirty="0">
              <a:solidFill>
                <a:srgbClr val="FFFF00"/>
              </a:solidFill>
              <a:latin typeface="Arial Black" pitchFamily="34" charset="0"/>
            </a:endParaRPr>
          </a:p>
        </p:txBody>
      </p:sp>
      <p:sp>
        <p:nvSpPr>
          <p:cNvPr id="8" name="Text Box 10"/>
          <p:cNvSpPr txBox="1">
            <a:spLocks noChangeArrowheads="1"/>
          </p:cNvSpPr>
          <p:nvPr/>
        </p:nvSpPr>
        <p:spPr bwMode="auto">
          <a:xfrm>
            <a:off x="127000" y="4953000"/>
            <a:ext cx="8912225" cy="1160318"/>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smtClean="0">
                <a:solidFill>
                  <a:schemeClr val="bg1"/>
                </a:solidFill>
                <a:latin typeface="Arial" charset="0"/>
              </a:rPr>
              <a:t>Frontiers</a:t>
            </a: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UTLS mixing due to gravity waves and wave breaking</a:t>
            </a:r>
          </a:p>
          <a:p>
            <a:pPr fontAlgn="base">
              <a:lnSpc>
                <a:spcPct val="80000"/>
              </a:lnSpc>
              <a:spcBef>
                <a:spcPct val="30000"/>
              </a:spcBef>
              <a:spcAft>
                <a:spcPct val="0"/>
              </a:spcAft>
              <a:buFontTx/>
              <a:buChar char="•"/>
            </a:pPr>
            <a:r>
              <a:rPr lang="en-US" altLang="en-US" b="1" dirty="0" smtClean="0">
                <a:solidFill>
                  <a:schemeClr val="bg1"/>
                </a:solidFill>
                <a:latin typeface="Arial" charset="0"/>
              </a:rPr>
              <a:t>Key Questions</a:t>
            </a:r>
            <a:endParaRPr lang="en-US" altLang="en-US"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What are the turbulence characteristics important for mixing in the UTLS region?</a:t>
            </a:r>
            <a:endParaRPr lang="en-US" altLang="en-US" sz="1600" b="1" dirty="0">
              <a:solidFill>
                <a:schemeClr val="bg1"/>
              </a:solidFill>
              <a:latin typeface="Arial"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7672387"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8600" y="914400"/>
            <a:ext cx="8696960" cy="707886"/>
          </a:xfrm>
          <a:prstGeom prst="rect">
            <a:avLst/>
          </a:prstGeom>
          <a:noFill/>
        </p:spPr>
        <p:txBody>
          <a:bodyPr wrap="square" rtlCol="0">
            <a:spAutoFit/>
          </a:bodyPr>
          <a:lstStyle/>
          <a:p>
            <a:pPr algn="ctr" fontAlgn="base">
              <a:spcBef>
                <a:spcPct val="0"/>
              </a:spcBef>
              <a:spcAft>
                <a:spcPct val="0"/>
              </a:spcAft>
            </a:pPr>
            <a:r>
              <a:rPr lang="en-US" sz="2000" b="1" dirty="0" smtClean="0">
                <a:latin typeface="Arial" panose="020B0604020202020204" pitchFamily="34" charset="0"/>
                <a:cs typeface="Arial" panose="020B0604020202020204" pitchFamily="34" charset="0"/>
              </a:rPr>
              <a:t>DEEPWAVE DLR Falcon Flights</a:t>
            </a:r>
          </a:p>
          <a:p>
            <a:pPr algn="ctr" fontAlgn="base">
              <a:spcBef>
                <a:spcPct val="0"/>
              </a:spcBef>
              <a:spcAft>
                <a:spcPct val="0"/>
              </a:spcAft>
            </a:pPr>
            <a:r>
              <a:rPr lang="en-US" sz="2000" b="1" dirty="0" smtClean="0">
                <a:latin typeface="Arial" panose="020B0604020202020204" pitchFamily="34" charset="0"/>
                <a:cs typeface="Arial" panose="020B0604020202020204" pitchFamily="34" charset="0"/>
              </a:rPr>
              <a:t>O</a:t>
            </a:r>
            <a:r>
              <a:rPr lang="en-US" sz="2000" b="1" baseline="-25000" dirty="0" smtClean="0">
                <a:latin typeface="Arial" panose="020B0604020202020204" pitchFamily="34" charset="0"/>
                <a:cs typeface="Arial" panose="020B0604020202020204" pitchFamily="34" charset="0"/>
              </a:rPr>
              <a:t>3</a:t>
            </a:r>
            <a:r>
              <a:rPr lang="en-US" sz="2000" b="1" dirty="0" smtClean="0">
                <a:latin typeface="Arial" panose="020B0604020202020204" pitchFamily="34" charset="0"/>
                <a:cs typeface="Arial" panose="020B0604020202020204" pitchFamily="34" charset="0"/>
              </a:rPr>
              <a:t> vs. H</a:t>
            </a:r>
            <a:r>
              <a:rPr lang="en-US" sz="2000" b="1" baseline="-25000" dirty="0" smtClean="0">
                <a:latin typeface="Arial" panose="020B0604020202020204" pitchFamily="34" charset="0"/>
                <a:cs typeface="Arial" panose="020B0604020202020204" pitchFamily="34" charset="0"/>
              </a:rPr>
              <a:t>2</a:t>
            </a:r>
            <a:r>
              <a:rPr lang="en-US" sz="2000" b="1" dirty="0" smtClean="0">
                <a:latin typeface="Arial" panose="020B0604020202020204" pitchFamily="34" charset="0"/>
                <a:cs typeface="Arial" panose="020B0604020202020204" pitchFamily="34" charset="0"/>
              </a:rPr>
              <a:t>O Mixing Ratio in </a:t>
            </a:r>
            <a:r>
              <a:rPr lang="en-US" sz="2000" b="1" smtClean="0">
                <a:latin typeface="Arial" panose="020B0604020202020204" pitchFamily="34" charset="0"/>
                <a:cs typeface="Arial" panose="020B0604020202020204" pitchFamily="34" charset="0"/>
              </a:rPr>
              <a:t>Upper Troposphere/Lower </a:t>
            </a:r>
            <a:r>
              <a:rPr lang="en-US" sz="2000" b="1" dirty="0" smtClean="0">
                <a:latin typeface="Arial" panose="020B0604020202020204" pitchFamily="34" charset="0"/>
                <a:cs typeface="Arial" panose="020B0604020202020204" pitchFamily="34" charset="0"/>
              </a:rPr>
              <a:t>Stratosphere </a:t>
            </a:r>
          </a:p>
        </p:txBody>
      </p:sp>
      <p:sp>
        <p:nvSpPr>
          <p:cNvPr id="10" name="TextBox 9"/>
          <p:cNvSpPr txBox="1"/>
          <p:nvPr/>
        </p:nvSpPr>
        <p:spPr>
          <a:xfrm>
            <a:off x="304800" y="4530209"/>
            <a:ext cx="2407919"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Heller et al. 2017</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1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rotWithShape="1">
          <a:blip r:embed="rId2" cstate="print">
            <a:extLst>
              <a:ext uri="{28A0092B-C50C-407E-A947-70E740481C1C}">
                <a14:useLocalDpi xmlns:a14="http://schemas.microsoft.com/office/drawing/2010/main" val="0"/>
              </a:ext>
            </a:extLst>
          </a:blip>
          <a:srcRect t="5938" b="13781"/>
          <a:stretch/>
        </p:blipFill>
        <p:spPr>
          <a:xfrm>
            <a:off x="409874" y="1237291"/>
            <a:ext cx="3291847" cy="1982054"/>
          </a:xfrm>
          <a:prstGeom prst="rect">
            <a:avLst/>
          </a:prstGeom>
        </p:spPr>
      </p:pic>
      <p:pic>
        <p:nvPicPr>
          <p:cNvPr id="62" name="Picture 61"/>
          <p:cNvPicPr>
            <a:picLocks noChangeAspect="1"/>
          </p:cNvPicPr>
          <p:nvPr/>
        </p:nvPicPr>
        <p:blipFill rotWithShape="1">
          <a:blip r:embed="rId3" cstate="print">
            <a:extLst>
              <a:ext uri="{28A0092B-C50C-407E-A947-70E740481C1C}">
                <a14:useLocalDpi xmlns:a14="http://schemas.microsoft.com/office/drawing/2010/main" val="0"/>
              </a:ext>
            </a:extLst>
          </a:blip>
          <a:srcRect t="5703"/>
          <a:stretch/>
        </p:blipFill>
        <p:spPr>
          <a:xfrm>
            <a:off x="409872" y="3618784"/>
            <a:ext cx="3291847" cy="2328084"/>
          </a:xfrm>
          <a:prstGeom prst="rect">
            <a:avLst/>
          </a:prstGeom>
        </p:spPr>
      </p:pic>
      <p:sp>
        <p:nvSpPr>
          <p:cNvPr id="47" name="TextBox 46"/>
          <p:cNvSpPr txBox="1"/>
          <p:nvPr/>
        </p:nvSpPr>
        <p:spPr>
          <a:xfrm>
            <a:off x="306926" y="3318275"/>
            <a:ext cx="3708814"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Impact (Per Observation)</a:t>
            </a:r>
            <a:endParaRPr lang="en-US" sz="2000" dirty="0">
              <a:latin typeface="Arial" panose="020B0604020202020204" pitchFamily="34" charset="0"/>
              <a:cs typeface="Arial" panose="020B0604020202020204" pitchFamily="34" charset="0"/>
            </a:endParaRPr>
          </a:p>
        </p:txBody>
      </p:sp>
      <p:sp>
        <p:nvSpPr>
          <p:cNvPr id="13" name="Rectangle 12"/>
          <p:cNvSpPr/>
          <p:nvPr/>
        </p:nvSpPr>
        <p:spPr bwMode="auto">
          <a:xfrm>
            <a:off x="504831" y="1182804"/>
            <a:ext cx="386980" cy="5889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76" name="Rectangle 75"/>
          <p:cNvSpPr/>
          <p:nvPr/>
        </p:nvSpPr>
        <p:spPr bwMode="auto">
          <a:xfrm>
            <a:off x="504119" y="3644671"/>
            <a:ext cx="386980" cy="58893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grpSp>
        <p:nvGrpSpPr>
          <p:cNvPr id="10" name="Group 9"/>
          <p:cNvGrpSpPr/>
          <p:nvPr/>
        </p:nvGrpSpPr>
        <p:grpSpPr>
          <a:xfrm>
            <a:off x="-76200" y="1193184"/>
            <a:ext cx="1067030" cy="3168572"/>
            <a:chOff x="4554552" y="1131789"/>
            <a:chExt cx="1067030" cy="3168572"/>
          </a:xfrm>
        </p:grpSpPr>
        <p:sp>
          <p:nvSpPr>
            <p:cNvPr id="8" name="TextBox 7"/>
            <p:cNvSpPr txBox="1"/>
            <p:nvPr/>
          </p:nvSpPr>
          <p:spPr>
            <a:xfrm>
              <a:off x="4865535" y="1131789"/>
              <a:ext cx="755335"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AMDAR</a:t>
              </a:r>
            </a:p>
          </p:txBody>
        </p:sp>
        <p:sp>
          <p:nvSpPr>
            <p:cNvPr id="64" name="TextBox 63"/>
            <p:cNvSpPr txBox="1"/>
            <p:nvPr/>
          </p:nvSpPr>
          <p:spPr>
            <a:xfrm>
              <a:off x="4648873" y="1247094"/>
              <a:ext cx="928459"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Sat. Winds</a:t>
              </a:r>
            </a:p>
          </p:txBody>
        </p:sp>
        <p:sp>
          <p:nvSpPr>
            <p:cNvPr id="65" name="TextBox 64"/>
            <p:cNvSpPr txBox="1"/>
            <p:nvPr/>
          </p:nvSpPr>
          <p:spPr>
            <a:xfrm>
              <a:off x="4554552" y="1364220"/>
              <a:ext cx="1000595" cy="276999"/>
            </a:xfrm>
            <a:prstGeom prst="rect">
              <a:avLst/>
            </a:prstGeom>
            <a:noFill/>
          </p:spPr>
          <p:txBody>
            <a:bodyPr wrap="none" rtlCol="0">
              <a:spAutoFit/>
            </a:bodyPr>
            <a:lstStyle/>
            <a:p>
              <a:r>
                <a:rPr lang="en-US" sz="1200" dirty="0" err="1" smtClean="0">
                  <a:latin typeface="Arial" panose="020B0604020202020204" pitchFamily="34" charset="0"/>
                  <a:cs typeface="Arial" panose="020B0604020202020204" pitchFamily="34" charset="0"/>
                </a:rPr>
                <a:t>Radiosonde</a:t>
              </a:r>
              <a:endParaRPr lang="en-US" sz="1200" dirty="0" smtClean="0">
                <a:latin typeface="Arial" panose="020B0604020202020204" pitchFamily="34" charset="0"/>
                <a:cs typeface="Arial" panose="020B0604020202020204" pitchFamily="34" charset="0"/>
              </a:endParaRPr>
            </a:p>
          </p:txBody>
        </p:sp>
        <p:sp>
          <p:nvSpPr>
            <p:cNvPr id="66" name="TextBox 65"/>
            <p:cNvSpPr txBox="1"/>
            <p:nvPr/>
          </p:nvSpPr>
          <p:spPr>
            <a:xfrm>
              <a:off x="4623481" y="1507176"/>
              <a:ext cx="933269" cy="276999"/>
            </a:xfrm>
            <a:prstGeom prst="rect">
              <a:avLst/>
            </a:prstGeom>
            <a:noFill/>
          </p:spPr>
          <p:txBody>
            <a:bodyPr wrap="none" rtlCol="0">
              <a:spAutoFit/>
            </a:bodyPr>
            <a:lstStyle/>
            <a:p>
              <a:r>
                <a:rPr lang="en-US" sz="1200" dirty="0" err="1" smtClean="0">
                  <a:solidFill>
                    <a:srgbClr val="C00000"/>
                  </a:solidFill>
                  <a:latin typeface="Arial" panose="020B0604020202020204" pitchFamily="34" charset="0"/>
                  <a:cs typeface="Arial" panose="020B0604020202020204" pitchFamily="34" charset="0"/>
                </a:rPr>
                <a:t>Dropsonde</a:t>
              </a:r>
              <a:endParaRPr lang="en-US" sz="1200" dirty="0" smtClean="0">
                <a:solidFill>
                  <a:srgbClr val="C00000"/>
                </a:solidFill>
                <a:latin typeface="Arial" panose="020B0604020202020204" pitchFamily="34" charset="0"/>
                <a:cs typeface="Arial" panose="020B0604020202020204" pitchFamily="34" charset="0"/>
              </a:endParaRPr>
            </a:p>
          </p:txBody>
        </p:sp>
        <p:sp>
          <p:nvSpPr>
            <p:cNvPr id="67" name="TextBox 66"/>
            <p:cNvSpPr txBox="1"/>
            <p:nvPr/>
          </p:nvSpPr>
          <p:spPr>
            <a:xfrm>
              <a:off x="4624193" y="3521051"/>
              <a:ext cx="933269" cy="276999"/>
            </a:xfrm>
            <a:prstGeom prst="rect">
              <a:avLst/>
            </a:prstGeom>
            <a:noFill/>
          </p:spPr>
          <p:txBody>
            <a:bodyPr wrap="none" rtlCol="0">
              <a:spAutoFit/>
            </a:bodyPr>
            <a:lstStyle/>
            <a:p>
              <a:r>
                <a:rPr lang="en-US" sz="1200" dirty="0" err="1" smtClean="0">
                  <a:solidFill>
                    <a:srgbClr val="C00000"/>
                  </a:solidFill>
                  <a:latin typeface="Arial" panose="020B0604020202020204" pitchFamily="34" charset="0"/>
                  <a:cs typeface="Arial" panose="020B0604020202020204" pitchFamily="34" charset="0"/>
                </a:rPr>
                <a:t>Dropsonde</a:t>
              </a:r>
              <a:endParaRPr lang="en-US" sz="1200" dirty="0" smtClean="0">
                <a:solidFill>
                  <a:srgbClr val="C00000"/>
                </a:solidFill>
                <a:latin typeface="Arial" panose="020B0604020202020204" pitchFamily="34" charset="0"/>
                <a:cs typeface="Arial" panose="020B0604020202020204" pitchFamily="34" charset="0"/>
              </a:endParaRPr>
            </a:p>
          </p:txBody>
        </p:sp>
        <p:sp>
          <p:nvSpPr>
            <p:cNvPr id="68" name="TextBox 67"/>
            <p:cNvSpPr txBox="1"/>
            <p:nvPr/>
          </p:nvSpPr>
          <p:spPr>
            <a:xfrm>
              <a:off x="4866247" y="3654249"/>
              <a:ext cx="755335"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AMDAR</a:t>
              </a:r>
            </a:p>
          </p:txBody>
        </p:sp>
        <p:sp>
          <p:nvSpPr>
            <p:cNvPr id="69" name="TextBox 68"/>
            <p:cNvSpPr txBox="1"/>
            <p:nvPr/>
          </p:nvSpPr>
          <p:spPr>
            <a:xfrm>
              <a:off x="4555264" y="3772207"/>
              <a:ext cx="1000595" cy="276999"/>
            </a:xfrm>
            <a:prstGeom prst="rect">
              <a:avLst/>
            </a:prstGeom>
            <a:noFill/>
          </p:spPr>
          <p:txBody>
            <a:bodyPr wrap="none" rtlCol="0">
              <a:spAutoFit/>
            </a:bodyPr>
            <a:lstStyle/>
            <a:p>
              <a:r>
                <a:rPr lang="en-US" sz="1200" dirty="0" err="1" smtClean="0">
                  <a:latin typeface="Arial" panose="020B0604020202020204" pitchFamily="34" charset="0"/>
                  <a:cs typeface="Arial" panose="020B0604020202020204" pitchFamily="34" charset="0"/>
                </a:rPr>
                <a:t>Radiosonde</a:t>
              </a:r>
              <a:endParaRPr lang="en-US" sz="1200" dirty="0" smtClean="0">
                <a:latin typeface="Arial" panose="020B0604020202020204" pitchFamily="34" charset="0"/>
                <a:cs typeface="Arial" panose="020B0604020202020204" pitchFamily="34" charset="0"/>
              </a:endParaRPr>
            </a:p>
          </p:txBody>
        </p:sp>
        <p:sp>
          <p:nvSpPr>
            <p:cNvPr id="70" name="TextBox 69"/>
            <p:cNvSpPr txBox="1"/>
            <p:nvPr/>
          </p:nvSpPr>
          <p:spPr>
            <a:xfrm>
              <a:off x="4975251" y="3897785"/>
              <a:ext cx="620683"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PIBAL</a:t>
              </a:r>
            </a:p>
          </p:txBody>
        </p:sp>
        <p:sp>
          <p:nvSpPr>
            <p:cNvPr id="71" name="TextBox 70"/>
            <p:cNvSpPr txBox="1"/>
            <p:nvPr/>
          </p:nvSpPr>
          <p:spPr>
            <a:xfrm>
              <a:off x="4649585" y="4023362"/>
              <a:ext cx="928459"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Sat. Winds</a:t>
              </a:r>
            </a:p>
          </p:txBody>
        </p:sp>
      </p:grpSp>
      <p:sp>
        <p:nvSpPr>
          <p:cNvPr id="30" name="TextBox 29"/>
          <p:cNvSpPr txBox="1"/>
          <p:nvPr/>
        </p:nvSpPr>
        <p:spPr>
          <a:xfrm>
            <a:off x="504831" y="3132277"/>
            <a:ext cx="3440215"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12 h Forecast Error Norm Reduction (J/kg)</a:t>
            </a:r>
            <a:endParaRPr lang="en-US" sz="1200" b="0" dirty="0">
              <a:latin typeface="Arial" panose="020B0604020202020204" pitchFamily="34" charset="0"/>
              <a:cs typeface="Arial" panose="020B0604020202020204" pitchFamily="34" charset="0"/>
            </a:endParaRPr>
          </a:p>
        </p:txBody>
      </p:sp>
      <p:sp>
        <p:nvSpPr>
          <p:cNvPr id="2" name="Rectangle 1"/>
          <p:cNvSpPr/>
          <p:nvPr/>
        </p:nvSpPr>
        <p:spPr bwMode="auto">
          <a:xfrm>
            <a:off x="1642827" y="5629212"/>
            <a:ext cx="1160891" cy="10336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31" name="TextBox 30"/>
          <p:cNvSpPr txBox="1"/>
          <p:nvPr/>
        </p:nvSpPr>
        <p:spPr>
          <a:xfrm>
            <a:off x="520733" y="5542395"/>
            <a:ext cx="3440215" cy="276999"/>
          </a:xfrm>
          <a:prstGeom prst="rect">
            <a:avLst/>
          </a:prstGeom>
          <a:noFill/>
        </p:spPr>
        <p:txBody>
          <a:bodyPr wrap="square" rtlCol="0">
            <a:spAutoFit/>
          </a:bodyPr>
          <a:lstStyle/>
          <a:p>
            <a:pPr algn="ctr"/>
            <a:r>
              <a:rPr lang="en-US" sz="1200" b="0" dirty="0" smtClean="0">
                <a:latin typeface="Arial" panose="020B0604020202020204" pitchFamily="34" charset="0"/>
                <a:cs typeface="Arial" panose="020B0604020202020204" pitchFamily="34" charset="0"/>
              </a:rPr>
              <a:t>12 h Forecast Error Norm Reduction (J/kg)</a:t>
            </a:r>
            <a:endParaRPr lang="en-US" sz="1200" b="0" dirty="0">
              <a:latin typeface="Arial" panose="020B0604020202020204" pitchFamily="34" charset="0"/>
              <a:cs typeface="Arial" panose="020B0604020202020204" pitchFamily="34" charset="0"/>
            </a:endParaRPr>
          </a:p>
        </p:txBody>
      </p:sp>
      <p:sp>
        <p:nvSpPr>
          <p:cNvPr id="28" name="TextBox 27"/>
          <p:cNvSpPr txBox="1"/>
          <p:nvPr/>
        </p:nvSpPr>
        <p:spPr>
          <a:xfrm>
            <a:off x="845383" y="895290"/>
            <a:ext cx="2689588"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Total Impact</a:t>
            </a:r>
            <a:endParaRPr lang="en-US" sz="2000" dirty="0">
              <a:latin typeface="Arial" panose="020B0604020202020204" pitchFamily="34" charset="0"/>
              <a:cs typeface="Arial" panose="020B0604020202020204" pitchFamily="34" charset="0"/>
            </a:endParaRPr>
          </a:p>
        </p:txBody>
      </p:sp>
      <p:sp>
        <p:nvSpPr>
          <p:cNvPr id="26" name="TextBox 25"/>
          <p:cNvSpPr txBox="1"/>
          <p:nvPr/>
        </p:nvSpPr>
        <p:spPr>
          <a:xfrm>
            <a:off x="33285" y="6020195"/>
            <a:ext cx="1390188" cy="369332"/>
          </a:xfrm>
          <a:prstGeom prst="rect">
            <a:avLst/>
          </a:prstGeom>
          <a:noFill/>
        </p:spPr>
        <p:txBody>
          <a:bodyPr wrap="none" rtlCol="0">
            <a:spAutoFit/>
          </a:bodyPr>
          <a:lstStyle/>
          <a:p>
            <a:r>
              <a:rPr lang="en-US" b="0" i="1" dirty="0" smtClean="0">
                <a:latin typeface="Arial" panose="020B0604020202020204" pitchFamily="34" charset="0"/>
                <a:cs typeface="Arial" panose="020B0604020202020204" pitchFamily="34" charset="0"/>
              </a:rPr>
              <a:t>C. Amerault</a:t>
            </a:r>
            <a:endParaRPr lang="en-US" b="0" i="1" dirty="0">
              <a:latin typeface="Arial" panose="020B0604020202020204" pitchFamily="34" charset="0"/>
              <a:cs typeface="Arial" panose="020B0604020202020204" pitchFamily="34" charset="0"/>
            </a:endParaRPr>
          </a:p>
        </p:txBody>
      </p:sp>
      <p:sp>
        <p:nvSpPr>
          <p:cNvPr id="29" name="Text Box 7"/>
          <p:cNvSpPr txBox="1">
            <a:spLocks noChangeArrowheads="1"/>
          </p:cNvSpPr>
          <p:nvPr/>
        </p:nvSpPr>
        <p:spPr bwMode="auto">
          <a:xfrm>
            <a:off x="46653" y="0"/>
            <a:ext cx="9144000" cy="87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Observations Impact on                    Mountain Wave Launching</a:t>
            </a:r>
            <a:endParaRPr lang="en-US" altLang="en-US" sz="3200" b="0" dirty="0">
              <a:solidFill>
                <a:srgbClr val="FFFF00"/>
              </a:solidFill>
              <a:latin typeface="Arial Black" pitchFamily="34" charset="0"/>
            </a:endParaRPr>
          </a:p>
        </p:txBody>
      </p:sp>
      <p:sp>
        <p:nvSpPr>
          <p:cNvPr id="32" name="Text Box 10"/>
          <p:cNvSpPr txBox="1">
            <a:spLocks noChangeArrowheads="1"/>
          </p:cNvSpPr>
          <p:nvPr/>
        </p:nvSpPr>
        <p:spPr bwMode="auto">
          <a:xfrm>
            <a:off x="3847267" y="4927209"/>
            <a:ext cx="5115356" cy="1588127"/>
          </a:xfrm>
          <a:prstGeom prst="rect">
            <a:avLst/>
          </a:prstGeom>
          <a:solidFill>
            <a:srgbClr val="000066"/>
          </a:solidFill>
          <a:ln>
            <a:noFill/>
          </a:ln>
          <a:effectLst/>
          <a:extLst/>
        </p:spPr>
        <p:txBody>
          <a:bodyPr wrap="square">
            <a:spAutoFit/>
          </a:bodyPr>
          <a:lstStyle/>
          <a:p>
            <a:pPr marL="171450" indent="-171450" fontAlgn="base">
              <a:lnSpc>
                <a:spcPct val="80000"/>
              </a:lnSpc>
              <a:spcBef>
                <a:spcPct val="30000"/>
              </a:spcBef>
              <a:spcAft>
                <a:spcPct val="0"/>
              </a:spcAft>
              <a:buFontTx/>
              <a:buChar char="•"/>
            </a:pPr>
            <a:r>
              <a:rPr lang="en-US" altLang="en-US" b="1" dirty="0" err="1">
                <a:solidFill>
                  <a:schemeClr val="bg1"/>
                </a:solidFill>
                <a:latin typeface="Arial" charset="0"/>
              </a:rPr>
              <a:t>Adjoint</a:t>
            </a:r>
            <a:r>
              <a:rPr lang="en-US" altLang="en-US" b="1" dirty="0">
                <a:solidFill>
                  <a:schemeClr val="bg1"/>
                </a:solidFill>
                <a:latin typeface="Arial" charset="0"/>
              </a:rPr>
              <a:t> (</a:t>
            </a:r>
            <a:r>
              <a:rPr lang="en-US" altLang="en-US" b="1" dirty="0" err="1">
                <a:solidFill>
                  <a:schemeClr val="bg1"/>
                </a:solidFill>
                <a:latin typeface="Arial" charset="0"/>
              </a:rPr>
              <a:t>model+DA</a:t>
            </a:r>
            <a:r>
              <a:rPr lang="en-US" altLang="en-US" b="1" dirty="0">
                <a:solidFill>
                  <a:schemeClr val="bg1"/>
                </a:solidFill>
                <a:latin typeface="Arial" charset="0"/>
              </a:rPr>
              <a:t>) observation impact on 12-h forecasts </a:t>
            </a:r>
            <a:r>
              <a:rPr lang="en-US" altLang="en-US" b="1" dirty="0" smtClean="0">
                <a:solidFill>
                  <a:schemeClr val="bg1"/>
                </a:solidFill>
                <a:latin typeface="Arial" charset="0"/>
              </a:rPr>
              <a:t>during DEEPWAVE.</a:t>
            </a:r>
            <a:endParaRPr lang="en-US" altLang="en-US" b="1" dirty="0">
              <a:solidFill>
                <a:schemeClr val="bg1"/>
              </a:solidFill>
              <a:latin typeface="Arial" charset="0"/>
            </a:endParaRPr>
          </a:p>
          <a:p>
            <a:pPr marL="171450" indent="-171450" fontAlgn="base">
              <a:lnSpc>
                <a:spcPct val="80000"/>
              </a:lnSpc>
              <a:spcBef>
                <a:spcPct val="30000"/>
              </a:spcBef>
              <a:spcAft>
                <a:spcPct val="0"/>
              </a:spcAft>
              <a:buFontTx/>
              <a:buChar char="•"/>
            </a:pPr>
            <a:r>
              <a:rPr lang="en-US" altLang="en-US" b="1" dirty="0">
                <a:solidFill>
                  <a:schemeClr val="bg1"/>
                </a:solidFill>
                <a:latin typeface="Arial" charset="0"/>
              </a:rPr>
              <a:t>Targeted </a:t>
            </a:r>
            <a:r>
              <a:rPr lang="en-US" altLang="en-US" b="1" dirty="0" err="1">
                <a:solidFill>
                  <a:schemeClr val="bg1"/>
                </a:solidFill>
                <a:latin typeface="Arial" charset="0"/>
              </a:rPr>
              <a:t>dropsondes</a:t>
            </a:r>
            <a:r>
              <a:rPr lang="en-US" altLang="en-US" b="1" dirty="0">
                <a:solidFill>
                  <a:schemeClr val="bg1"/>
                </a:solidFill>
                <a:latin typeface="Arial" charset="0"/>
              </a:rPr>
              <a:t> have the largest impact on a per observation basis.</a:t>
            </a:r>
          </a:p>
          <a:p>
            <a:pPr marL="171450" indent="-171450" fontAlgn="base">
              <a:lnSpc>
                <a:spcPct val="80000"/>
              </a:lnSpc>
              <a:spcBef>
                <a:spcPct val="30000"/>
              </a:spcBef>
              <a:spcAft>
                <a:spcPct val="0"/>
              </a:spcAft>
              <a:buFontTx/>
              <a:buChar char="•"/>
            </a:pPr>
            <a:r>
              <a:rPr lang="en-US" altLang="en-US" b="1" dirty="0" err="1" smtClean="0">
                <a:solidFill>
                  <a:schemeClr val="bg1"/>
                </a:solidFill>
                <a:latin typeface="Arial" charset="0"/>
              </a:rPr>
              <a:t>Adjoint</a:t>
            </a:r>
            <a:r>
              <a:rPr lang="en-US" altLang="en-US" b="1" dirty="0" smtClean="0">
                <a:solidFill>
                  <a:schemeClr val="bg1"/>
                </a:solidFill>
                <a:latin typeface="Arial" charset="0"/>
              </a:rPr>
              <a:t> shows large impact of remote upstream regions of q (especially) and t, u</a:t>
            </a:r>
            <a:endParaRPr lang="en-US" altLang="en-US" b="1" dirty="0">
              <a:solidFill>
                <a:schemeClr val="bg1"/>
              </a:solidFill>
              <a:latin typeface="Arial"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983" y="1022299"/>
            <a:ext cx="5127429" cy="376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7554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5080" y="226610"/>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Blocked Moist Flow</a:t>
            </a:r>
            <a:endParaRPr lang="en-US" altLang="en-US" sz="3200" b="0" dirty="0">
              <a:solidFill>
                <a:srgbClr val="FFFF00"/>
              </a:solidFill>
              <a:latin typeface="Arial Black" pitchFamily="34" charset="0"/>
            </a:endParaRPr>
          </a:p>
        </p:txBody>
      </p:sp>
      <p:sp>
        <p:nvSpPr>
          <p:cNvPr id="8" name="Text Box 10"/>
          <p:cNvSpPr txBox="1">
            <a:spLocks noChangeArrowheads="1"/>
          </p:cNvSpPr>
          <p:nvPr/>
        </p:nvSpPr>
        <p:spPr bwMode="auto">
          <a:xfrm>
            <a:off x="193041" y="5181600"/>
            <a:ext cx="4988560" cy="1554272"/>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smtClean="0">
                <a:solidFill>
                  <a:schemeClr val="bg1"/>
                </a:solidFill>
                <a:latin typeface="Arial" charset="0"/>
              </a:rPr>
              <a:t>Frontiers</a:t>
            </a: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Turbulence generated by terrain-induced blocking and microphysical processes</a:t>
            </a:r>
          </a:p>
          <a:p>
            <a:pPr fontAlgn="base">
              <a:lnSpc>
                <a:spcPct val="80000"/>
              </a:lnSpc>
              <a:spcBef>
                <a:spcPct val="30000"/>
              </a:spcBef>
              <a:spcAft>
                <a:spcPct val="0"/>
              </a:spcAft>
              <a:buFontTx/>
              <a:buChar char="•"/>
            </a:pPr>
            <a:r>
              <a:rPr lang="en-US" altLang="en-US" b="1" dirty="0" smtClean="0">
                <a:solidFill>
                  <a:schemeClr val="bg1"/>
                </a:solidFill>
                <a:latin typeface="Arial" charset="0"/>
              </a:rPr>
              <a:t>Key Questions</a:t>
            </a:r>
            <a:endParaRPr lang="en-US" altLang="en-US"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How does blocking and shear modulate the orographic precipitation?</a:t>
            </a:r>
            <a:endParaRPr lang="en-US" altLang="en-US" sz="1600" b="1" dirty="0">
              <a:solidFill>
                <a:schemeClr val="bg1"/>
              </a:solidFill>
              <a:latin typeface="Arial" charset="0"/>
            </a:endParaRP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72"/>
          <a:stretch/>
        </p:blipFill>
        <p:spPr bwMode="auto">
          <a:xfrm>
            <a:off x="193040" y="985519"/>
            <a:ext cx="3693160" cy="389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799" y="914400"/>
            <a:ext cx="3466466" cy="5698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4078757" y="4800600"/>
            <a:ext cx="1992853" cy="369332"/>
          </a:xfrm>
          <a:prstGeom prst="rect">
            <a:avLst/>
          </a:prstGeom>
          <a:noFill/>
        </p:spPr>
        <p:txBody>
          <a:bodyPr wrap="none" rtlCol="0">
            <a:spAutoFit/>
          </a:bodyPr>
          <a:lstStyle/>
          <a:p>
            <a:pPr marL="0" marR="0" indent="0" defTabSz="914400" eaLnBrk="1" fontAlgn="auto" latinLnBrk="0" hangingPunct="1">
              <a:lnSpc>
                <a:spcPct val="100000"/>
              </a:lnSpc>
              <a:spcBef>
                <a:spcPts val="0"/>
              </a:spcBef>
              <a:spcAft>
                <a:spcPts val="0"/>
              </a:spcAft>
              <a:buClrTx/>
              <a:buSzTx/>
              <a:buFontTx/>
              <a:buNone/>
              <a:tabLst/>
            </a:pPr>
            <a:r>
              <a:rPr lang="en-US" dirty="0" err="1">
                <a:latin typeface="Arial" panose="020B0604020202020204" pitchFamily="34" charset="0"/>
                <a:cs typeface="Arial" panose="020B0604020202020204" pitchFamily="34" charset="0"/>
              </a:rPr>
              <a:t>Seity</a:t>
            </a:r>
            <a:r>
              <a:rPr lang="en-US" dirty="0">
                <a:latin typeface="Arial" panose="020B0604020202020204" pitchFamily="34" charset="0"/>
                <a:cs typeface="Arial" panose="020B0604020202020204" pitchFamily="34" charset="0"/>
              </a:rPr>
              <a:t> et al. </a:t>
            </a:r>
            <a:r>
              <a:rPr lang="en-US" dirty="0" smtClean="0">
                <a:latin typeface="Arial" panose="020B0604020202020204" pitchFamily="34" charset="0"/>
                <a:cs typeface="Arial" panose="020B0604020202020204" pitchFamily="34" charset="0"/>
              </a:rPr>
              <a:t>(2003)</a:t>
            </a:r>
          </a:p>
        </p:txBody>
      </p:sp>
      <p:sp>
        <p:nvSpPr>
          <p:cNvPr id="21" name="TextBox 20"/>
          <p:cNvSpPr txBox="1"/>
          <p:nvPr/>
        </p:nvSpPr>
        <p:spPr>
          <a:xfrm>
            <a:off x="0" y="4812268"/>
            <a:ext cx="3031599" cy="369332"/>
          </a:xfrm>
          <a:prstGeom prst="rect">
            <a:avLst/>
          </a:prstGeom>
          <a:noFill/>
        </p:spPr>
        <p:txBody>
          <a:bodyPr wrap="none" rtlCol="0">
            <a:spAutoFit/>
          </a:bodyPr>
          <a:lstStyle/>
          <a:p>
            <a:pPr marL="0" marR="0" indent="0" defTabSz="914400" eaLnBrk="1" fontAlgn="auto" latinLnBrk="0" hangingPunct="1">
              <a:lnSpc>
                <a:spcPct val="100000"/>
              </a:lnSpc>
              <a:spcBef>
                <a:spcPts val="0"/>
              </a:spcBef>
              <a:spcAft>
                <a:spcPts val="0"/>
              </a:spcAft>
              <a:buClrTx/>
              <a:buSzTx/>
              <a:buFontTx/>
              <a:buNone/>
              <a:tabLst/>
            </a:pPr>
            <a:r>
              <a:rPr lang="en-US" dirty="0" err="1" smtClean="0">
                <a:latin typeface="Arial" panose="020B0604020202020204" pitchFamily="34" charset="0"/>
                <a:cs typeface="Arial" panose="020B0604020202020204" pitchFamily="34" charset="0"/>
              </a:rPr>
              <a:t>Rotunno</a:t>
            </a:r>
            <a:r>
              <a:rPr lang="en-US" dirty="0" smtClean="0">
                <a:latin typeface="Arial" panose="020B0604020202020204" pitchFamily="34" charset="0"/>
                <a:cs typeface="Arial" panose="020B0604020202020204" pitchFamily="34" charset="0"/>
              </a:rPr>
              <a:t> and </a:t>
            </a:r>
            <a:r>
              <a:rPr lang="en-US" dirty="0" err="1" smtClean="0">
                <a:latin typeface="Arial" panose="020B0604020202020204" pitchFamily="34" charset="0"/>
                <a:cs typeface="Arial" panose="020B0604020202020204" pitchFamily="34" charset="0"/>
              </a:rPr>
              <a:t>Houze</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(2007)</a:t>
            </a:r>
          </a:p>
        </p:txBody>
      </p:sp>
    </p:spTree>
    <p:extLst>
      <p:ext uri="{BB962C8B-B14F-4D97-AF65-F5344CB8AC3E}">
        <p14:creationId xmlns:p14="http://schemas.microsoft.com/office/powerpoint/2010/main" val="4236382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bwMode="auto">
          <a:xfrm>
            <a:off x="0" y="838200"/>
            <a:ext cx="9144000" cy="228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174625" indent="-174625">
              <a:tabLst>
                <a:tab pos="174625" algn="l"/>
              </a:tabLst>
            </a:pPr>
            <a:r>
              <a:rPr lang="en-US" altLang="en-US" sz="1800" dirty="0" smtClean="0">
                <a:solidFill>
                  <a:srgbClr val="000099"/>
                </a:solidFill>
                <a:latin typeface="Arial" panose="020B0604020202020204" pitchFamily="34" charset="0"/>
                <a:cs typeface="Arial" panose="020B0604020202020204" pitchFamily="34" charset="0"/>
              </a:rPr>
              <a:t>The nature of mountain flows (dry and moist) are very sensitive to turbulence</a:t>
            </a:r>
          </a:p>
          <a:p>
            <a:pPr marL="174625" indent="-174625">
              <a:tabLst>
                <a:tab pos="174625" algn="l"/>
              </a:tabLst>
            </a:pPr>
            <a:r>
              <a:rPr lang="en-US" altLang="en-US" sz="1800" dirty="0">
                <a:solidFill>
                  <a:srgbClr val="000099"/>
                </a:solidFill>
                <a:latin typeface="Arial" panose="020B0604020202020204" pitchFamily="34" charset="0"/>
                <a:cs typeface="Arial" panose="020B0604020202020204" pitchFamily="34" charset="0"/>
              </a:rPr>
              <a:t>Flow </a:t>
            </a:r>
            <a:r>
              <a:rPr lang="en-US" altLang="en-US" sz="1800" dirty="0" smtClean="0">
                <a:solidFill>
                  <a:srgbClr val="000099"/>
                </a:solidFill>
                <a:latin typeface="Arial" panose="020B0604020202020204" pitchFamily="34" charset="0"/>
                <a:cs typeface="Arial" panose="020B0604020202020204" pitchFamily="34" charset="0"/>
              </a:rPr>
              <a:t>over/around terrain, breaking mountain waves are key generators of turbulence</a:t>
            </a:r>
          </a:p>
          <a:p>
            <a:pPr marL="174625" indent="-174625">
              <a:tabLst>
                <a:tab pos="174625" algn="l"/>
              </a:tabLst>
            </a:pPr>
            <a:r>
              <a:rPr lang="en-US" altLang="en-US" sz="1800" dirty="0">
                <a:solidFill>
                  <a:srgbClr val="000099"/>
                </a:solidFill>
                <a:latin typeface="Arial" panose="020B0604020202020204" pitchFamily="34" charset="0"/>
                <a:cs typeface="Arial" panose="020B0604020202020204" pitchFamily="34" charset="0"/>
              </a:rPr>
              <a:t>Our </a:t>
            </a:r>
            <a:r>
              <a:rPr lang="en-US" altLang="en-US" sz="1800" dirty="0" smtClean="0">
                <a:solidFill>
                  <a:srgbClr val="000099"/>
                </a:solidFill>
                <a:latin typeface="Arial" panose="020B0604020202020204" pitchFamily="34" charset="0"/>
                <a:cs typeface="Arial" panose="020B0604020202020204" pitchFamily="34" charset="0"/>
              </a:rPr>
              <a:t>theories (dry and moist) typically do </a:t>
            </a:r>
            <a:r>
              <a:rPr lang="en-US" altLang="en-US" sz="1800" dirty="0">
                <a:solidFill>
                  <a:srgbClr val="000099"/>
                </a:solidFill>
                <a:latin typeface="Arial" panose="020B0604020202020204" pitchFamily="34" charset="0"/>
                <a:cs typeface="Arial" panose="020B0604020202020204" pitchFamily="34" charset="0"/>
              </a:rPr>
              <a:t>not include realistic PBLs and </a:t>
            </a:r>
            <a:r>
              <a:rPr lang="en-US" altLang="en-US" sz="1800" dirty="0" smtClean="0">
                <a:solidFill>
                  <a:srgbClr val="000099"/>
                </a:solidFill>
                <a:latin typeface="Arial" panose="020B0604020202020204" pitchFamily="34" charset="0"/>
                <a:cs typeface="Arial" panose="020B0604020202020204" pitchFamily="34" charset="0"/>
              </a:rPr>
              <a:t>turbulence </a:t>
            </a:r>
          </a:p>
          <a:p>
            <a:pPr marL="174625" indent="-174625">
              <a:tabLst>
                <a:tab pos="174625" algn="l"/>
              </a:tabLst>
            </a:pPr>
            <a:r>
              <a:rPr lang="en-US" altLang="en-US" sz="1800" dirty="0" smtClean="0">
                <a:solidFill>
                  <a:srgbClr val="000099"/>
                </a:solidFill>
                <a:latin typeface="Arial" panose="020B0604020202020204" pitchFamily="34" charset="0"/>
                <a:cs typeface="Arial" panose="020B0604020202020204" pitchFamily="34" charset="0"/>
              </a:rPr>
              <a:t>Model resolution has increased faster than we can verify with observations</a:t>
            </a:r>
          </a:p>
          <a:p>
            <a:pPr marL="174625" indent="-174625">
              <a:tabLst>
                <a:tab pos="174625" algn="l"/>
              </a:tabLst>
            </a:pPr>
            <a:r>
              <a:rPr lang="en-US" altLang="en-US" sz="1800" dirty="0" smtClean="0">
                <a:solidFill>
                  <a:srgbClr val="000099"/>
                </a:solidFill>
                <a:latin typeface="Arial" panose="020B0604020202020204" pitchFamily="34" charset="0"/>
                <a:cs typeface="Arial" panose="020B0604020202020204" pitchFamily="34" charset="0"/>
              </a:rPr>
              <a:t>Observational gaps exist related to gravity wave characteristics, turbulent breaking</a:t>
            </a:r>
          </a:p>
          <a:p>
            <a:pPr marL="174625" indent="-174625">
              <a:tabLst>
                <a:tab pos="174625" algn="l"/>
              </a:tabLst>
            </a:pPr>
            <a:r>
              <a:rPr lang="en-US" altLang="en-US" sz="1800" dirty="0" smtClean="0">
                <a:solidFill>
                  <a:srgbClr val="000099"/>
                </a:solidFill>
                <a:latin typeface="Arial" panose="020B0604020202020204" pitchFamily="34" charset="0"/>
                <a:cs typeface="Arial" panose="020B0604020202020204" pitchFamily="34" charset="0"/>
              </a:rPr>
              <a:t>Gravity wave drag parametrizations are known </a:t>
            </a:r>
            <a:r>
              <a:rPr lang="en-US" altLang="en-US" sz="1800" dirty="0">
                <a:solidFill>
                  <a:srgbClr val="000099"/>
                </a:solidFill>
                <a:latin typeface="Arial" panose="020B0604020202020204" pitchFamily="34" charset="0"/>
                <a:cs typeface="Arial" panose="020B0604020202020204" pitchFamily="34" charset="0"/>
              </a:rPr>
              <a:t>to be </a:t>
            </a:r>
            <a:r>
              <a:rPr lang="en-US" altLang="en-US" sz="1800" dirty="0" smtClean="0">
                <a:solidFill>
                  <a:srgbClr val="000099"/>
                </a:solidFill>
                <a:latin typeface="Arial" panose="020B0604020202020204" pitchFamily="34" charset="0"/>
                <a:cs typeface="Arial" panose="020B0604020202020204" pitchFamily="34" charset="0"/>
              </a:rPr>
              <a:t>deficient and highly tuned. Crude GWD parameterizations lead to large systematic biases in weather/climate models.</a:t>
            </a:r>
            <a:endParaRPr lang="en-US" altLang="en-US" sz="1800" dirty="0">
              <a:solidFill>
                <a:srgbClr val="000099"/>
              </a:solidFill>
              <a:latin typeface="Arial" panose="020B0604020202020204" pitchFamily="34" charset="0"/>
              <a:cs typeface="Arial" panose="020B0604020202020204" pitchFamily="34" charset="0"/>
            </a:endParaRPr>
          </a:p>
        </p:txBody>
      </p:sp>
      <p:sp>
        <p:nvSpPr>
          <p:cNvPr id="20483" name="Text Box 7"/>
          <p:cNvSpPr txBox="1">
            <a:spLocks noChangeArrowheads="1"/>
          </p:cNvSpPr>
          <p:nvPr/>
        </p:nvSpPr>
        <p:spPr bwMode="auto">
          <a:xfrm>
            <a:off x="0" y="762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spcBef>
                <a:spcPct val="0"/>
              </a:spcBef>
              <a:spcAft>
                <a:spcPct val="0"/>
              </a:spcAft>
            </a:pPr>
            <a:r>
              <a:rPr lang="en-US" altLang="en-US" sz="3200" b="0" dirty="0" smtClean="0">
                <a:solidFill>
                  <a:srgbClr val="FFFF00"/>
                </a:solidFill>
                <a:latin typeface="Arial Black" pitchFamily="34" charset="0"/>
              </a:rPr>
              <a:t>Background</a:t>
            </a:r>
            <a:endParaRPr lang="en-US" altLang="en-US" sz="3200" b="0" dirty="0">
              <a:solidFill>
                <a:srgbClr val="FFFF00"/>
              </a:solidFill>
              <a:latin typeface="Arial Black" pitchFamily="34" charset="0"/>
            </a:endParaRP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22680" y="3898066"/>
            <a:ext cx="3733800" cy="2917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627480" y="3171996"/>
            <a:ext cx="2997360" cy="646331"/>
          </a:xfrm>
          <a:prstGeom prst="rect">
            <a:avLst/>
          </a:prstGeom>
          <a:noFill/>
        </p:spPr>
        <p:txBody>
          <a:bodyPr wrap="none" rtlCol="0">
            <a:spAutoFit/>
          </a:bodyPr>
          <a:lstStyle/>
          <a:p>
            <a:pPr algn="ctr"/>
            <a:r>
              <a:rPr lang="en-US" dirty="0" smtClean="0">
                <a:latin typeface="Arial" panose="020B0604020202020204" pitchFamily="34" charset="0"/>
                <a:cs typeface="Arial" panose="020B0604020202020204" pitchFamily="34" charset="0"/>
              </a:rPr>
              <a:t>Dynamically-Driven Waves </a:t>
            </a:r>
          </a:p>
          <a:p>
            <a:pPr algn="ctr"/>
            <a:r>
              <a:rPr lang="en-US" dirty="0" smtClean="0">
                <a:latin typeface="Arial" panose="020B0604020202020204" pitchFamily="34" charset="0"/>
                <a:cs typeface="Arial" panose="020B0604020202020204" pitchFamily="34" charset="0"/>
              </a:rPr>
              <a:t>and Turbulence</a:t>
            </a:r>
            <a:endParaRPr lang="en-US" dirty="0">
              <a:latin typeface="Arial" panose="020B0604020202020204" pitchFamily="34" charset="0"/>
              <a:cs typeface="Arial" panose="020B0604020202020204" pitchFamily="34" charset="0"/>
            </a:endParaRPr>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782232"/>
            <a:ext cx="3435745" cy="300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5151819" y="3135901"/>
            <a:ext cx="3070071" cy="646331"/>
          </a:xfrm>
          <a:prstGeom prst="rect">
            <a:avLst/>
          </a:prstGeom>
          <a:noFill/>
        </p:spPr>
        <p:txBody>
          <a:bodyPr wrap="none" rtlCol="0">
            <a:spAutoFit/>
          </a:bodyPr>
          <a:lstStyle/>
          <a:p>
            <a:pPr algn="ctr"/>
            <a:r>
              <a:rPr lang="en-US" dirty="0" smtClean="0">
                <a:latin typeface="Arial" panose="020B0604020202020204" pitchFamily="34" charset="0"/>
                <a:cs typeface="Arial" panose="020B0604020202020204" pitchFamily="34" charset="0"/>
              </a:rPr>
              <a:t>Effects of Terrain</a:t>
            </a:r>
          </a:p>
          <a:p>
            <a:pPr algn="ctr"/>
            <a:r>
              <a:rPr lang="en-US" dirty="0" smtClean="0">
                <a:latin typeface="Arial" panose="020B0604020202020204" pitchFamily="34" charset="0"/>
                <a:cs typeface="Arial" panose="020B0604020202020204" pitchFamily="34" charset="0"/>
              </a:rPr>
              <a:t> on Clouds and Precipitation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232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0"/>
          <p:cNvSpPr txBox="1">
            <a:spLocks noChangeArrowheads="1"/>
          </p:cNvSpPr>
          <p:nvPr/>
        </p:nvSpPr>
        <p:spPr bwMode="auto">
          <a:xfrm>
            <a:off x="193040" y="5181600"/>
            <a:ext cx="8493759" cy="1554272"/>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smtClean="0">
                <a:solidFill>
                  <a:schemeClr val="bg1"/>
                </a:solidFill>
                <a:latin typeface="Arial" charset="0"/>
              </a:rPr>
              <a:t>Frontiers</a:t>
            </a:r>
          </a:p>
          <a:p>
            <a:pPr marL="742950" lvl="1" indent="-285750" fontAlgn="base">
              <a:lnSpc>
                <a:spcPct val="80000"/>
              </a:lnSpc>
              <a:spcBef>
                <a:spcPct val="30000"/>
              </a:spcBef>
              <a:spcAft>
                <a:spcPct val="0"/>
              </a:spcAft>
              <a:buFontTx/>
              <a:buChar char="-"/>
            </a:pPr>
            <a:r>
              <a:rPr lang="en-US" altLang="en-US" sz="1600" b="1" dirty="0">
                <a:solidFill>
                  <a:schemeClr val="bg1"/>
                </a:solidFill>
                <a:latin typeface="Arial" charset="0"/>
              </a:rPr>
              <a:t>M</a:t>
            </a:r>
            <a:r>
              <a:rPr lang="en-US" altLang="en-US" sz="1600" b="1" dirty="0" smtClean="0">
                <a:solidFill>
                  <a:schemeClr val="bg1"/>
                </a:solidFill>
                <a:latin typeface="Arial" charset="0"/>
              </a:rPr>
              <a:t>echanical convection over small scale terrain, and generation of clear air turbulence</a:t>
            </a:r>
          </a:p>
          <a:p>
            <a:pPr fontAlgn="base">
              <a:lnSpc>
                <a:spcPct val="80000"/>
              </a:lnSpc>
              <a:spcBef>
                <a:spcPct val="30000"/>
              </a:spcBef>
              <a:spcAft>
                <a:spcPct val="0"/>
              </a:spcAft>
              <a:buFontTx/>
              <a:buChar char="•"/>
            </a:pPr>
            <a:r>
              <a:rPr lang="en-US" altLang="en-US" b="1" dirty="0" smtClean="0">
                <a:solidFill>
                  <a:schemeClr val="bg1"/>
                </a:solidFill>
                <a:latin typeface="Arial" charset="0"/>
              </a:rPr>
              <a:t>Key Questions</a:t>
            </a:r>
            <a:endParaRPr lang="en-US" altLang="en-US"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sz="1600" b="1" dirty="0" smtClean="0">
                <a:solidFill>
                  <a:schemeClr val="bg1"/>
                </a:solidFill>
                <a:latin typeface="Arial" charset="0"/>
              </a:rPr>
              <a:t>What are the key processes governing mechanically-driven convection and associated turbulence?</a:t>
            </a:r>
            <a:endParaRPr lang="en-US" altLang="en-US" sz="1600" b="1" dirty="0">
              <a:solidFill>
                <a:schemeClr val="bg1"/>
              </a:solidFill>
              <a:latin typeface="Arial" charset="0"/>
            </a:endParaRPr>
          </a:p>
        </p:txBody>
      </p:sp>
      <p:sp>
        <p:nvSpPr>
          <p:cNvPr id="4" name="Text Box 7"/>
          <p:cNvSpPr txBox="1">
            <a:spLocks noChangeArrowheads="1"/>
          </p:cNvSpPr>
          <p:nvPr/>
        </p:nvSpPr>
        <p:spPr bwMode="auto">
          <a:xfrm>
            <a:off x="521987" y="152400"/>
            <a:ext cx="815848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Terrain-Induced Convection</a:t>
            </a:r>
            <a:endParaRPr lang="en-US" altLang="en-US" sz="3200" b="0" dirty="0">
              <a:solidFill>
                <a:srgbClr val="FFFF00"/>
              </a:solidFill>
              <a:latin typeface="Arial Black"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1360" y="914400"/>
            <a:ext cx="58674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61360" y="4812268"/>
            <a:ext cx="2069797" cy="369332"/>
          </a:xfrm>
          <a:prstGeom prst="rect">
            <a:avLst/>
          </a:prstGeom>
          <a:noFill/>
        </p:spPr>
        <p:txBody>
          <a:bodyPr wrap="none" rtlCol="0">
            <a:spAutoFit/>
          </a:bodyPr>
          <a:lstStyle/>
          <a:p>
            <a:pPr marL="0" marR="0" indent="0" defTabSz="914400" eaLnBrk="1" fontAlgn="auto" latinLnBrk="0" hangingPunct="1">
              <a:lnSpc>
                <a:spcPct val="100000"/>
              </a:lnSpc>
              <a:spcBef>
                <a:spcPts val="0"/>
              </a:spcBef>
              <a:spcAft>
                <a:spcPts val="0"/>
              </a:spcAft>
              <a:buClrTx/>
              <a:buSzTx/>
              <a:buFontTx/>
              <a:buNone/>
              <a:tabLst/>
            </a:pPr>
            <a:r>
              <a:rPr lang="en-US" dirty="0" smtClean="0">
                <a:latin typeface="Arial" panose="020B0604020202020204" pitchFamily="34" charset="0"/>
                <a:cs typeface="Arial" panose="020B0604020202020204" pitchFamily="34" charset="0"/>
              </a:rPr>
              <a:t>Smith et al. (2012)</a:t>
            </a: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066800"/>
            <a:ext cx="2286000" cy="1798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96"/>
          <a:stretch/>
        </p:blipFill>
        <p:spPr bwMode="auto">
          <a:xfrm>
            <a:off x="527334" y="3041650"/>
            <a:ext cx="2292066" cy="206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194031" y="1087120"/>
            <a:ext cx="4002058" cy="646331"/>
          </a:xfrm>
          <a:prstGeom prst="rect">
            <a:avLst/>
          </a:prstGeom>
          <a:noFill/>
        </p:spPr>
        <p:txBody>
          <a:bodyPr wrap="none" rtlCol="0">
            <a:spAutoFit/>
          </a:bodyPr>
          <a:lstStyle/>
          <a:p>
            <a:pPr marL="0" marR="0" indent="0" defTabSz="914400" eaLnBrk="1" fontAlgn="auto" latinLnBrk="0" hangingPunct="1">
              <a:lnSpc>
                <a:spcPct val="100000"/>
              </a:lnSpc>
              <a:spcBef>
                <a:spcPts val="0"/>
              </a:spcBef>
              <a:spcAft>
                <a:spcPts val="0"/>
              </a:spcAft>
              <a:buClrTx/>
              <a:buSzTx/>
              <a:buFontTx/>
              <a:buNone/>
              <a:tabLst/>
            </a:pPr>
            <a:r>
              <a:rPr lang="en-US" dirty="0" smtClean="0">
                <a:latin typeface="Arial" panose="020B0604020202020204" pitchFamily="34" charset="0"/>
                <a:cs typeface="Arial" panose="020B0604020202020204" pitchFamily="34" charset="0"/>
              </a:rPr>
              <a:t>Diurnally-Forced Thermal Convection</a:t>
            </a:r>
          </a:p>
          <a:p>
            <a:pPr marL="0" marR="0" indent="0" defTabSz="914400" eaLnBrk="1" fontAlgn="auto" latinLnBrk="0" hangingPunct="1">
              <a:lnSpc>
                <a:spcPct val="100000"/>
              </a:lnSpc>
              <a:spcBef>
                <a:spcPts val="0"/>
              </a:spcBef>
              <a:spcAft>
                <a:spcPts val="0"/>
              </a:spcAft>
              <a:buClrTx/>
              <a:buSzTx/>
              <a:buFontTx/>
              <a:buNone/>
              <a:tabLst/>
            </a:pPr>
            <a:r>
              <a:rPr lang="en-US" dirty="0" smtClean="0">
                <a:latin typeface="Arial" panose="020B0604020202020204" pitchFamily="34" charset="0"/>
                <a:cs typeface="Arial" panose="020B0604020202020204" pitchFamily="34" charset="0"/>
              </a:rPr>
              <a:t>(low wind)</a:t>
            </a:r>
          </a:p>
        </p:txBody>
      </p:sp>
      <p:sp>
        <p:nvSpPr>
          <p:cNvPr id="10" name="TextBox 9"/>
          <p:cNvSpPr txBox="1"/>
          <p:nvPr/>
        </p:nvSpPr>
        <p:spPr>
          <a:xfrm>
            <a:off x="4439919" y="2998469"/>
            <a:ext cx="3531736" cy="646331"/>
          </a:xfrm>
          <a:prstGeom prst="rect">
            <a:avLst/>
          </a:prstGeom>
          <a:noFill/>
        </p:spPr>
        <p:txBody>
          <a:bodyPr wrap="none" rtlCol="0">
            <a:spAutoFit/>
          </a:bodyPr>
          <a:lstStyle/>
          <a:p>
            <a:pPr marL="0" marR="0" indent="0" defTabSz="914400" eaLnBrk="1" fontAlgn="auto" latinLnBrk="0" hangingPunct="1">
              <a:lnSpc>
                <a:spcPct val="100000"/>
              </a:lnSpc>
              <a:spcBef>
                <a:spcPts val="0"/>
              </a:spcBef>
              <a:spcAft>
                <a:spcPts val="0"/>
              </a:spcAft>
              <a:buClrTx/>
              <a:buSzTx/>
              <a:buFontTx/>
              <a:buNone/>
              <a:tabLst/>
            </a:pPr>
            <a:r>
              <a:rPr lang="en-US" dirty="0" smtClean="0">
                <a:latin typeface="Arial" panose="020B0604020202020204" pitchFamily="34" charset="0"/>
                <a:cs typeface="Arial" panose="020B0604020202020204" pitchFamily="34" charset="0"/>
              </a:rPr>
              <a:t>Mechanically-Forced Convection</a:t>
            </a:r>
          </a:p>
          <a:p>
            <a:pPr marL="0" marR="0" indent="0" defTabSz="914400" eaLnBrk="1" fontAlgn="auto" latinLnBrk="0" hangingPunct="1">
              <a:lnSpc>
                <a:spcPct val="100000"/>
              </a:lnSpc>
              <a:spcBef>
                <a:spcPts val="0"/>
              </a:spcBef>
              <a:spcAft>
                <a:spcPts val="0"/>
              </a:spcAft>
              <a:buClrTx/>
              <a:buSzTx/>
              <a:buFontTx/>
              <a:buNone/>
              <a:tabLst/>
            </a:pPr>
            <a:r>
              <a:rPr lang="en-US" dirty="0" smtClean="0">
                <a:latin typeface="Arial" panose="020B0604020202020204" pitchFamily="34" charset="0"/>
                <a:cs typeface="Arial" panose="020B0604020202020204" pitchFamily="34" charset="0"/>
              </a:rPr>
              <a:t>(High wind)</a:t>
            </a:r>
          </a:p>
        </p:txBody>
      </p:sp>
    </p:spTree>
    <p:extLst>
      <p:ext uri="{BB962C8B-B14F-4D97-AF65-F5344CB8AC3E}">
        <p14:creationId xmlns:p14="http://schemas.microsoft.com/office/powerpoint/2010/main" val="3423651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bwMode="auto">
          <a:xfrm>
            <a:off x="0" y="838200"/>
            <a:ext cx="9144000" cy="601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174625" indent="-174625">
              <a:tabLst>
                <a:tab pos="174625" algn="l"/>
              </a:tabLst>
            </a:pPr>
            <a:r>
              <a:rPr lang="en-US" altLang="en-US" sz="2000" dirty="0" smtClean="0">
                <a:solidFill>
                  <a:srgbClr val="C00000"/>
                </a:solidFill>
                <a:latin typeface="Arial" panose="020B0604020202020204" pitchFamily="34" charset="0"/>
                <a:cs typeface="Arial" panose="020B0604020202020204" pitchFamily="34" charset="0"/>
              </a:rPr>
              <a:t>Improved understanding and modeling of mountain waves, winds, breaking are needed, particularly bridging the gap between theory and the real world</a:t>
            </a:r>
          </a:p>
          <a:p>
            <a:pPr marL="174625" indent="-174625">
              <a:tabLst>
                <a:tab pos="174625" algn="l"/>
              </a:tabLst>
            </a:pPr>
            <a:r>
              <a:rPr lang="en-US" altLang="en-US" sz="2000" dirty="0" smtClean="0">
                <a:solidFill>
                  <a:srgbClr val="C00000"/>
                </a:solidFill>
                <a:latin typeface="Arial" panose="020B0604020202020204" pitchFamily="34" charset="0"/>
                <a:cs typeface="Arial" panose="020B0604020202020204" pitchFamily="34" charset="0"/>
              </a:rPr>
              <a:t>Theory builds on simple flows and terrain with no or simple PBLs &amp; turbulence</a:t>
            </a:r>
          </a:p>
          <a:p>
            <a:pPr marL="174625" indent="-174625">
              <a:tabLst>
                <a:tab pos="174625" algn="l"/>
              </a:tabLst>
            </a:pPr>
            <a:r>
              <a:rPr lang="en-US" altLang="en-US" sz="2000" dirty="0" smtClean="0">
                <a:solidFill>
                  <a:srgbClr val="C00000"/>
                </a:solidFill>
                <a:latin typeface="Arial" panose="020B0604020202020204" pitchFamily="34" charset="0"/>
                <a:cs typeface="Arial" panose="020B0604020202020204" pitchFamily="34" charset="0"/>
              </a:rPr>
              <a:t>Model parameterizations for gravity wave drag are </a:t>
            </a:r>
            <a:r>
              <a:rPr lang="en-US" altLang="en-US" sz="2000" dirty="0" smtClean="0">
                <a:solidFill>
                  <a:srgbClr val="C00000"/>
                </a:solidFill>
                <a:latin typeface="Arial" panose="020B0604020202020204" pitchFamily="34" charset="0"/>
                <a:cs typeface="Arial" panose="020B0604020202020204" pitchFamily="34" charset="0"/>
              </a:rPr>
              <a:t>known </a:t>
            </a:r>
            <a:r>
              <a:rPr lang="en-US" altLang="en-US" sz="2000" dirty="0" smtClean="0">
                <a:solidFill>
                  <a:srgbClr val="C00000"/>
                </a:solidFill>
                <a:latin typeface="Arial" panose="020B0604020202020204" pitchFamily="34" charset="0"/>
                <a:cs typeface="Arial" panose="020B0604020202020204" pitchFamily="34" charset="0"/>
              </a:rPr>
              <a:t>to be </a:t>
            </a:r>
            <a:r>
              <a:rPr lang="en-US" altLang="en-US" sz="2000" dirty="0" smtClean="0">
                <a:solidFill>
                  <a:srgbClr val="C00000"/>
                </a:solidFill>
                <a:latin typeface="Arial" panose="020B0604020202020204" pitchFamily="34" charset="0"/>
                <a:cs typeface="Arial" panose="020B0604020202020204" pitchFamily="34" charset="0"/>
              </a:rPr>
              <a:t>deficient and highly tuned.  Significant source of model biases </a:t>
            </a:r>
            <a:r>
              <a:rPr lang="en-US" altLang="en-US" sz="2000" smtClean="0">
                <a:solidFill>
                  <a:srgbClr val="C00000"/>
                </a:solidFill>
                <a:latin typeface="Arial" panose="020B0604020202020204" pitchFamily="34" charset="0"/>
                <a:cs typeface="Arial" panose="020B0604020202020204" pitchFamily="34" charset="0"/>
              </a:rPr>
              <a:t>in weather/climate models.</a:t>
            </a:r>
            <a:endParaRPr lang="en-US" altLang="en-US" sz="2000" dirty="0" smtClean="0">
              <a:solidFill>
                <a:srgbClr val="C00000"/>
              </a:solidFill>
              <a:latin typeface="Arial" panose="020B0604020202020204" pitchFamily="34" charset="0"/>
              <a:cs typeface="Arial" panose="020B0604020202020204" pitchFamily="34" charset="0"/>
            </a:endParaRPr>
          </a:p>
          <a:p>
            <a:pPr marL="174625" indent="-174625">
              <a:tabLst>
                <a:tab pos="174625" algn="l"/>
              </a:tabLst>
            </a:pPr>
            <a:r>
              <a:rPr lang="en-US" altLang="en-US" sz="2000" dirty="0" smtClean="0">
                <a:solidFill>
                  <a:srgbClr val="C00000"/>
                </a:solidFill>
                <a:latin typeface="Arial" panose="020B0604020202020204" pitchFamily="34" charset="0"/>
                <a:cs typeface="Arial" panose="020B0604020202020204" pitchFamily="34" charset="0"/>
              </a:rPr>
              <a:t>Observational Gaps </a:t>
            </a:r>
            <a:r>
              <a:rPr lang="en-US" altLang="en-US" sz="2000" dirty="0">
                <a:solidFill>
                  <a:srgbClr val="C00000"/>
                </a:solidFill>
                <a:latin typeface="Arial" panose="020B0604020202020204" pitchFamily="34" charset="0"/>
                <a:cs typeface="Arial" panose="020B0604020202020204" pitchFamily="34" charset="0"/>
              </a:rPr>
              <a:t>(e.g., </a:t>
            </a:r>
            <a:r>
              <a:rPr lang="en-US" altLang="en-US" sz="2000" dirty="0" smtClean="0">
                <a:solidFill>
                  <a:srgbClr val="C00000"/>
                </a:solidFill>
                <a:latin typeface="Arial" panose="020B0604020202020204" pitchFamily="34" charset="0"/>
                <a:cs typeface="Arial" panose="020B0604020202020204" pitchFamily="34" charset="0"/>
              </a:rPr>
              <a:t>characteristics</a:t>
            </a:r>
            <a:r>
              <a:rPr lang="en-US" altLang="en-US" sz="2000" dirty="0">
                <a:solidFill>
                  <a:srgbClr val="C00000"/>
                </a:solidFill>
                <a:latin typeface="Arial" panose="020B0604020202020204" pitchFamily="34" charset="0"/>
                <a:cs typeface="Arial" panose="020B0604020202020204" pitchFamily="34" charset="0"/>
              </a:rPr>
              <a:t>, spectra, time dependence, mixing)</a:t>
            </a:r>
          </a:p>
          <a:p>
            <a:pPr marL="574675" lvl="1" indent="-174625">
              <a:tabLst>
                <a:tab pos="174625" algn="l"/>
              </a:tabLst>
            </a:pPr>
            <a:r>
              <a:rPr lang="en-US" altLang="en-US" sz="2000" dirty="0" smtClean="0">
                <a:latin typeface="Arial" panose="020B0604020202020204" pitchFamily="34" charset="0"/>
                <a:cs typeface="Arial" panose="020B0604020202020204" pitchFamily="34" charset="0"/>
              </a:rPr>
              <a:t>Mountain PBL: strongly modulates gravity wave launching</a:t>
            </a:r>
          </a:p>
          <a:p>
            <a:pPr marL="574675" lvl="1" indent="-174625">
              <a:tabLst>
                <a:tab pos="174625" algn="l"/>
              </a:tabLst>
            </a:pPr>
            <a:r>
              <a:rPr lang="en-US" altLang="en-US" sz="2000" dirty="0" smtClean="0">
                <a:latin typeface="Arial" panose="020B0604020202020204" pitchFamily="34" charset="0"/>
                <a:cs typeface="Arial" panose="020B0604020202020204" pitchFamily="34" charset="0"/>
              </a:rPr>
              <a:t>Multi-scale (dynamics and predictability studies):  Atmospheric </a:t>
            </a:r>
            <a:r>
              <a:rPr lang="en-US" altLang="en-US" sz="2000" dirty="0">
                <a:latin typeface="Arial" panose="020B0604020202020204" pitchFamily="34" charset="0"/>
                <a:cs typeface="Arial" panose="020B0604020202020204" pitchFamily="34" charset="0"/>
              </a:rPr>
              <a:t>profiles upstream, </a:t>
            </a:r>
            <a:r>
              <a:rPr lang="en-US" altLang="en-US" sz="2000" dirty="0" smtClean="0">
                <a:latin typeface="Arial" panose="020B0604020202020204" pitchFamily="34" charset="0"/>
                <a:cs typeface="Arial" panose="020B0604020202020204" pitchFamily="34" charset="0"/>
              </a:rPr>
              <a:t>over, downstream </a:t>
            </a:r>
            <a:r>
              <a:rPr lang="en-US" altLang="en-US" sz="2000" dirty="0">
                <a:latin typeface="Arial" panose="020B0604020202020204" pitchFamily="34" charset="0"/>
                <a:cs typeface="Arial" panose="020B0604020202020204" pitchFamily="34" charset="0"/>
              </a:rPr>
              <a:t>of </a:t>
            </a:r>
            <a:r>
              <a:rPr lang="en-US" altLang="en-US" sz="2000" dirty="0" smtClean="0">
                <a:latin typeface="Arial" panose="020B0604020202020204" pitchFamily="34" charset="0"/>
                <a:cs typeface="Arial" panose="020B0604020202020204" pitchFamily="34" charset="0"/>
              </a:rPr>
              <a:t>terrain (time continuity) </a:t>
            </a:r>
          </a:p>
          <a:p>
            <a:pPr marL="1085850" lvl="2" indent="-285750">
              <a:buFont typeface="+mj-lt"/>
              <a:buAutoNum type="romanLcPeriod"/>
              <a:tabLst>
                <a:tab pos="174625" algn="l"/>
              </a:tabLst>
            </a:pPr>
            <a:r>
              <a:rPr lang="en-US" altLang="en-US" sz="2000" dirty="0" smtClean="0">
                <a:solidFill>
                  <a:srgbClr val="000099"/>
                </a:solidFill>
                <a:latin typeface="Arial" panose="020B0604020202020204" pitchFamily="34" charset="0"/>
                <a:cs typeface="Arial" panose="020B0604020202020204" pitchFamily="34" charset="0"/>
              </a:rPr>
              <a:t>Wave breaking and turbulence (low-levels to UTLS to MLT)</a:t>
            </a:r>
          </a:p>
          <a:p>
            <a:pPr marL="1085850" lvl="2" indent="-285750">
              <a:buFont typeface="+mj-lt"/>
              <a:buAutoNum type="romanLcPeriod"/>
              <a:tabLst>
                <a:tab pos="174625" algn="l"/>
              </a:tabLst>
            </a:pPr>
            <a:r>
              <a:rPr lang="en-US" altLang="en-US" sz="2000" dirty="0" smtClean="0">
                <a:solidFill>
                  <a:srgbClr val="000099"/>
                </a:solidFill>
                <a:latin typeface="Arial" panose="020B0604020202020204" pitchFamily="34" charset="0"/>
                <a:cs typeface="Arial" panose="020B0604020202020204" pitchFamily="34" charset="0"/>
              </a:rPr>
              <a:t>Rotors, </a:t>
            </a:r>
            <a:r>
              <a:rPr lang="en-US" altLang="en-US" sz="2000" dirty="0" err="1" smtClean="0">
                <a:solidFill>
                  <a:srgbClr val="000099"/>
                </a:solidFill>
                <a:latin typeface="Arial" panose="020B0604020202020204" pitchFamily="34" charset="0"/>
                <a:cs typeface="Arial" panose="020B0604020202020204" pitchFamily="34" charset="0"/>
              </a:rPr>
              <a:t>subrotors</a:t>
            </a:r>
            <a:r>
              <a:rPr lang="en-US" altLang="en-US" sz="2000" dirty="0" smtClean="0">
                <a:solidFill>
                  <a:srgbClr val="000099"/>
                </a:solidFill>
                <a:latin typeface="Arial" panose="020B0604020202020204" pitchFamily="34" charset="0"/>
                <a:cs typeface="Arial" panose="020B0604020202020204" pitchFamily="34" charset="0"/>
              </a:rPr>
              <a:t>, shear instabilities, rotor clouds</a:t>
            </a:r>
          </a:p>
          <a:p>
            <a:pPr marL="1085850" lvl="2" indent="-285750">
              <a:buFont typeface="+mj-lt"/>
              <a:buAutoNum type="romanLcPeriod"/>
              <a:tabLst>
                <a:tab pos="174625" algn="l"/>
              </a:tabLst>
            </a:pPr>
            <a:r>
              <a:rPr lang="en-US" altLang="en-US" sz="2000" dirty="0" smtClean="0">
                <a:solidFill>
                  <a:srgbClr val="000099"/>
                </a:solidFill>
                <a:latin typeface="Arial" panose="020B0604020202020204" pitchFamily="34" charset="0"/>
                <a:cs typeface="Arial" panose="020B0604020202020204" pitchFamily="34" charset="0"/>
              </a:rPr>
              <a:t>Downslope windstorms / “shooting flow”, vortex sheet, separation pts</a:t>
            </a:r>
          </a:p>
          <a:p>
            <a:pPr marL="1085850" lvl="2" indent="-285750">
              <a:buFont typeface="+mj-lt"/>
              <a:buAutoNum type="romanLcPeriod"/>
              <a:tabLst>
                <a:tab pos="174625" algn="l"/>
              </a:tabLst>
            </a:pPr>
            <a:r>
              <a:rPr lang="en-US" altLang="en-US" sz="2000" dirty="0" smtClean="0">
                <a:solidFill>
                  <a:srgbClr val="000099"/>
                </a:solidFill>
                <a:latin typeface="Arial" panose="020B0604020202020204" pitchFamily="34" charset="0"/>
                <a:cs typeface="Arial" panose="020B0604020202020204" pitchFamily="34" charset="0"/>
              </a:rPr>
              <a:t>Wide/narrow </a:t>
            </a:r>
            <a:r>
              <a:rPr lang="en-US" altLang="en-US" sz="2000" dirty="0">
                <a:solidFill>
                  <a:srgbClr val="000099"/>
                </a:solidFill>
                <a:latin typeface="Arial" panose="020B0604020202020204" pitchFamily="34" charset="0"/>
                <a:cs typeface="Arial" panose="020B0604020202020204" pitchFamily="34" charset="0"/>
              </a:rPr>
              <a:t>gap flows and </a:t>
            </a:r>
            <a:r>
              <a:rPr lang="en-US" altLang="en-US" sz="2000" dirty="0" smtClean="0">
                <a:solidFill>
                  <a:srgbClr val="000099"/>
                </a:solidFill>
                <a:latin typeface="Arial" panose="020B0604020202020204" pitchFamily="34" charset="0"/>
                <a:cs typeface="Arial" panose="020B0604020202020204" pitchFamily="34" charset="0"/>
              </a:rPr>
              <a:t>airflow </a:t>
            </a:r>
            <a:r>
              <a:rPr lang="en-US" altLang="en-US" sz="2000" dirty="0">
                <a:solidFill>
                  <a:srgbClr val="000099"/>
                </a:solidFill>
                <a:latin typeface="Arial" panose="020B0604020202020204" pitchFamily="34" charset="0"/>
                <a:cs typeface="Arial" panose="020B0604020202020204" pitchFamily="34" charset="0"/>
              </a:rPr>
              <a:t>through </a:t>
            </a:r>
            <a:r>
              <a:rPr lang="en-US" altLang="en-US" sz="2000" dirty="0" smtClean="0">
                <a:solidFill>
                  <a:srgbClr val="000099"/>
                </a:solidFill>
                <a:latin typeface="Arial" panose="020B0604020202020204" pitchFamily="34" charset="0"/>
                <a:cs typeface="Arial" panose="020B0604020202020204" pitchFamily="34" charset="0"/>
              </a:rPr>
              <a:t>passes</a:t>
            </a:r>
          </a:p>
          <a:p>
            <a:pPr marL="1085850" lvl="2" indent="-285750">
              <a:buFont typeface="+mj-lt"/>
              <a:buAutoNum type="romanLcPeriod"/>
              <a:tabLst>
                <a:tab pos="174625" algn="l"/>
              </a:tabLst>
            </a:pPr>
            <a:r>
              <a:rPr lang="en-US" altLang="en-US" sz="2000" dirty="0">
                <a:solidFill>
                  <a:srgbClr val="000099"/>
                </a:solidFill>
                <a:latin typeface="Arial" panose="020B0604020202020204" pitchFamily="34" charset="0"/>
                <a:cs typeface="Arial" panose="020B0604020202020204" pitchFamily="34" charset="0"/>
              </a:rPr>
              <a:t>A</a:t>
            </a:r>
            <a:r>
              <a:rPr lang="en-US" altLang="en-US" sz="2000" dirty="0" smtClean="0">
                <a:solidFill>
                  <a:srgbClr val="000099"/>
                </a:solidFill>
                <a:latin typeface="Arial" panose="020B0604020202020204" pitchFamily="34" charset="0"/>
                <a:cs typeface="Arial" panose="020B0604020202020204" pitchFamily="34" charset="0"/>
              </a:rPr>
              <a:t>ccurate u’, v’, w’, p’ for flux calculations (need long aircraft legs)</a:t>
            </a:r>
          </a:p>
          <a:p>
            <a:pPr marL="1085850" lvl="2" indent="-285750">
              <a:buFont typeface="+mj-lt"/>
              <a:buAutoNum type="romanLcPeriod"/>
              <a:tabLst>
                <a:tab pos="174625" algn="l"/>
              </a:tabLst>
            </a:pPr>
            <a:r>
              <a:rPr lang="en-US" altLang="en-US" sz="2000" dirty="0" smtClean="0">
                <a:solidFill>
                  <a:srgbClr val="000099"/>
                </a:solidFill>
                <a:latin typeface="Arial" panose="020B0604020202020204" pitchFamily="34" charset="0"/>
                <a:cs typeface="Arial" panose="020B0604020202020204" pitchFamily="34" charset="0"/>
              </a:rPr>
              <a:t>Turbulence in moist flows: </a:t>
            </a:r>
            <a:r>
              <a:rPr lang="en-US" altLang="en-US" sz="2000" dirty="0" err="1" smtClean="0">
                <a:solidFill>
                  <a:srgbClr val="000099"/>
                </a:solidFill>
                <a:latin typeface="Arial" panose="020B0604020202020204" pitchFamily="34" charset="0"/>
                <a:cs typeface="Arial" panose="020B0604020202020204" pitchFamily="34" charset="0"/>
              </a:rPr>
              <a:t>i</a:t>
            </a:r>
            <a:r>
              <a:rPr lang="en-US" altLang="en-US" sz="2000" dirty="0" smtClean="0">
                <a:solidFill>
                  <a:srgbClr val="000099"/>
                </a:solidFill>
                <a:latin typeface="Arial" panose="020B0604020202020204" pitchFamily="34" charset="0"/>
                <a:cs typeface="Arial" panose="020B0604020202020204" pitchFamily="34" charset="0"/>
              </a:rPr>
              <a:t>) important for precipitation, ii) caused by terrain-forced convection</a:t>
            </a:r>
            <a:endParaRPr lang="en-US" altLang="en-US" sz="2000" dirty="0">
              <a:solidFill>
                <a:srgbClr val="000099"/>
              </a:solidFill>
              <a:latin typeface="Arial" panose="020B0604020202020204" pitchFamily="34" charset="0"/>
              <a:cs typeface="Arial" panose="020B0604020202020204" pitchFamily="34" charset="0"/>
            </a:endParaRPr>
          </a:p>
          <a:p>
            <a:pPr marL="1085850" lvl="2" indent="-285750">
              <a:tabLst>
                <a:tab pos="174625" algn="l"/>
              </a:tabLst>
            </a:pPr>
            <a:endParaRPr lang="en-US" altLang="en-US" sz="1800" dirty="0" smtClean="0">
              <a:solidFill>
                <a:srgbClr val="000099"/>
              </a:solidFill>
              <a:latin typeface="Arial" panose="020B0604020202020204" pitchFamily="34" charset="0"/>
              <a:cs typeface="Arial" panose="020B0604020202020204" pitchFamily="34" charset="0"/>
            </a:endParaRPr>
          </a:p>
          <a:p>
            <a:pPr marL="974725" lvl="2" indent="-174625">
              <a:tabLst>
                <a:tab pos="174625" algn="l"/>
              </a:tabLst>
            </a:pPr>
            <a:endParaRPr lang="en-US" altLang="en-US" sz="1800" dirty="0">
              <a:solidFill>
                <a:srgbClr val="000099"/>
              </a:solidFill>
              <a:latin typeface="Arial" panose="020B0604020202020204" pitchFamily="34" charset="0"/>
              <a:cs typeface="Arial" panose="020B0604020202020204" pitchFamily="34" charset="0"/>
            </a:endParaRPr>
          </a:p>
        </p:txBody>
      </p:sp>
      <p:sp>
        <p:nvSpPr>
          <p:cNvPr id="20483" name="Text Box 7"/>
          <p:cNvSpPr txBox="1">
            <a:spLocks noChangeArrowheads="1"/>
          </p:cNvSpPr>
          <p:nvPr/>
        </p:nvSpPr>
        <p:spPr bwMode="auto">
          <a:xfrm>
            <a:off x="13557" y="76200"/>
            <a:ext cx="9144000" cy="810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2800"/>
              </a:lnSpc>
              <a:spcBef>
                <a:spcPct val="0"/>
              </a:spcBef>
              <a:spcAft>
                <a:spcPct val="0"/>
              </a:spcAft>
            </a:pPr>
            <a:r>
              <a:rPr lang="en-US" altLang="en-US" sz="3200" b="0" dirty="0" smtClean="0">
                <a:solidFill>
                  <a:srgbClr val="FFFF00"/>
                </a:solidFill>
                <a:latin typeface="Arial Black" pitchFamily="34" charset="0"/>
              </a:rPr>
              <a:t>Mountain Winds, Waves, </a:t>
            </a:r>
          </a:p>
          <a:p>
            <a:pPr algn="ctr" fontAlgn="base">
              <a:lnSpc>
                <a:spcPts val="2800"/>
              </a:lnSpc>
              <a:spcBef>
                <a:spcPct val="0"/>
              </a:spcBef>
              <a:spcAft>
                <a:spcPct val="0"/>
              </a:spcAft>
            </a:pPr>
            <a:r>
              <a:rPr lang="en-US" altLang="en-US" sz="3200" b="0" dirty="0" smtClean="0">
                <a:solidFill>
                  <a:srgbClr val="FFFF00"/>
                </a:solidFill>
                <a:latin typeface="Arial Black" pitchFamily="34" charset="0"/>
              </a:rPr>
              <a:t>and Turbulence Summary</a:t>
            </a:r>
            <a:endParaRPr lang="en-US" altLang="en-US" sz="3200" b="0" dirty="0">
              <a:solidFill>
                <a:srgbClr val="FFFF00"/>
              </a:solidFill>
              <a:latin typeface="Arial Black" pitchFamily="34" charset="0"/>
            </a:endParaRPr>
          </a:p>
        </p:txBody>
      </p:sp>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3411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Box 7"/>
          <p:cNvSpPr txBox="1">
            <a:spLocks noChangeArrowheads="1"/>
          </p:cNvSpPr>
          <p:nvPr/>
        </p:nvSpPr>
        <p:spPr bwMode="auto">
          <a:xfrm>
            <a:off x="5874" y="158696"/>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Turbulent Flow over Terrain</a:t>
            </a:r>
            <a:endParaRPr lang="en-US" altLang="en-US" sz="3200" b="0" dirty="0">
              <a:solidFill>
                <a:srgbClr val="FFFF00"/>
              </a:solidFill>
              <a:latin typeface="Arial Black"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9011" y="1172430"/>
            <a:ext cx="2976346" cy="2011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Askervein hill"/>
          <p:cNvPicPr>
            <a:picLocks noChangeAspect="1" noChangeArrowheads="1"/>
          </p:cNvPicPr>
          <p:nvPr/>
        </p:nvPicPr>
        <p:blipFill rotWithShape="1">
          <a:blip r:embed="rId3">
            <a:extLst>
              <a:ext uri="{28A0092B-C50C-407E-A947-70E740481C1C}">
                <a14:useLocalDpi xmlns:a14="http://schemas.microsoft.com/office/drawing/2010/main" val="0"/>
              </a:ext>
            </a:extLst>
          </a:blip>
          <a:srcRect b="21759"/>
          <a:stretch/>
        </p:blipFill>
        <p:spPr bwMode="auto">
          <a:xfrm>
            <a:off x="393491" y="1301288"/>
            <a:ext cx="3477419" cy="1822912"/>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58"/>
          <p:cNvSpPr txBox="1">
            <a:spLocks noChangeArrowheads="1"/>
          </p:cNvSpPr>
          <p:nvPr/>
        </p:nvSpPr>
        <p:spPr bwMode="auto">
          <a:xfrm>
            <a:off x="-76200" y="904413"/>
            <a:ext cx="44211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0" hangingPunct="0">
              <a:spcBef>
                <a:spcPct val="50000"/>
              </a:spcBef>
            </a:pPr>
            <a:r>
              <a:rPr lang="en-US" altLang="en-US" sz="2000" b="1" dirty="0" err="1">
                <a:solidFill>
                  <a:srgbClr val="0000FF"/>
                </a:solidFill>
                <a:latin typeface="Arial" charset="0"/>
              </a:rPr>
              <a:t>Askervein</a:t>
            </a:r>
            <a:r>
              <a:rPr lang="en-US" altLang="en-US" sz="2000" b="1" dirty="0">
                <a:solidFill>
                  <a:srgbClr val="0000FF"/>
                </a:solidFill>
                <a:latin typeface="Arial" charset="0"/>
              </a:rPr>
              <a:t> Hill </a:t>
            </a:r>
            <a:r>
              <a:rPr lang="en-US" altLang="en-US" sz="2000" b="1" dirty="0" smtClean="0">
                <a:solidFill>
                  <a:srgbClr val="0000FF"/>
                </a:solidFill>
                <a:latin typeface="Arial" charset="0"/>
              </a:rPr>
              <a:t>(early 1980’s)</a:t>
            </a:r>
            <a:endParaRPr lang="en-US" altLang="en-US" sz="2000" b="1" dirty="0">
              <a:solidFill>
                <a:srgbClr val="0000FF"/>
              </a:solidFill>
              <a:latin typeface="Arial" charset="0"/>
            </a:endParaRPr>
          </a:p>
        </p:txBody>
      </p:sp>
      <p:sp>
        <p:nvSpPr>
          <p:cNvPr id="25" name="Text Box 58"/>
          <p:cNvSpPr txBox="1">
            <a:spLocks noChangeArrowheads="1"/>
          </p:cNvSpPr>
          <p:nvPr/>
        </p:nvSpPr>
        <p:spPr bwMode="auto">
          <a:xfrm>
            <a:off x="4796590" y="850501"/>
            <a:ext cx="44211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0" hangingPunct="0">
              <a:spcBef>
                <a:spcPct val="50000"/>
              </a:spcBef>
            </a:pPr>
            <a:r>
              <a:rPr lang="en-US" altLang="en-US" sz="2000" b="1" dirty="0" err="1">
                <a:solidFill>
                  <a:srgbClr val="0000FF"/>
                </a:solidFill>
                <a:latin typeface="Arial" charset="0"/>
              </a:rPr>
              <a:t>Perdigão</a:t>
            </a:r>
            <a:r>
              <a:rPr lang="en-US" altLang="en-US" sz="2000" b="1" dirty="0">
                <a:solidFill>
                  <a:srgbClr val="0000FF"/>
                </a:solidFill>
                <a:latin typeface="Arial" charset="0"/>
              </a:rPr>
              <a:t> </a:t>
            </a:r>
            <a:r>
              <a:rPr lang="en-US" altLang="en-US" sz="2000" b="1" dirty="0" smtClean="0">
                <a:solidFill>
                  <a:srgbClr val="0000FF"/>
                </a:solidFill>
                <a:latin typeface="Arial" charset="0"/>
              </a:rPr>
              <a:t>Experiment (2016-17)</a:t>
            </a:r>
            <a:endParaRPr lang="en-US" altLang="en-US" sz="2000" b="1" dirty="0">
              <a:solidFill>
                <a:srgbClr val="0000FF"/>
              </a:solidFill>
              <a:latin typeface="Arial" charset="0"/>
            </a:endParaRPr>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655" y="3733800"/>
            <a:ext cx="3929188" cy="278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 Box 10"/>
          <p:cNvSpPr txBox="1">
            <a:spLocks noChangeArrowheads="1"/>
          </p:cNvSpPr>
          <p:nvPr/>
        </p:nvSpPr>
        <p:spPr bwMode="auto">
          <a:xfrm>
            <a:off x="4190999" y="3733800"/>
            <a:ext cx="4916905" cy="2890022"/>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a:solidFill>
                  <a:schemeClr val="bg1"/>
                </a:solidFill>
                <a:latin typeface="Arial" charset="0"/>
              </a:rPr>
              <a:t> </a:t>
            </a:r>
            <a:r>
              <a:rPr lang="en-US" altLang="en-US" b="1" dirty="0" smtClean="0">
                <a:solidFill>
                  <a:schemeClr val="bg1"/>
                </a:solidFill>
                <a:latin typeface="Arial" charset="0"/>
              </a:rPr>
              <a:t>Frontiers</a:t>
            </a:r>
          </a:p>
          <a:p>
            <a:pPr marL="401638" lvl="1" indent="-117475" fontAlgn="base">
              <a:lnSpc>
                <a:spcPct val="80000"/>
              </a:lnSpc>
              <a:spcBef>
                <a:spcPct val="30000"/>
              </a:spcBef>
              <a:spcAft>
                <a:spcPct val="0"/>
              </a:spcAft>
              <a:buFontTx/>
              <a:buChar char="-"/>
            </a:pPr>
            <a:r>
              <a:rPr lang="en-US" altLang="en-US" b="1" dirty="0" smtClean="0">
                <a:solidFill>
                  <a:schemeClr val="bg1"/>
                </a:solidFill>
                <a:latin typeface="Arial" charset="0"/>
              </a:rPr>
              <a:t>Complex terrain</a:t>
            </a:r>
          </a:p>
          <a:p>
            <a:pPr marL="401638" lvl="1" indent="-117475" fontAlgn="base">
              <a:lnSpc>
                <a:spcPct val="80000"/>
              </a:lnSpc>
              <a:spcBef>
                <a:spcPct val="30000"/>
              </a:spcBef>
              <a:spcAft>
                <a:spcPct val="0"/>
              </a:spcAft>
              <a:buFontTx/>
              <a:buChar char="-"/>
            </a:pPr>
            <a:r>
              <a:rPr lang="en-US" altLang="en-US" b="1" dirty="0" smtClean="0">
                <a:solidFill>
                  <a:schemeClr val="bg1"/>
                </a:solidFill>
                <a:latin typeface="Arial" charset="0"/>
              </a:rPr>
              <a:t>Varying land surface characteristics</a:t>
            </a:r>
          </a:p>
          <a:p>
            <a:pPr marL="401638" lvl="1" indent="-117475" fontAlgn="base">
              <a:lnSpc>
                <a:spcPct val="80000"/>
              </a:lnSpc>
              <a:spcBef>
                <a:spcPct val="30000"/>
              </a:spcBef>
              <a:spcAft>
                <a:spcPct val="0"/>
              </a:spcAft>
              <a:buFontTx/>
              <a:buChar char="-"/>
            </a:pPr>
            <a:r>
              <a:rPr lang="en-US" altLang="en-US" b="1" dirty="0" smtClean="0">
                <a:solidFill>
                  <a:schemeClr val="bg1"/>
                </a:solidFill>
                <a:latin typeface="Arial" charset="0"/>
              </a:rPr>
              <a:t>Flow dependence</a:t>
            </a:r>
          </a:p>
          <a:p>
            <a:pPr lvl="0" fontAlgn="base">
              <a:lnSpc>
                <a:spcPct val="80000"/>
              </a:lnSpc>
              <a:spcBef>
                <a:spcPct val="30000"/>
              </a:spcBef>
              <a:spcAft>
                <a:spcPct val="0"/>
              </a:spcAft>
              <a:buFontTx/>
              <a:buChar char="•"/>
            </a:pPr>
            <a:r>
              <a:rPr lang="en-US" altLang="en-US" b="1" dirty="0">
                <a:solidFill>
                  <a:srgbClr val="FFFFFF"/>
                </a:solidFill>
                <a:latin typeface="Arial" charset="0"/>
              </a:rPr>
              <a:t> </a:t>
            </a:r>
            <a:r>
              <a:rPr lang="en-US" altLang="en-US" b="1" dirty="0" smtClean="0">
                <a:solidFill>
                  <a:srgbClr val="FFFFFF"/>
                </a:solidFill>
                <a:latin typeface="Arial" charset="0"/>
              </a:rPr>
              <a:t>Key Science Questions</a:t>
            </a:r>
          </a:p>
          <a:p>
            <a:pPr marL="401638" lvl="1" indent="-117475" fontAlgn="base">
              <a:lnSpc>
                <a:spcPct val="80000"/>
              </a:lnSpc>
              <a:spcBef>
                <a:spcPct val="30000"/>
              </a:spcBef>
              <a:spcAft>
                <a:spcPct val="0"/>
              </a:spcAft>
              <a:buFontTx/>
              <a:buChar char="-"/>
            </a:pPr>
            <a:r>
              <a:rPr lang="en-US" altLang="en-US" b="1" dirty="0" smtClean="0">
                <a:solidFill>
                  <a:srgbClr val="FFFFFF"/>
                </a:solidFill>
                <a:latin typeface="Arial" charset="0"/>
              </a:rPr>
              <a:t>H</a:t>
            </a:r>
            <a:r>
              <a:rPr lang="en-US" altLang="en-US" b="1" dirty="0" smtClean="0">
                <a:solidFill>
                  <a:schemeClr val="bg1"/>
                </a:solidFill>
                <a:latin typeface="Arial" charset="0"/>
              </a:rPr>
              <a:t>ow </a:t>
            </a:r>
            <a:r>
              <a:rPr lang="en-US" altLang="en-US" b="1" dirty="0">
                <a:solidFill>
                  <a:schemeClr val="bg1"/>
                </a:solidFill>
                <a:latin typeface="Arial" charset="0"/>
              </a:rPr>
              <a:t>much </a:t>
            </a:r>
            <a:r>
              <a:rPr lang="en-US" altLang="en-US" b="1" dirty="0" smtClean="0">
                <a:solidFill>
                  <a:schemeClr val="bg1"/>
                </a:solidFill>
                <a:latin typeface="Arial" charset="0"/>
              </a:rPr>
              <a:t>momentum is extracted?</a:t>
            </a:r>
          </a:p>
          <a:p>
            <a:pPr marL="401638" lvl="1" indent="-117475" fontAlgn="base">
              <a:lnSpc>
                <a:spcPct val="80000"/>
              </a:lnSpc>
              <a:spcBef>
                <a:spcPct val="30000"/>
              </a:spcBef>
              <a:spcAft>
                <a:spcPct val="0"/>
              </a:spcAft>
              <a:buFontTx/>
              <a:buChar char="-"/>
            </a:pPr>
            <a:r>
              <a:rPr lang="en-US" altLang="en-US" b="1" dirty="0" smtClean="0">
                <a:solidFill>
                  <a:schemeClr val="bg1"/>
                </a:solidFill>
                <a:latin typeface="Arial" charset="0"/>
              </a:rPr>
              <a:t>How much </a:t>
            </a:r>
            <a:r>
              <a:rPr lang="en-US" altLang="en-US" b="1" dirty="0">
                <a:solidFill>
                  <a:schemeClr val="bg1"/>
                </a:solidFill>
                <a:latin typeface="Arial" charset="0"/>
              </a:rPr>
              <a:t>heat and </a:t>
            </a:r>
            <a:r>
              <a:rPr lang="en-US" altLang="en-US" b="1" dirty="0" smtClean="0">
                <a:solidFill>
                  <a:schemeClr val="bg1"/>
                </a:solidFill>
                <a:latin typeface="Arial" charset="0"/>
              </a:rPr>
              <a:t>CO</a:t>
            </a:r>
            <a:r>
              <a:rPr lang="en-US" altLang="en-US" b="1" baseline="-25000" dirty="0" smtClean="0">
                <a:solidFill>
                  <a:schemeClr val="bg1"/>
                </a:solidFill>
                <a:latin typeface="Arial" charset="0"/>
              </a:rPr>
              <a:t>2</a:t>
            </a:r>
            <a:r>
              <a:rPr lang="en-US" altLang="en-US" b="1" dirty="0" smtClean="0">
                <a:solidFill>
                  <a:schemeClr val="bg1"/>
                </a:solidFill>
                <a:latin typeface="Arial" charset="0"/>
              </a:rPr>
              <a:t> are </a:t>
            </a:r>
            <a:r>
              <a:rPr lang="en-US" altLang="en-US" b="1" dirty="0">
                <a:solidFill>
                  <a:schemeClr val="bg1"/>
                </a:solidFill>
                <a:latin typeface="Arial" charset="0"/>
              </a:rPr>
              <a:t>transferred between wind </a:t>
            </a:r>
            <a:r>
              <a:rPr lang="en-US" altLang="en-US" b="1" dirty="0" smtClean="0">
                <a:solidFill>
                  <a:schemeClr val="bg1"/>
                </a:solidFill>
                <a:latin typeface="Arial" charset="0"/>
              </a:rPr>
              <a:t>&amp; landscape?</a:t>
            </a:r>
          </a:p>
          <a:p>
            <a:pPr marL="401638" lvl="1" indent="-117475" fontAlgn="base">
              <a:lnSpc>
                <a:spcPct val="80000"/>
              </a:lnSpc>
              <a:spcBef>
                <a:spcPct val="30000"/>
              </a:spcBef>
              <a:spcAft>
                <a:spcPct val="0"/>
              </a:spcAft>
              <a:buFontTx/>
              <a:buChar char="-"/>
            </a:pPr>
            <a:r>
              <a:rPr lang="en-US" altLang="en-US" b="1" dirty="0" smtClean="0">
                <a:solidFill>
                  <a:schemeClr val="bg1"/>
                </a:solidFill>
                <a:latin typeface="Arial" charset="0"/>
              </a:rPr>
              <a:t>What degree of model sophistication is needed to simulate this with LES?</a:t>
            </a:r>
            <a:endParaRPr lang="en-US" altLang="en-US" b="1" dirty="0">
              <a:solidFill>
                <a:schemeClr val="bg1"/>
              </a:solidFill>
              <a:latin typeface="Arial" charset="0"/>
            </a:endParaRPr>
          </a:p>
        </p:txBody>
      </p:sp>
      <p:sp>
        <p:nvSpPr>
          <p:cNvPr id="21" name="TextBox 20"/>
          <p:cNvSpPr txBox="1"/>
          <p:nvPr/>
        </p:nvSpPr>
        <p:spPr>
          <a:xfrm>
            <a:off x="4612105" y="3183932"/>
            <a:ext cx="4495800"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6</a:t>
            </a:r>
            <a:r>
              <a:rPr lang="en-US" dirty="0" smtClean="0">
                <a:latin typeface="Arial" panose="020B0604020202020204" pitchFamily="34" charset="0"/>
                <a:cs typeface="Arial" panose="020B0604020202020204" pitchFamily="34" charset="0"/>
              </a:rPr>
              <a:t>-week IOP using 47 instrumented towers, </a:t>
            </a:r>
            <a:r>
              <a:rPr lang="en-US" dirty="0" err="1" smtClean="0">
                <a:latin typeface="Arial" panose="020B0604020202020204" pitchFamily="34" charset="0"/>
                <a:cs typeface="Arial" panose="020B0604020202020204" pitchFamily="34" charset="0"/>
              </a:rPr>
              <a:t>lidars</a:t>
            </a:r>
            <a:r>
              <a:rPr lang="en-US" dirty="0" smtClean="0">
                <a:latin typeface="Arial" panose="020B0604020202020204" pitchFamily="34" charset="0"/>
                <a:cs typeface="Arial" panose="020B0604020202020204" pitchFamily="34" charset="0"/>
              </a:rPr>
              <a:t>, radiosondes</a:t>
            </a:r>
            <a:endParaRPr lang="en-US" dirty="0">
              <a:latin typeface="Arial" panose="020B0604020202020204" pitchFamily="34" charset="0"/>
              <a:cs typeface="Arial" panose="020B0604020202020204" pitchFamily="34" charset="0"/>
            </a:endParaRPr>
          </a:p>
        </p:txBody>
      </p:sp>
      <p:sp>
        <p:nvSpPr>
          <p:cNvPr id="22" name="TextBox 21"/>
          <p:cNvSpPr txBox="1"/>
          <p:nvPr/>
        </p:nvSpPr>
        <p:spPr>
          <a:xfrm>
            <a:off x="155575" y="6082099"/>
            <a:ext cx="2056973" cy="276999"/>
          </a:xfrm>
          <a:prstGeom prst="rect">
            <a:avLst/>
          </a:prstGeom>
          <a:noFill/>
        </p:spPr>
        <p:txBody>
          <a:bodyPr wrap="none" rtlCol="0">
            <a:spAutoFit/>
          </a:bodyPr>
          <a:lstStyle/>
          <a:p>
            <a:r>
              <a:rPr lang="en-US" sz="1200" b="1" i="1" dirty="0" err="1" smtClean="0">
                <a:latin typeface="Arial" panose="020B0604020202020204" pitchFamily="34" charset="0"/>
                <a:cs typeface="Arial" panose="020B0604020202020204" pitchFamily="34" charset="0"/>
              </a:rPr>
              <a:t>Golaz</a:t>
            </a:r>
            <a:r>
              <a:rPr lang="en-US" sz="1200" b="1" i="1" dirty="0" smtClean="0">
                <a:latin typeface="Arial" panose="020B0604020202020204" pitchFamily="34" charset="0"/>
                <a:cs typeface="Arial" panose="020B0604020202020204" pitchFamily="34" charset="0"/>
              </a:rPr>
              <a:t> et al. 2009 (JAMES)</a:t>
            </a:r>
            <a:endParaRPr lang="en-US" sz="1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334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Box 7"/>
          <p:cNvSpPr txBox="1">
            <a:spLocks noChangeArrowheads="1"/>
          </p:cNvSpPr>
          <p:nvPr/>
        </p:nvSpPr>
        <p:spPr bwMode="auto">
          <a:xfrm>
            <a:off x="187007" y="140276"/>
            <a:ext cx="8683625"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Lee Waves and Turbulence</a:t>
            </a:r>
            <a:endParaRPr lang="en-US" altLang="en-US" sz="3200" b="0" dirty="0">
              <a:solidFill>
                <a:srgbClr val="FFFF00"/>
              </a:solidFill>
              <a:latin typeface="Arial Black" pitchFamily="34" charset="0"/>
            </a:endParaRPr>
          </a:p>
        </p:txBody>
      </p:sp>
      <p:graphicFrame>
        <p:nvGraphicFramePr>
          <p:cNvPr id="18" name="Object 24"/>
          <p:cNvGraphicFramePr>
            <a:graphicFrameLocks noChangeAspect="1"/>
          </p:cNvGraphicFramePr>
          <p:nvPr/>
        </p:nvGraphicFramePr>
        <p:xfrm>
          <a:off x="4611688" y="5392738"/>
          <a:ext cx="2054225" cy="673100"/>
        </p:xfrm>
        <a:graphic>
          <a:graphicData uri="http://schemas.openxmlformats.org/presentationml/2006/ole">
            <mc:AlternateContent xmlns:mc="http://schemas.openxmlformats.org/markup-compatibility/2006">
              <mc:Choice xmlns:v="urn:schemas-microsoft-com:vml" Requires="v">
                <p:oleObj spid="_x0000_s4195" name="Equation" r:id="rId3" imgW="885946" imgH="238081" progId="Equation.3">
                  <p:embed/>
                </p:oleObj>
              </mc:Choice>
              <mc:Fallback>
                <p:oleObj name="Equation" r:id="rId3" imgW="885946" imgH="238081" progId="Equation.3">
                  <p:embed/>
                  <p:pic>
                    <p:nvPicPr>
                      <p:cNvPr id="0" name=""/>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611688" y="5392738"/>
                        <a:ext cx="20542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 name="Text Box 40"/>
          <p:cNvSpPr txBox="1">
            <a:spLocks noChangeArrowheads="1"/>
          </p:cNvSpPr>
          <p:nvPr/>
        </p:nvSpPr>
        <p:spPr bwMode="auto">
          <a:xfrm>
            <a:off x="-5080" y="6334780"/>
            <a:ext cx="9067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50000"/>
              </a:spcBef>
              <a:spcAft>
                <a:spcPct val="0"/>
              </a:spcAft>
            </a:pPr>
            <a:r>
              <a:rPr lang="en-US" altLang="en-US" sz="1400" i="1" dirty="0">
                <a:solidFill>
                  <a:srgbClr val="000000"/>
                </a:solidFill>
                <a:cs typeface="Arial" charset="0"/>
              </a:rPr>
              <a:t>Jiang, Doyle, Smith (JAS 2006);  Smith, Jiang, and Doyle (JAS 2006); Jiang, Doyle, Wang, and Smith (JAS 2007), </a:t>
            </a:r>
            <a:r>
              <a:rPr lang="en-US" altLang="en-US" sz="1400" i="1" dirty="0">
                <a:solidFill>
                  <a:srgbClr val="000000"/>
                </a:solidFill>
              </a:rPr>
              <a:t>Jiang and Doyle (JAS 2008); Jiang, Smith, Doyle (JAS 2008)</a:t>
            </a:r>
          </a:p>
        </p:txBody>
      </p:sp>
      <p:sp>
        <p:nvSpPr>
          <p:cNvPr id="44" name="Text Box 10"/>
          <p:cNvSpPr txBox="1">
            <a:spLocks noChangeArrowheads="1"/>
          </p:cNvSpPr>
          <p:nvPr/>
        </p:nvSpPr>
        <p:spPr bwMode="auto">
          <a:xfrm>
            <a:off x="155575" y="4111355"/>
            <a:ext cx="8799930" cy="2142125"/>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smtClean="0">
                <a:solidFill>
                  <a:schemeClr val="bg1"/>
                </a:solidFill>
                <a:latin typeface="Arial" charset="0"/>
              </a:rPr>
              <a:t> Mountain lee waves are sensitive to nature of turbulence (theory/limited </a:t>
            </a:r>
            <a:r>
              <a:rPr lang="en-US" altLang="en-US" b="1" dirty="0" err="1" smtClean="0">
                <a:solidFill>
                  <a:schemeClr val="bg1"/>
                </a:solidFill>
                <a:latin typeface="Arial" charset="0"/>
              </a:rPr>
              <a:t>obs</a:t>
            </a:r>
            <a:r>
              <a:rPr lang="en-US" altLang="en-US" b="1" dirty="0" smtClean="0">
                <a:solidFill>
                  <a:schemeClr val="bg1"/>
                </a:solidFill>
                <a:latin typeface="Arial" charset="0"/>
              </a:rPr>
              <a:t>) </a:t>
            </a:r>
          </a:p>
          <a:p>
            <a:pPr fontAlgn="base">
              <a:lnSpc>
                <a:spcPct val="80000"/>
              </a:lnSpc>
              <a:spcBef>
                <a:spcPct val="30000"/>
              </a:spcBef>
              <a:spcAft>
                <a:spcPct val="0"/>
              </a:spcAft>
              <a:buFontTx/>
              <a:buChar char="•"/>
            </a:pPr>
            <a:r>
              <a:rPr lang="en-US" altLang="en-US" b="1" dirty="0" smtClean="0">
                <a:solidFill>
                  <a:schemeClr val="bg1"/>
                </a:solidFill>
                <a:latin typeface="Arial" charset="0"/>
              </a:rPr>
              <a:t> Frontiers</a:t>
            </a: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Role of turbulence and PBL on: </a:t>
            </a:r>
            <a:r>
              <a:rPr lang="en-US" altLang="en-US" b="1" dirty="0" err="1" smtClean="0">
                <a:solidFill>
                  <a:schemeClr val="bg1"/>
                </a:solidFill>
                <a:latin typeface="Arial" charset="0"/>
              </a:rPr>
              <a:t>i</a:t>
            </a:r>
            <a:r>
              <a:rPr lang="en-US" altLang="en-US" b="1" dirty="0" smtClean="0">
                <a:solidFill>
                  <a:schemeClr val="bg1"/>
                </a:solidFill>
                <a:latin typeface="Arial" charset="0"/>
              </a:rPr>
              <a:t>)  wave launching, ii) lee waves</a:t>
            </a: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Influence of varying land surface characteristics, diurnal cycle</a:t>
            </a:r>
          </a:p>
          <a:p>
            <a:pPr fontAlgn="base">
              <a:lnSpc>
                <a:spcPct val="80000"/>
              </a:lnSpc>
              <a:spcBef>
                <a:spcPct val="30000"/>
              </a:spcBef>
              <a:spcAft>
                <a:spcPct val="0"/>
              </a:spcAft>
              <a:buFontTx/>
              <a:buChar char="•"/>
            </a:pPr>
            <a:r>
              <a:rPr lang="en-US" altLang="en-US" b="1" dirty="0">
                <a:solidFill>
                  <a:schemeClr val="bg1"/>
                </a:solidFill>
                <a:latin typeface="Arial" charset="0"/>
              </a:rPr>
              <a:t> </a:t>
            </a:r>
            <a:r>
              <a:rPr lang="en-US" altLang="en-US" b="1" dirty="0" smtClean="0">
                <a:solidFill>
                  <a:schemeClr val="bg1"/>
                </a:solidFill>
                <a:latin typeface="Arial" charset="0"/>
              </a:rPr>
              <a:t>Key Questions</a:t>
            </a:r>
            <a:endParaRPr lang="en-US" altLang="en-US"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How does the PBL/turbulence influence lee waves and wave breaking?</a:t>
            </a:r>
            <a:endParaRPr lang="en-US" altLang="en-US"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How does upstream the mountain PBL influence waves and turbulence?</a:t>
            </a:r>
            <a:endParaRPr lang="en-US" altLang="en-US" b="1" dirty="0">
              <a:solidFill>
                <a:schemeClr val="bg1"/>
              </a:solidFill>
              <a:latin typeface="Arial" charset="0"/>
            </a:endParaRPr>
          </a:p>
        </p:txBody>
      </p:sp>
      <p:sp>
        <p:nvSpPr>
          <p:cNvPr id="15" name="Text Box 4"/>
          <p:cNvSpPr txBox="1">
            <a:spLocks noChangeArrowheads="1"/>
          </p:cNvSpPr>
          <p:nvPr/>
        </p:nvSpPr>
        <p:spPr bwMode="auto">
          <a:xfrm>
            <a:off x="2822207" y="914400"/>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lnSpc>
                <a:spcPct val="90000"/>
              </a:lnSpc>
              <a:spcBef>
                <a:spcPct val="0"/>
              </a:spcBef>
              <a:spcAft>
                <a:spcPct val="0"/>
              </a:spcAft>
            </a:pPr>
            <a:r>
              <a:rPr lang="en-US" altLang="en-US" sz="2000" b="1" dirty="0">
                <a:solidFill>
                  <a:srgbClr val="C00000"/>
                </a:solidFill>
                <a:latin typeface="Helvetica" pitchFamily="34" charset="0"/>
                <a:cs typeface="Arial" charset="0"/>
              </a:rPr>
              <a:t>Vertical Velocity and Potential Temperature</a:t>
            </a:r>
          </a:p>
        </p:txBody>
      </p:sp>
      <p:sp>
        <p:nvSpPr>
          <p:cNvPr id="19" name="Text Box 4"/>
          <p:cNvSpPr txBox="1">
            <a:spLocks noChangeArrowheads="1"/>
          </p:cNvSpPr>
          <p:nvPr/>
        </p:nvSpPr>
        <p:spPr bwMode="auto">
          <a:xfrm>
            <a:off x="-15240" y="914400"/>
            <a:ext cx="283464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lnSpc>
                <a:spcPct val="90000"/>
              </a:lnSpc>
              <a:spcBef>
                <a:spcPct val="0"/>
              </a:spcBef>
              <a:spcAft>
                <a:spcPct val="0"/>
              </a:spcAft>
            </a:pPr>
            <a:r>
              <a:rPr lang="en-US" altLang="en-US" sz="2000" b="1" dirty="0" smtClean="0">
                <a:solidFill>
                  <a:srgbClr val="C00000"/>
                </a:solidFill>
                <a:latin typeface="Helvetica" pitchFamily="34" charset="0"/>
                <a:cs typeface="Arial" charset="0"/>
              </a:rPr>
              <a:t>DIAL Lidar (Mt. Blanc)</a:t>
            </a:r>
            <a:endParaRPr lang="en-US" altLang="en-US" sz="2000" b="1" dirty="0">
              <a:solidFill>
                <a:srgbClr val="C00000"/>
              </a:solidFill>
              <a:latin typeface="Helvetica" pitchFamily="34" charset="0"/>
              <a:cs typeface="Arial" charset="0"/>
            </a:endParaRPr>
          </a:p>
        </p:txBody>
      </p:sp>
      <p:pic>
        <p:nvPicPr>
          <p:cNvPr id="4132"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 y="1260503"/>
            <a:ext cx="9149080" cy="2828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9290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Box 7"/>
          <p:cNvSpPr txBox="1">
            <a:spLocks noChangeArrowheads="1"/>
          </p:cNvSpPr>
          <p:nvPr/>
        </p:nvSpPr>
        <p:spPr bwMode="auto">
          <a:xfrm>
            <a:off x="0" y="220647"/>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Rotors</a:t>
            </a:r>
            <a:endParaRPr lang="en-US" altLang="en-US" sz="3200" b="0" dirty="0">
              <a:solidFill>
                <a:srgbClr val="FFFF00"/>
              </a:solidFill>
              <a:latin typeface="Arial Black" pitchFamily="34" charset="0"/>
            </a:endParaRPr>
          </a:p>
        </p:txBody>
      </p:sp>
      <p:sp>
        <p:nvSpPr>
          <p:cNvPr id="9" name="Text Box 3"/>
          <p:cNvSpPr txBox="1">
            <a:spLocks noChangeArrowheads="1"/>
          </p:cNvSpPr>
          <p:nvPr/>
        </p:nvSpPr>
        <p:spPr bwMode="auto">
          <a:xfrm>
            <a:off x="491205" y="858838"/>
            <a:ext cx="8040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lIns="0" tIns="0" rIns="0" bIns="0">
            <a:spAutoFit/>
          </a:bodyPr>
          <a:lstStyle/>
          <a:p>
            <a:pPr algn="ctr" fontAlgn="base">
              <a:spcBef>
                <a:spcPct val="50000"/>
              </a:spcBef>
              <a:spcAft>
                <a:spcPct val="0"/>
              </a:spcAft>
            </a:pPr>
            <a:r>
              <a:rPr lang="en-US" altLang="en-US" sz="2000" b="1" dirty="0" err="1">
                <a:solidFill>
                  <a:srgbClr val="0000CC"/>
                </a:solidFill>
                <a:latin typeface="Arial" charset="0"/>
              </a:rPr>
              <a:t>Subrotor</a:t>
            </a:r>
            <a:r>
              <a:rPr lang="en-US" altLang="en-US" sz="2000" b="1" dirty="0">
                <a:solidFill>
                  <a:srgbClr val="0000CC"/>
                </a:solidFill>
                <a:latin typeface="Arial" charset="0"/>
              </a:rPr>
              <a:t> Vortices During the Terrain-Induced Rotor Experiment</a:t>
            </a:r>
          </a:p>
        </p:txBody>
      </p:sp>
      <p:grpSp>
        <p:nvGrpSpPr>
          <p:cNvPr id="11" name="Group 14"/>
          <p:cNvGrpSpPr>
            <a:grpSpLocks/>
          </p:cNvGrpSpPr>
          <p:nvPr/>
        </p:nvGrpSpPr>
        <p:grpSpPr bwMode="auto">
          <a:xfrm>
            <a:off x="216567" y="1143000"/>
            <a:ext cx="3733800" cy="3870325"/>
            <a:chOff x="3024" y="1141"/>
            <a:chExt cx="2352" cy="2438"/>
          </a:xfrm>
        </p:grpSpPr>
        <p:pic>
          <p:nvPicPr>
            <p:cNvPr id="12" name="Picture 15"/>
            <p:cNvPicPr>
              <a:picLocks noChangeAspect="1" noChangeArrowheads="1"/>
            </p:cNvPicPr>
            <p:nvPr/>
          </p:nvPicPr>
          <p:blipFill>
            <a:blip r:embed="rId2">
              <a:extLst>
                <a:ext uri="{28A0092B-C50C-407E-A947-70E740481C1C}">
                  <a14:useLocalDpi xmlns:a14="http://schemas.microsoft.com/office/drawing/2010/main" val="0"/>
                </a:ext>
              </a:extLst>
            </a:blip>
            <a:srcRect t="25839" r="1830" b="414"/>
            <a:stretch>
              <a:fillRect/>
            </a:stretch>
          </p:blipFill>
          <p:spPr bwMode="auto">
            <a:xfrm>
              <a:off x="3024" y="1344"/>
              <a:ext cx="2352" cy="2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16"/>
            <p:cNvSpPr txBox="1">
              <a:spLocks noChangeArrowheads="1"/>
            </p:cNvSpPr>
            <p:nvPr/>
          </p:nvSpPr>
          <p:spPr bwMode="auto">
            <a:xfrm>
              <a:off x="3230" y="1141"/>
              <a:ext cx="194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i="1">
                  <a:solidFill>
                    <a:srgbClr val="000000"/>
                  </a:solidFill>
                  <a:latin typeface="Helvetica" pitchFamily="34" charset="0"/>
                </a:rPr>
                <a:t>Doppler Lidar Velocities</a:t>
              </a:r>
              <a:endParaRPr lang="en-US" altLang="en-US" sz="2000">
                <a:solidFill>
                  <a:srgbClr val="000000"/>
                </a:solidFill>
                <a:latin typeface="Arial" charset="0"/>
              </a:endParaRPr>
            </a:p>
          </p:txBody>
        </p:sp>
      </p:grpSp>
      <p:sp>
        <p:nvSpPr>
          <p:cNvPr id="14" name="Oval 17"/>
          <p:cNvSpPr>
            <a:spLocks noChangeArrowheads="1"/>
          </p:cNvSpPr>
          <p:nvPr/>
        </p:nvSpPr>
        <p:spPr bwMode="auto">
          <a:xfrm>
            <a:off x="1610392" y="4240212"/>
            <a:ext cx="304800" cy="3048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5" name="Text Box 18"/>
          <p:cNvSpPr txBox="1">
            <a:spLocks noChangeArrowheads="1"/>
          </p:cNvSpPr>
          <p:nvPr/>
        </p:nvSpPr>
        <p:spPr bwMode="auto">
          <a:xfrm>
            <a:off x="36095" y="4948415"/>
            <a:ext cx="5046574"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fontAlgn="base" hangingPunct="0">
              <a:spcBef>
                <a:spcPct val="50000"/>
              </a:spcBef>
              <a:spcAft>
                <a:spcPct val="0"/>
              </a:spcAft>
            </a:pPr>
            <a:r>
              <a:rPr lang="en-US" altLang="en-US" sz="1000" i="1" dirty="0" smtClean="0">
                <a:solidFill>
                  <a:srgbClr val="000000"/>
                </a:solidFill>
                <a:latin typeface="Arial" charset="0"/>
              </a:rPr>
              <a:t>Doyle, </a:t>
            </a:r>
            <a:r>
              <a:rPr lang="en-US" altLang="en-US" sz="1000" i="1" dirty="0" err="1" smtClean="0">
                <a:solidFill>
                  <a:srgbClr val="000000"/>
                </a:solidFill>
                <a:latin typeface="Arial" charset="0"/>
              </a:rPr>
              <a:t>Grubišić</a:t>
            </a:r>
            <a:r>
              <a:rPr lang="en-US" altLang="en-US" sz="1000" i="1" dirty="0">
                <a:solidFill>
                  <a:srgbClr val="000000"/>
                </a:solidFill>
                <a:latin typeface="Arial" charset="0"/>
              </a:rPr>
              <a:t>, </a:t>
            </a:r>
            <a:r>
              <a:rPr lang="en-US" altLang="en-US" sz="1000" i="1" dirty="0" smtClean="0">
                <a:solidFill>
                  <a:srgbClr val="000000"/>
                </a:solidFill>
                <a:latin typeface="Arial" charset="0"/>
              </a:rPr>
              <a:t>Brown</a:t>
            </a:r>
            <a:r>
              <a:rPr lang="en-US" altLang="en-US" sz="1000" i="1" dirty="0">
                <a:solidFill>
                  <a:srgbClr val="000000"/>
                </a:solidFill>
                <a:latin typeface="Arial" charset="0"/>
              </a:rPr>
              <a:t>, </a:t>
            </a:r>
            <a:r>
              <a:rPr lang="en-US" altLang="en-US" sz="1000" i="1" dirty="0" smtClean="0">
                <a:solidFill>
                  <a:srgbClr val="000000"/>
                </a:solidFill>
                <a:latin typeface="Arial" charset="0"/>
              </a:rPr>
              <a:t>De </a:t>
            </a:r>
            <a:r>
              <a:rPr lang="en-US" altLang="en-US" sz="1000" i="1" dirty="0" err="1">
                <a:solidFill>
                  <a:srgbClr val="000000"/>
                </a:solidFill>
                <a:latin typeface="Arial" charset="0"/>
              </a:rPr>
              <a:t>Wekker</a:t>
            </a:r>
            <a:r>
              <a:rPr lang="en-US" altLang="en-US" sz="1000" i="1" dirty="0">
                <a:solidFill>
                  <a:srgbClr val="000000"/>
                </a:solidFill>
                <a:latin typeface="Arial" charset="0"/>
              </a:rPr>
              <a:t>, </a:t>
            </a:r>
            <a:r>
              <a:rPr lang="en-US" altLang="en-US" sz="1000" i="1" dirty="0" err="1" smtClean="0">
                <a:solidFill>
                  <a:srgbClr val="000000"/>
                </a:solidFill>
                <a:latin typeface="Arial" charset="0"/>
              </a:rPr>
              <a:t>Dörnbrack</a:t>
            </a:r>
            <a:r>
              <a:rPr lang="en-US" altLang="en-US" sz="1000" i="1" dirty="0">
                <a:solidFill>
                  <a:srgbClr val="000000"/>
                </a:solidFill>
                <a:latin typeface="Arial" charset="0"/>
              </a:rPr>
              <a:t>, </a:t>
            </a:r>
            <a:r>
              <a:rPr lang="en-US" altLang="en-US" sz="1000" i="1" dirty="0" smtClean="0">
                <a:solidFill>
                  <a:srgbClr val="000000"/>
                </a:solidFill>
                <a:latin typeface="Arial" charset="0"/>
              </a:rPr>
              <a:t>Jiang</a:t>
            </a:r>
            <a:r>
              <a:rPr lang="en-US" altLang="en-US" sz="1000" i="1" dirty="0">
                <a:solidFill>
                  <a:srgbClr val="000000"/>
                </a:solidFill>
                <a:latin typeface="Arial" charset="0"/>
              </a:rPr>
              <a:t>, </a:t>
            </a:r>
            <a:r>
              <a:rPr lang="en-US" altLang="en-US" sz="1000" i="1" dirty="0" smtClean="0">
                <a:solidFill>
                  <a:srgbClr val="000000"/>
                </a:solidFill>
                <a:latin typeface="Arial" charset="0"/>
              </a:rPr>
              <a:t>Mayor</a:t>
            </a:r>
            <a:r>
              <a:rPr lang="en-US" altLang="en-US" sz="1000" i="1" dirty="0">
                <a:solidFill>
                  <a:srgbClr val="000000"/>
                </a:solidFill>
                <a:latin typeface="Arial" charset="0"/>
              </a:rPr>
              <a:t>, </a:t>
            </a:r>
            <a:r>
              <a:rPr lang="en-US" altLang="en-US" sz="1000" i="1" dirty="0" smtClean="0">
                <a:solidFill>
                  <a:srgbClr val="000000"/>
                </a:solidFill>
                <a:latin typeface="Arial" charset="0"/>
              </a:rPr>
              <a:t>Weissmann</a:t>
            </a:r>
            <a:r>
              <a:rPr lang="en-US" altLang="en-US" sz="1000" i="1" dirty="0">
                <a:solidFill>
                  <a:srgbClr val="000000"/>
                </a:solidFill>
                <a:latin typeface="Arial" charset="0"/>
              </a:rPr>
              <a:t>, </a:t>
            </a:r>
            <a:r>
              <a:rPr lang="en-US" altLang="en-US" sz="1000" i="1" dirty="0" smtClean="0">
                <a:solidFill>
                  <a:srgbClr val="000000"/>
                </a:solidFill>
                <a:latin typeface="Arial" charset="0"/>
              </a:rPr>
              <a:t>2009, JAS</a:t>
            </a:r>
            <a:endParaRPr lang="en-US" altLang="en-US" sz="1000" i="1" dirty="0">
              <a:solidFill>
                <a:srgbClr val="000000"/>
              </a:solidFill>
              <a:latin typeface="Arial" charset="0"/>
            </a:endParaRPr>
          </a:p>
        </p:txBody>
      </p:sp>
      <p:grpSp>
        <p:nvGrpSpPr>
          <p:cNvPr id="16" name="Group 4"/>
          <p:cNvGrpSpPr>
            <a:grpSpLocks/>
          </p:cNvGrpSpPr>
          <p:nvPr/>
        </p:nvGrpSpPr>
        <p:grpSpPr bwMode="auto">
          <a:xfrm>
            <a:off x="4499516" y="1196392"/>
            <a:ext cx="4367213" cy="3744912"/>
            <a:chOff x="2817" y="1385"/>
            <a:chExt cx="2751" cy="2359"/>
          </a:xfrm>
        </p:grpSpPr>
        <p:grpSp>
          <p:nvGrpSpPr>
            <p:cNvPr id="17" name="Group 5"/>
            <p:cNvGrpSpPr>
              <a:grpSpLocks/>
            </p:cNvGrpSpPr>
            <p:nvPr/>
          </p:nvGrpSpPr>
          <p:grpSpPr bwMode="auto">
            <a:xfrm>
              <a:off x="2817" y="1385"/>
              <a:ext cx="2751" cy="2359"/>
              <a:chOff x="2817" y="1385"/>
              <a:chExt cx="2751" cy="2359"/>
            </a:xfrm>
          </p:grpSpPr>
          <p:pic>
            <p:nvPicPr>
              <p:cNvPr id="20" name="Picture 6" descr="3d_roto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4" y="1394"/>
                <a:ext cx="2731" cy="234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7"/>
              <p:cNvSpPr>
                <a:spLocks noChangeArrowheads="1"/>
              </p:cNvSpPr>
              <p:nvPr/>
            </p:nvSpPr>
            <p:spPr bwMode="auto">
              <a:xfrm>
                <a:off x="2817" y="1385"/>
                <a:ext cx="2751" cy="2359"/>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grpSp>
        <p:sp>
          <p:nvSpPr>
            <p:cNvPr id="18" name="Text Box 8"/>
            <p:cNvSpPr txBox="1">
              <a:spLocks noChangeArrowheads="1"/>
            </p:cNvSpPr>
            <p:nvPr/>
          </p:nvSpPr>
          <p:spPr bwMode="auto">
            <a:xfrm>
              <a:off x="2843" y="1443"/>
              <a:ext cx="2679" cy="596"/>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bg1"/>
                  </a:solidFill>
                  <a:miter lim="800000"/>
                  <a:headEnd/>
                  <a:tailEnd/>
                </a14:hiddenLine>
              </a:ext>
            </a:extLst>
          </p:spPr>
          <p:txBody>
            <a:bodyPr>
              <a:spAutoFit/>
            </a:bodyPr>
            <a:lstStyle/>
            <a:p>
              <a:pPr algn="ctr" fontAlgn="base">
                <a:spcBef>
                  <a:spcPct val="0"/>
                </a:spcBef>
                <a:spcAft>
                  <a:spcPct val="0"/>
                </a:spcAft>
              </a:pPr>
              <a:r>
                <a:rPr lang="en-US" altLang="en-US" sz="2000" b="1" i="1" dirty="0" smtClean="0">
                  <a:solidFill>
                    <a:srgbClr val="FFFF00"/>
                  </a:solidFill>
                  <a:latin typeface="Helvetica" pitchFamily="34" charset="0"/>
                </a:rPr>
                <a:t>LES Simulation</a:t>
              </a:r>
              <a:endParaRPr lang="en-US" altLang="en-US" sz="2000" b="1" i="1" dirty="0">
                <a:solidFill>
                  <a:srgbClr val="FFFF00"/>
                </a:solidFill>
                <a:latin typeface="Helvetica" pitchFamily="34" charset="0"/>
              </a:endParaRPr>
            </a:p>
            <a:p>
              <a:pPr algn="ctr" fontAlgn="base">
                <a:spcBef>
                  <a:spcPct val="0"/>
                </a:spcBef>
                <a:spcAft>
                  <a:spcPct val="0"/>
                </a:spcAft>
              </a:pPr>
              <a:r>
                <a:rPr lang="en-US" altLang="en-US" b="1" dirty="0">
                  <a:solidFill>
                    <a:srgbClr val="FFFFFF"/>
                  </a:solidFill>
                  <a:latin typeface="Helvetica" pitchFamily="34" charset="0"/>
                </a:rPr>
                <a:t>2100 UTC 16 April 2007</a:t>
              </a:r>
            </a:p>
            <a:p>
              <a:pPr algn="ctr" fontAlgn="base">
                <a:spcBef>
                  <a:spcPct val="0"/>
                </a:spcBef>
                <a:spcAft>
                  <a:spcPct val="0"/>
                </a:spcAft>
              </a:pPr>
              <a:r>
                <a:rPr lang="en-US" altLang="en-US" b="1" dirty="0">
                  <a:solidFill>
                    <a:srgbClr val="FFFFFF"/>
                  </a:solidFill>
                  <a:latin typeface="Helvetica" pitchFamily="34" charset="0"/>
                </a:rPr>
                <a:t>[30 min. period, </a:t>
              </a:r>
              <a:r>
                <a:rPr lang="en-US" altLang="en-US" b="1" dirty="0" err="1">
                  <a:solidFill>
                    <a:srgbClr val="FFFFFF"/>
                  </a:solidFill>
                  <a:latin typeface="Symbol" pitchFamily="18" charset="2"/>
                </a:rPr>
                <a:t>D</a:t>
              </a:r>
              <a:r>
                <a:rPr lang="en-US" altLang="en-US" b="1" dirty="0" err="1">
                  <a:solidFill>
                    <a:srgbClr val="FFFFFF"/>
                  </a:solidFill>
                  <a:latin typeface="Helvetica" pitchFamily="34" charset="0"/>
                </a:rPr>
                <a:t>x</a:t>
              </a:r>
              <a:r>
                <a:rPr lang="en-US" altLang="en-US" b="1" dirty="0">
                  <a:solidFill>
                    <a:srgbClr val="FFFFFF"/>
                  </a:solidFill>
                  <a:latin typeface="Helvetica" pitchFamily="34" charset="0"/>
                </a:rPr>
                <a:t>=60 m]</a:t>
              </a:r>
            </a:p>
          </p:txBody>
        </p:sp>
        <p:sp>
          <p:nvSpPr>
            <p:cNvPr id="19" name="Text Box 9"/>
            <p:cNvSpPr txBox="1">
              <a:spLocks noChangeArrowheads="1"/>
            </p:cNvSpPr>
            <p:nvPr/>
          </p:nvSpPr>
          <p:spPr bwMode="auto">
            <a:xfrm>
              <a:off x="2832" y="3264"/>
              <a:ext cx="1060"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FFFFFF"/>
                  </a:solidFill>
                  <a:latin typeface="Symbol" pitchFamily="18" charset="2"/>
                </a:rPr>
                <a:t>h</a:t>
              </a:r>
              <a:r>
                <a:rPr lang="en-US" altLang="en-US" sz="1400" b="1">
                  <a:solidFill>
                    <a:srgbClr val="FFFFFF"/>
                  </a:solidFill>
                  <a:latin typeface="Helvetica" pitchFamily="34" charset="0"/>
                </a:rPr>
                <a:t> Vorticity (color)</a:t>
              </a:r>
            </a:p>
            <a:p>
              <a:pPr fontAlgn="base">
                <a:spcBef>
                  <a:spcPct val="0"/>
                </a:spcBef>
                <a:spcAft>
                  <a:spcPct val="0"/>
                </a:spcAft>
              </a:pPr>
              <a:r>
                <a:rPr lang="en-US" altLang="en-US" sz="1400" b="1">
                  <a:solidFill>
                    <a:srgbClr val="FFFFFF"/>
                  </a:solidFill>
                  <a:latin typeface="Symbol" pitchFamily="18" charset="2"/>
                </a:rPr>
                <a:t>h </a:t>
              </a:r>
              <a:r>
                <a:rPr lang="en-US" altLang="en-US" sz="1400" b="1">
                  <a:solidFill>
                    <a:srgbClr val="FFFFFF"/>
                  </a:solidFill>
                  <a:latin typeface="Helvetica" pitchFamily="34" charset="0"/>
                </a:rPr>
                <a:t>= 0.15 s-1 (red)</a:t>
              </a:r>
            </a:p>
            <a:p>
              <a:pPr fontAlgn="base">
                <a:spcBef>
                  <a:spcPct val="0"/>
                </a:spcBef>
                <a:spcAft>
                  <a:spcPct val="0"/>
                </a:spcAft>
              </a:pPr>
              <a:r>
                <a:rPr lang="en-US" altLang="en-US" sz="1400" b="1">
                  <a:solidFill>
                    <a:srgbClr val="FFFFFF"/>
                  </a:solidFill>
                  <a:latin typeface="Symbol" pitchFamily="18" charset="2"/>
                </a:rPr>
                <a:t>h</a:t>
              </a:r>
              <a:r>
                <a:rPr lang="en-US" altLang="en-US" sz="1400" b="1">
                  <a:solidFill>
                    <a:srgbClr val="FFFFFF"/>
                  </a:solidFill>
                  <a:latin typeface="Helvetica" pitchFamily="34" charset="0"/>
                </a:rPr>
                <a:t> = 0.02 s-1 (gray)</a:t>
              </a:r>
            </a:p>
          </p:txBody>
        </p:sp>
      </p:grpSp>
      <p:sp>
        <p:nvSpPr>
          <p:cNvPr id="25" name="Text Box 10"/>
          <p:cNvSpPr txBox="1">
            <a:spLocks noChangeArrowheads="1"/>
          </p:cNvSpPr>
          <p:nvPr/>
        </p:nvSpPr>
        <p:spPr bwMode="auto">
          <a:xfrm>
            <a:off x="145495" y="5258472"/>
            <a:ext cx="8799930" cy="1532727"/>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smtClean="0">
                <a:solidFill>
                  <a:schemeClr val="bg1"/>
                </a:solidFill>
                <a:latin typeface="Arial" charset="0"/>
              </a:rPr>
              <a:t>Frontiers</a:t>
            </a: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Characterization of low-level turbulence in rotors and wave breaking</a:t>
            </a:r>
          </a:p>
          <a:p>
            <a:pPr fontAlgn="base">
              <a:lnSpc>
                <a:spcPct val="80000"/>
              </a:lnSpc>
              <a:spcBef>
                <a:spcPct val="30000"/>
              </a:spcBef>
              <a:spcAft>
                <a:spcPct val="0"/>
              </a:spcAft>
              <a:buFontTx/>
              <a:buChar char="•"/>
            </a:pPr>
            <a:r>
              <a:rPr lang="en-US" altLang="en-US" b="1" dirty="0" smtClean="0">
                <a:solidFill>
                  <a:schemeClr val="bg1"/>
                </a:solidFill>
                <a:latin typeface="Arial" charset="0"/>
              </a:rPr>
              <a:t> Key Questions</a:t>
            </a: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Under what conditions do </a:t>
            </a:r>
            <a:r>
              <a:rPr lang="en-US" altLang="en-US" b="1" dirty="0" err="1" smtClean="0">
                <a:solidFill>
                  <a:schemeClr val="bg1"/>
                </a:solidFill>
                <a:latin typeface="Arial" charset="0"/>
              </a:rPr>
              <a:t>subrotors</a:t>
            </a:r>
            <a:r>
              <a:rPr lang="en-US" altLang="en-US" b="1" dirty="0" smtClean="0">
                <a:solidFill>
                  <a:schemeClr val="bg1"/>
                </a:solidFill>
                <a:latin typeface="Arial" charset="0"/>
              </a:rPr>
              <a:t> form?   Is this a KH instability?</a:t>
            </a:r>
            <a:endParaRPr lang="en-US" altLang="en-US"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What is the role of the PBL and heating/turbulence? </a:t>
            </a:r>
            <a:r>
              <a:rPr lang="en-US" altLang="en-US" b="1" dirty="0">
                <a:solidFill>
                  <a:schemeClr val="bg1"/>
                </a:solidFill>
                <a:latin typeface="Arial" charset="0"/>
              </a:rPr>
              <a:t>Role of clouds</a:t>
            </a:r>
            <a:r>
              <a:rPr lang="en-US" altLang="en-US" b="1" dirty="0" smtClean="0">
                <a:solidFill>
                  <a:schemeClr val="bg1"/>
                </a:solidFill>
                <a:latin typeface="Arial" charset="0"/>
              </a:rPr>
              <a:t>?</a:t>
            </a:r>
            <a:endParaRPr lang="en-US" altLang="en-US" b="1" dirty="0">
              <a:solidFill>
                <a:schemeClr val="bg1"/>
              </a:solidFill>
              <a:latin typeface="Arial" charset="0"/>
            </a:endParaRPr>
          </a:p>
        </p:txBody>
      </p:sp>
    </p:spTree>
    <p:extLst>
      <p:ext uri="{BB962C8B-B14F-4D97-AF65-F5344CB8AC3E}">
        <p14:creationId xmlns:p14="http://schemas.microsoft.com/office/powerpoint/2010/main" val="3671440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Box 7"/>
          <p:cNvSpPr txBox="1">
            <a:spLocks noChangeArrowheads="1"/>
          </p:cNvSpPr>
          <p:nvPr/>
        </p:nvSpPr>
        <p:spPr bwMode="auto">
          <a:xfrm>
            <a:off x="0" y="220647"/>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Rotors</a:t>
            </a:r>
            <a:endParaRPr lang="en-US" altLang="en-US" sz="3200" b="0" dirty="0">
              <a:solidFill>
                <a:srgbClr val="FFFF00"/>
              </a:solidFill>
              <a:latin typeface="Arial Black" pitchFamily="34"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87" y="1157288"/>
            <a:ext cx="7261225" cy="384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3"/>
          <p:cNvSpPr txBox="1">
            <a:spLocks noChangeArrowheads="1"/>
          </p:cNvSpPr>
          <p:nvPr/>
        </p:nvSpPr>
        <p:spPr bwMode="auto">
          <a:xfrm>
            <a:off x="491205" y="858838"/>
            <a:ext cx="8040687"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lIns="0" tIns="0" rIns="0" bIns="0">
            <a:spAutoFit/>
          </a:bodyPr>
          <a:lstStyle/>
          <a:p>
            <a:pPr algn="ctr" fontAlgn="base">
              <a:spcBef>
                <a:spcPct val="50000"/>
              </a:spcBef>
              <a:spcAft>
                <a:spcPct val="0"/>
              </a:spcAft>
            </a:pPr>
            <a:r>
              <a:rPr lang="en-US" altLang="en-US" sz="2000" b="1" dirty="0" err="1">
                <a:solidFill>
                  <a:srgbClr val="0000CC"/>
                </a:solidFill>
                <a:latin typeface="Arial" charset="0"/>
              </a:rPr>
              <a:t>Subrotor</a:t>
            </a:r>
            <a:r>
              <a:rPr lang="en-US" altLang="en-US" sz="2000" b="1" dirty="0">
                <a:solidFill>
                  <a:srgbClr val="0000CC"/>
                </a:solidFill>
                <a:latin typeface="Arial" charset="0"/>
              </a:rPr>
              <a:t> Vortices </a:t>
            </a:r>
            <a:r>
              <a:rPr lang="en-US" altLang="en-US" sz="2000" b="1" dirty="0" smtClean="0">
                <a:solidFill>
                  <a:srgbClr val="0000CC"/>
                </a:solidFill>
                <a:latin typeface="Arial" charset="0"/>
              </a:rPr>
              <a:t>over the Medicine Bow Mountains</a:t>
            </a:r>
            <a:endParaRPr lang="en-US" altLang="en-US" sz="2000" b="1" dirty="0">
              <a:solidFill>
                <a:srgbClr val="0000CC"/>
              </a:solidFill>
              <a:latin typeface="Arial" charset="0"/>
            </a:endParaRPr>
          </a:p>
        </p:txBody>
      </p:sp>
      <p:sp>
        <p:nvSpPr>
          <p:cNvPr id="27" name="TextBox 26"/>
          <p:cNvSpPr txBox="1"/>
          <p:nvPr/>
        </p:nvSpPr>
        <p:spPr>
          <a:xfrm>
            <a:off x="1828800" y="1166813"/>
            <a:ext cx="1982146"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Vertical Velocity</a:t>
            </a:r>
            <a:endParaRPr lang="en-US" sz="2000" dirty="0">
              <a:latin typeface="Arial" panose="020B0604020202020204" pitchFamily="34" charset="0"/>
              <a:cs typeface="Arial" panose="020B0604020202020204" pitchFamily="34" charset="0"/>
            </a:endParaRPr>
          </a:p>
        </p:txBody>
      </p:sp>
      <p:grpSp>
        <p:nvGrpSpPr>
          <p:cNvPr id="7" name="Group 6"/>
          <p:cNvGrpSpPr/>
          <p:nvPr/>
        </p:nvGrpSpPr>
        <p:grpSpPr>
          <a:xfrm>
            <a:off x="945398" y="1131888"/>
            <a:ext cx="7312692" cy="4192276"/>
            <a:chOff x="5791200" y="4695061"/>
            <a:chExt cx="7312692" cy="4192276"/>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695061"/>
              <a:ext cx="7312692" cy="4192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6477000" y="4837725"/>
              <a:ext cx="2308902"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Horizontal Vorticity</a:t>
              </a:r>
              <a:endParaRPr lang="en-US" sz="2000" dirty="0">
                <a:latin typeface="Arial" panose="020B0604020202020204" pitchFamily="34" charset="0"/>
                <a:cs typeface="Arial" panose="020B0604020202020204" pitchFamily="34" charset="0"/>
              </a:endParaRPr>
            </a:p>
          </p:txBody>
        </p:sp>
        <p:sp>
          <p:nvSpPr>
            <p:cNvPr id="29" name="TextBox 28"/>
            <p:cNvSpPr txBox="1"/>
            <p:nvPr/>
          </p:nvSpPr>
          <p:spPr>
            <a:xfrm>
              <a:off x="6457950" y="6456915"/>
              <a:ext cx="2308902" cy="707886"/>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Horizontal Vorticity</a:t>
              </a:r>
            </a:p>
            <a:p>
              <a:r>
                <a:rPr lang="en-US" sz="2000" dirty="0" smtClean="0">
                  <a:latin typeface="Arial" panose="020B0604020202020204" pitchFamily="34" charset="0"/>
                  <a:cs typeface="Arial" panose="020B0604020202020204" pitchFamily="34" charset="0"/>
                </a:rPr>
                <a:t>(Filtered)</a:t>
              </a:r>
              <a:endParaRPr lang="en-US" sz="2000" dirty="0">
                <a:latin typeface="Arial" panose="020B0604020202020204" pitchFamily="34" charset="0"/>
                <a:cs typeface="Arial" panose="020B0604020202020204" pitchFamily="34" charset="0"/>
              </a:endParaRPr>
            </a:p>
          </p:txBody>
        </p:sp>
      </p:grpSp>
      <p:sp>
        <p:nvSpPr>
          <p:cNvPr id="26" name="TextBox 25"/>
          <p:cNvSpPr txBox="1"/>
          <p:nvPr/>
        </p:nvSpPr>
        <p:spPr>
          <a:xfrm>
            <a:off x="114300" y="4869448"/>
            <a:ext cx="2034531"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French et al. (2015) </a:t>
            </a:r>
            <a:endParaRPr lang="en-US" sz="1600" dirty="0">
              <a:latin typeface="Arial" panose="020B0604020202020204" pitchFamily="34" charset="0"/>
              <a:cs typeface="Arial" panose="020B0604020202020204" pitchFamily="34" charset="0"/>
            </a:endParaRPr>
          </a:p>
        </p:txBody>
      </p:sp>
      <p:sp>
        <p:nvSpPr>
          <p:cNvPr id="25" name="Text Box 10"/>
          <p:cNvSpPr txBox="1">
            <a:spLocks noChangeArrowheads="1"/>
          </p:cNvSpPr>
          <p:nvPr/>
        </p:nvSpPr>
        <p:spPr bwMode="auto">
          <a:xfrm>
            <a:off x="197768" y="5258472"/>
            <a:ext cx="8799930" cy="1532727"/>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smtClean="0">
                <a:solidFill>
                  <a:schemeClr val="bg1"/>
                </a:solidFill>
                <a:latin typeface="Arial" charset="0"/>
              </a:rPr>
              <a:t>Frontiers</a:t>
            </a: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Characterization of low-level turbulence in rotors and wave breaking</a:t>
            </a:r>
          </a:p>
          <a:p>
            <a:pPr fontAlgn="base">
              <a:lnSpc>
                <a:spcPct val="80000"/>
              </a:lnSpc>
              <a:spcBef>
                <a:spcPct val="30000"/>
              </a:spcBef>
              <a:spcAft>
                <a:spcPct val="0"/>
              </a:spcAft>
              <a:buFontTx/>
              <a:buChar char="•"/>
            </a:pPr>
            <a:r>
              <a:rPr lang="en-US" altLang="en-US" b="1" dirty="0" smtClean="0">
                <a:solidFill>
                  <a:schemeClr val="bg1"/>
                </a:solidFill>
                <a:latin typeface="Arial" charset="0"/>
              </a:rPr>
              <a:t> Key Questions</a:t>
            </a: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Under what conditions do </a:t>
            </a:r>
            <a:r>
              <a:rPr lang="en-US" altLang="en-US" b="1" dirty="0" err="1" smtClean="0">
                <a:solidFill>
                  <a:schemeClr val="bg1"/>
                </a:solidFill>
                <a:latin typeface="Arial" charset="0"/>
              </a:rPr>
              <a:t>subrotors</a:t>
            </a:r>
            <a:r>
              <a:rPr lang="en-US" altLang="en-US" b="1" dirty="0" smtClean="0">
                <a:solidFill>
                  <a:schemeClr val="bg1"/>
                </a:solidFill>
                <a:latin typeface="Arial" charset="0"/>
              </a:rPr>
              <a:t> form?   Is this a KH instability?</a:t>
            </a:r>
            <a:endParaRPr lang="en-US" altLang="en-US"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What is the role of the PBL and heating/turbulence?   Role of clouds?</a:t>
            </a:r>
            <a:endParaRPr lang="en-US" altLang="en-US" b="1" dirty="0">
              <a:solidFill>
                <a:schemeClr val="bg1"/>
              </a:solidFill>
              <a:latin typeface="Arial" charset="0"/>
            </a:endParaRPr>
          </a:p>
        </p:txBody>
      </p:sp>
    </p:spTree>
    <p:extLst>
      <p:ext uri="{BB962C8B-B14F-4D97-AF65-F5344CB8AC3E}">
        <p14:creationId xmlns:p14="http://schemas.microsoft.com/office/powerpoint/2010/main" val="3476637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Box 7"/>
          <p:cNvSpPr txBox="1">
            <a:spLocks noChangeArrowheads="1"/>
          </p:cNvSpPr>
          <p:nvPr/>
        </p:nvSpPr>
        <p:spPr bwMode="auto">
          <a:xfrm>
            <a:off x="0" y="220647"/>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Rotors</a:t>
            </a:r>
            <a:endParaRPr lang="en-US" altLang="en-US" sz="3200" b="0" dirty="0">
              <a:solidFill>
                <a:srgbClr val="FFFF00"/>
              </a:solidFill>
              <a:latin typeface="Arial Black" pitchFamily="34" charset="0"/>
            </a:endParaRPr>
          </a:p>
        </p:txBody>
      </p:sp>
      <p:sp>
        <p:nvSpPr>
          <p:cNvPr id="25" name="Text Box 10"/>
          <p:cNvSpPr txBox="1">
            <a:spLocks noChangeArrowheads="1"/>
          </p:cNvSpPr>
          <p:nvPr/>
        </p:nvSpPr>
        <p:spPr bwMode="auto">
          <a:xfrm>
            <a:off x="145495" y="5258472"/>
            <a:ext cx="8799930" cy="1449628"/>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smtClean="0">
                <a:solidFill>
                  <a:schemeClr val="bg1"/>
                </a:solidFill>
                <a:latin typeface="Arial" charset="0"/>
              </a:rPr>
              <a:t>Frontiers</a:t>
            </a: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Characterization of low-level turbulence in rotors and wave breaking</a:t>
            </a:r>
          </a:p>
          <a:p>
            <a:pPr fontAlgn="base">
              <a:lnSpc>
                <a:spcPct val="80000"/>
              </a:lnSpc>
              <a:spcBef>
                <a:spcPct val="30000"/>
              </a:spcBef>
              <a:spcAft>
                <a:spcPct val="0"/>
              </a:spcAft>
              <a:buFontTx/>
              <a:buChar char="•"/>
            </a:pPr>
            <a:r>
              <a:rPr lang="en-US" altLang="en-US" b="1" dirty="0" smtClean="0">
                <a:solidFill>
                  <a:schemeClr val="bg1"/>
                </a:solidFill>
                <a:latin typeface="Arial" charset="0"/>
              </a:rPr>
              <a:t> Key Questions</a:t>
            </a: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How does the turbulence differ between hydraulic-like jump rotors and lee wave rotors?   </a:t>
            </a:r>
            <a:endParaRPr lang="en-US" altLang="en-US" b="1" dirty="0">
              <a:solidFill>
                <a:schemeClr val="bg1"/>
              </a:solidFill>
              <a:latin typeface="Arial" charset="0"/>
            </a:endParaRP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0981"/>
          <a:stretch/>
        </p:blipFill>
        <p:spPr bwMode="auto">
          <a:xfrm>
            <a:off x="2133600" y="914400"/>
            <a:ext cx="6712505" cy="277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8172" b="22944"/>
          <a:stretch/>
        </p:blipFill>
        <p:spPr bwMode="auto">
          <a:xfrm>
            <a:off x="2120900" y="3695700"/>
            <a:ext cx="6712505"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114300" y="4869448"/>
            <a:ext cx="2092239"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Strauss et al. (2015) </a:t>
            </a:r>
            <a:endParaRPr lang="en-US" sz="1600" dirty="0">
              <a:latin typeface="Arial" panose="020B0604020202020204" pitchFamily="34" charset="0"/>
              <a:cs typeface="Arial" panose="020B0604020202020204" pitchFamily="34" charset="0"/>
            </a:endParaRPr>
          </a:p>
        </p:txBody>
      </p:sp>
      <p:sp>
        <p:nvSpPr>
          <p:cNvPr id="28" name="TextBox 27"/>
          <p:cNvSpPr txBox="1"/>
          <p:nvPr/>
        </p:nvSpPr>
        <p:spPr>
          <a:xfrm>
            <a:off x="23855" y="990600"/>
            <a:ext cx="2033545" cy="3293209"/>
          </a:xfrm>
          <a:prstGeom prst="rect">
            <a:avLst/>
          </a:prstGeom>
          <a:noFill/>
        </p:spPr>
        <p:txBody>
          <a:bodyPr wrap="square" rtlCol="0">
            <a:spAutoFit/>
          </a:bodyPr>
          <a:lstStyle/>
          <a:p>
            <a:pPr marL="114300" indent="-114300">
              <a:buFont typeface="Arial" panose="020B0604020202020204" pitchFamily="34" charset="0"/>
              <a:buChar char="•"/>
            </a:pPr>
            <a:r>
              <a:rPr lang="en-US" sz="1600" dirty="0">
                <a:latin typeface="Arial" panose="020B0604020202020204" pitchFamily="34" charset="0"/>
                <a:cs typeface="Arial" panose="020B0604020202020204" pitchFamily="34" charset="0"/>
              </a:rPr>
              <a:t>Medicine Bow Mountains </a:t>
            </a:r>
            <a:r>
              <a:rPr lang="en-US" sz="1600" dirty="0" smtClean="0">
                <a:latin typeface="Arial" panose="020B0604020202020204" pitchFamily="34" charset="0"/>
                <a:cs typeface="Arial" panose="020B0604020202020204" pitchFamily="34" charset="0"/>
              </a:rPr>
              <a:t>during </a:t>
            </a:r>
            <a:r>
              <a:rPr lang="en-US" sz="1600" dirty="0">
                <a:latin typeface="Arial" panose="020B0604020202020204" pitchFamily="34" charset="0"/>
                <a:cs typeface="Arial" panose="020B0604020202020204" pitchFamily="34" charset="0"/>
              </a:rPr>
              <a:t>the NASA Orographic Clouds </a:t>
            </a:r>
            <a:r>
              <a:rPr lang="en-US" sz="1600" dirty="0" smtClean="0">
                <a:latin typeface="Arial" panose="020B0604020202020204" pitchFamily="34" charset="0"/>
                <a:cs typeface="Arial" panose="020B0604020202020204" pitchFamily="34" charset="0"/>
              </a:rPr>
              <a:t>Experiment</a:t>
            </a:r>
            <a:endParaRPr lang="en-US" sz="1600" dirty="0">
              <a:latin typeface="Arial" panose="020B0604020202020204" pitchFamily="34" charset="0"/>
              <a:cs typeface="Arial" panose="020B0604020202020204" pitchFamily="34" charset="0"/>
            </a:endParaRPr>
          </a:p>
          <a:p>
            <a:pPr marL="114300" indent="-1143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Hydraulic jump type of rotor</a:t>
            </a:r>
          </a:p>
          <a:p>
            <a:pPr marL="114300" indent="-1143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Severe </a:t>
            </a:r>
            <a:r>
              <a:rPr lang="en-US" sz="1600" dirty="0">
                <a:latin typeface="Arial" panose="020B0604020202020204" pitchFamily="34" charset="0"/>
                <a:cs typeface="Arial" panose="020B0604020202020204" pitchFamily="34" charset="0"/>
              </a:rPr>
              <a:t>turbulence is encountered in the </a:t>
            </a:r>
            <a:r>
              <a:rPr lang="en-US" sz="1600" dirty="0" smtClean="0">
                <a:latin typeface="Arial" panose="020B0604020202020204" pitchFamily="34" charset="0"/>
                <a:cs typeface="Arial" panose="020B0604020202020204" pitchFamily="34" charset="0"/>
              </a:rPr>
              <a:t>downdraft, with </a:t>
            </a:r>
            <a:r>
              <a:rPr lang="en-US" sz="1600" dirty="0">
                <a:latin typeface="Arial" panose="020B0604020202020204" pitchFamily="34" charset="0"/>
                <a:cs typeface="Arial" panose="020B0604020202020204" pitchFamily="34" charset="0"/>
              </a:rPr>
              <a:t>maximum </a:t>
            </a:r>
            <a:r>
              <a:rPr lang="en-US" sz="1600" dirty="0" smtClean="0">
                <a:latin typeface="Arial" panose="020B0604020202020204" pitchFamily="34" charset="0"/>
                <a:cs typeface="Arial" panose="020B0604020202020204" pitchFamily="34" charset="0"/>
              </a:rPr>
              <a:t>σ</a:t>
            </a:r>
            <a:r>
              <a:rPr lang="en-US" sz="1600" baseline="30000" dirty="0" smtClean="0">
                <a:latin typeface="Arial" panose="020B0604020202020204" pitchFamily="34" charset="0"/>
                <a:cs typeface="Arial" panose="020B0604020202020204" pitchFamily="34" charset="0"/>
              </a:rPr>
              <a:t>2</a:t>
            </a:r>
            <a:r>
              <a:rPr lang="en-US" sz="1600" dirty="0" smtClean="0">
                <a:latin typeface="Arial" panose="020B0604020202020204" pitchFamily="34" charset="0"/>
                <a:cs typeface="Arial" panose="020B0604020202020204" pitchFamily="34" charset="0"/>
              </a:rPr>
              <a:t>w and </a:t>
            </a:r>
            <a:r>
              <a:rPr lang="en-US" sz="1600" dirty="0" err="1">
                <a:latin typeface="Arial" panose="020B0604020202020204" pitchFamily="34" charset="0"/>
                <a:cs typeface="Arial" panose="020B0604020202020204" pitchFamily="34" charset="0"/>
              </a:rPr>
              <a:t>EDR</a:t>
            </a:r>
            <a:r>
              <a:rPr lang="en-US" sz="1600" baseline="-25000" dirty="0" err="1">
                <a:latin typeface="Arial" panose="020B0604020202020204" pitchFamily="34" charset="0"/>
                <a:cs typeface="Arial" panose="020B0604020202020204" pitchFamily="34" charset="0"/>
              </a:rPr>
              <a:t>w</a:t>
            </a:r>
            <a:r>
              <a:rPr lang="en-US" sz="1600" dirty="0">
                <a:latin typeface="Arial" panose="020B0604020202020204" pitchFamily="34" charset="0"/>
                <a:cs typeface="Arial" panose="020B0604020202020204" pitchFamily="34" charset="0"/>
              </a:rPr>
              <a:t> of 16.4m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and 0.77m</a:t>
            </a:r>
            <a:r>
              <a:rPr lang="en-US" sz="1600" baseline="30000" dirty="0">
                <a:latin typeface="Arial" panose="020B0604020202020204" pitchFamily="34" charset="0"/>
                <a:cs typeface="Arial" panose="020B0604020202020204" pitchFamily="34" charset="0"/>
              </a:rPr>
              <a:t>2/3</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5906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2947" y="970547"/>
            <a:ext cx="6745026"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7"/>
          <p:cNvSpPr txBox="1">
            <a:spLocks noChangeArrowheads="1"/>
          </p:cNvSpPr>
          <p:nvPr/>
        </p:nvSpPr>
        <p:spPr bwMode="auto">
          <a:xfrm>
            <a:off x="-12051" y="160338"/>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Low-Level Wave Breaking</a:t>
            </a:r>
            <a:endParaRPr lang="en-US" altLang="en-US" sz="3200" b="0" dirty="0">
              <a:solidFill>
                <a:srgbClr val="FFFF00"/>
              </a:solidFill>
              <a:latin typeface="Arial Black" pitchFamily="34" charset="0"/>
            </a:endParaRPr>
          </a:p>
        </p:txBody>
      </p:sp>
      <p:sp>
        <p:nvSpPr>
          <p:cNvPr id="15" name="Text Box 10"/>
          <p:cNvSpPr txBox="1">
            <a:spLocks noChangeArrowheads="1"/>
          </p:cNvSpPr>
          <p:nvPr/>
        </p:nvSpPr>
        <p:spPr bwMode="auto">
          <a:xfrm>
            <a:off x="0" y="5258472"/>
            <a:ext cx="9131949" cy="1228028"/>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smtClean="0">
                <a:solidFill>
                  <a:schemeClr val="bg1"/>
                </a:solidFill>
                <a:latin typeface="Arial" charset="0"/>
              </a:rPr>
              <a:t>Frontiers</a:t>
            </a: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Measurements of low-level turbulence in rotors and wave breaking are rare</a:t>
            </a:r>
          </a:p>
          <a:p>
            <a:pPr fontAlgn="base">
              <a:lnSpc>
                <a:spcPct val="80000"/>
              </a:lnSpc>
              <a:spcBef>
                <a:spcPct val="30000"/>
              </a:spcBef>
              <a:spcAft>
                <a:spcPct val="0"/>
              </a:spcAft>
              <a:buFontTx/>
              <a:buChar char="•"/>
            </a:pPr>
            <a:r>
              <a:rPr lang="en-US" altLang="en-US" b="1" dirty="0" smtClean="0">
                <a:solidFill>
                  <a:schemeClr val="bg1"/>
                </a:solidFill>
                <a:latin typeface="Arial" charset="0"/>
              </a:rPr>
              <a:t> Key Questions</a:t>
            </a: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What are the characteristics of wave breaking and associated turbulence?   </a:t>
            </a:r>
            <a:endParaRPr lang="en-US" altLang="en-US" b="1" dirty="0">
              <a:solidFill>
                <a:schemeClr val="bg1"/>
              </a:solidFill>
              <a:latin typeface="Arial" charset="0"/>
            </a:endParaRPr>
          </a:p>
        </p:txBody>
      </p:sp>
      <p:sp>
        <p:nvSpPr>
          <p:cNvPr id="19" name="TextBox 18"/>
          <p:cNvSpPr txBox="1"/>
          <p:nvPr/>
        </p:nvSpPr>
        <p:spPr>
          <a:xfrm>
            <a:off x="-12051" y="4911564"/>
            <a:ext cx="2092239"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Strauss et al. (2015)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4028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 Schematic of flows related to mountain-valley diurnal heating/cooling effec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 Schematic of flows related to mountain-valley diurnal heating/cooling effect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 Schematic of flows related to mountain-valley diurnal heating/cooling effect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 Schematic of flows related to mountain-valley diurnal heating/cooling effect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https://www.meted.ucar.edu/tropical/textbook_2nd_edition/media/graphics/valdiurn.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 Box 7"/>
          <p:cNvSpPr txBox="1">
            <a:spLocks noChangeArrowheads="1"/>
          </p:cNvSpPr>
          <p:nvPr/>
        </p:nvSpPr>
        <p:spPr bwMode="auto">
          <a:xfrm>
            <a:off x="-12051" y="160338"/>
            <a:ext cx="9144000" cy="48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fontAlgn="base">
              <a:lnSpc>
                <a:spcPts val="3000"/>
              </a:lnSpc>
              <a:spcBef>
                <a:spcPct val="0"/>
              </a:spcBef>
              <a:spcAft>
                <a:spcPct val="0"/>
              </a:spcAft>
            </a:pPr>
            <a:r>
              <a:rPr lang="en-US" altLang="en-US" sz="3200" b="0" dirty="0" smtClean="0">
                <a:solidFill>
                  <a:srgbClr val="FFFF00"/>
                </a:solidFill>
                <a:latin typeface="Arial Black" pitchFamily="34" charset="0"/>
              </a:rPr>
              <a:t>Low-Level Wave Breaking</a:t>
            </a:r>
            <a:endParaRPr lang="en-US" altLang="en-US" sz="3200" b="0" dirty="0">
              <a:solidFill>
                <a:srgbClr val="FFFF00"/>
              </a:solidFill>
              <a:latin typeface="Arial Black" pitchFamily="34" charset="0"/>
            </a:endParaRPr>
          </a:p>
        </p:txBody>
      </p:sp>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420"/>
          <a:stretch/>
        </p:blipFill>
        <p:spPr bwMode="auto">
          <a:xfrm>
            <a:off x="4446891" y="1247896"/>
            <a:ext cx="4710458" cy="31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791200" y="4390926"/>
            <a:ext cx="2269339" cy="338554"/>
          </a:xfrm>
          <a:prstGeom prst="rect">
            <a:avLst/>
          </a:prstGeom>
          <a:noFill/>
        </p:spPr>
        <p:txBody>
          <a:bodyPr wrap="none" rtlCol="0">
            <a:spAutoFit/>
          </a:bodyPr>
          <a:lstStyle/>
          <a:p>
            <a:r>
              <a:rPr lang="en-US" sz="1600" dirty="0" err="1" smtClean="0">
                <a:latin typeface="Arial" panose="020B0604020202020204" pitchFamily="34" charset="0"/>
                <a:cs typeface="Arial" panose="020B0604020202020204" pitchFamily="34" charset="0"/>
              </a:rPr>
              <a:t>Armi</a:t>
            </a:r>
            <a:r>
              <a:rPr lang="en-US" sz="1600" dirty="0" smtClean="0">
                <a:latin typeface="Arial" panose="020B0604020202020204" pitchFamily="34" charset="0"/>
                <a:cs typeface="Arial" panose="020B0604020202020204" pitchFamily="34" charset="0"/>
              </a:rPr>
              <a:t> and Meyer (2011)</a:t>
            </a:r>
            <a:endParaRPr lang="en-US" sz="1600" dirty="0">
              <a:latin typeface="Arial" panose="020B0604020202020204" pitchFamily="34" charset="0"/>
              <a:cs typeface="Arial" panose="020B0604020202020204" pitchFamily="34" charset="0"/>
            </a:endParaRPr>
          </a:p>
        </p:txBody>
      </p:sp>
      <p:sp>
        <p:nvSpPr>
          <p:cNvPr id="10" name="Text Box 10"/>
          <p:cNvSpPr txBox="1">
            <a:spLocks noChangeArrowheads="1"/>
          </p:cNvSpPr>
          <p:nvPr/>
        </p:nvSpPr>
        <p:spPr bwMode="auto">
          <a:xfrm>
            <a:off x="166438" y="4729480"/>
            <a:ext cx="8799930" cy="2059025"/>
          </a:xfrm>
          <a:prstGeom prst="rect">
            <a:avLst/>
          </a:prstGeom>
          <a:solidFill>
            <a:srgbClr val="000066"/>
          </a:solidFill>
          <a:ln>
            <a:noFill/>
          </a:ln>
          <a:effectLst/>
          <a:extLst/>
        </p:spPr>
        <p:txBody>
          <a:bodyPr wrap="square">
            <a:spAutoFit/>
          </a:bodyPr>
          <a:lstStyle/>
          <a:p>
            <a:pPr fontAlgn="base">
              <a:lnSpc>
                <a:spcPct val="80000"/>
              </a:lnSpc>
              <a:spcBef>
                <a:spcPct val="30000"/>
              </a:spcBef>
              <a:spcAft>
                <a:spcPct val="0"/>
              </a:spcAft>
              <a:buFontTx/>
              <a:buChar char="•"/>
            </a:pPr>
            <a:r>
              <a:rPr lang="en-US" altLang="en-US" b="1" dirty="0" smtClean="0">
                <a:solidFill>
                  <a:schemeClr val="bg1"/>
                </a:solidFill>
                <a:latin typeface="Arial" charset="0"/>
              </a:rPr>
              <a:t>Frontiers</a:t>
            </a:r>
          </a:p>
          <a:p>
            <a:pPr marL="742950" lvl="1" indent="-285750" fontAlgn="base">
              <a:lnSpc>
                <a:spcPct val="80000"/>
              </a:lnSpc>
              <a:spcBef>
                <a:spcPct val="30000"/>
              </a:spcBef>
              <a:spcAft>
                <a:spcPct val="0"/>
              </a:spcAft>
              <a:buFontTx/>
              <a:buChar char="-"/>
            </a:pPr>
            <a:r>
              <a:rPr lang="en-US" altLang="en-US" b="1" dirty="0">
                <a:solidFill>
                  <a:schemeClr val="bg1"/>
                </a:solidFill>
                <a:latin typeface="Arial" charset="0"/>
              </a:rPr>
              <a:t>Internal hydraulic jump vs. low-level wave breaking </a:t>
            </a:r>
            <a:r>
              <a:rPr lang="en-US" altLang="en-US" b="1" dirty="0" smtClean="0">
                <a:solidFill>
                  <a:schemeClr val="bg1"/>
                </a:solidFill>
                <a:latin typeface="Arial" charset="0"/>
              </a:rPr>
              <a:t>paradigms</a:t>
            </a: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Characteristics of turbulence and relationship to vortex breakdown</a:t>
            </a:r>
          </a:p>
          <a:p>
            <a:pPr fontAlgn="base">
              <a:lnSpc>
                <a:spcPct val="80000"/>
              </a:lnSpc>
              <a:spcBef>
                <a:spcPct val="30000"/>
              </a:spcBef>
              <a:spcAft>
                <a:spcPct val="0"/>
              </a:spcAft>
              <a:buFontTx/>
              <a:buChar char="•"/>
            </a:pPr>
            <a:r>
              <a:rPr lang="en-US" altLang="en-US" b="1" dirty="0">
                <a:solidFill>
                  <a:schemeClr val="bg1"/>
                </a:solidFill>
                <a:latin typeface="Arial" charset="0"/>
              </a:rPr>
              <a:t> </a:t>
            </a:r>
            <a:r>
              <a:rPr lang="en-US" altLang="en-US" b="1" dirty="0" smtClean="0">
                <a:solidFill>
                  <a:schemeClr val="bg1"/>
                </a:solidFill>
                <a:latin typeface="Arial" charset="0"/>
              </a:rPr>
              <a:t>Key Questions</a:t>
            </a:r>
            <a:endParaRPr lang="en-US" altLang="en-US"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What are the key dynamics and sources of turbulence?</a:t>
            </a:r>
            <a:endParaRPr lang="en-US" altLang="en-US" b="1" dirty="0">
              <a:solidFill>
                <a:schemeClr val="bg1"/>
              </a:solidFill>
              <a:latin typeface="Arial" charset="0"/>
            </a:endParaRPr>
          </a:p>
          <a:p>
            <a:pPr marL="742950" lvl="1" indent="-285750" fontAlgn="base">
              <a:lnSpc>
                <a:spcPct val="80000"/>
              </a:lnSpc>
              <a:spcBef>
                <a:spcPct val="30000"/>
              </a:spcBef>
              <a:spcAft>
                <a:spcPct val="0"/>
              </a:spcAft>
              <a:buFontTx/>
              <a:buChar char="-"/>
            </a:pPr>
            <a:r>
              <a:rPr lang="en-US" altLang="en-US" b="1" dirty="0" smtClean="0">
                <a:solidFill>
                  <a:schemeClr val="bg1"/>
                </a:solidFill>
                <a:latin typeface="Arial" charset="0"/>
              </a:rPr>
              <a:t>What is the role of flow through high-level gaps, which are too turbulent to observe?</a:t>
            </a:r>
            <a:endParaRPr lang="en-US" altLang="en-US" b="1" dirty="0">
              <a:solidFill>
                <a:schemeClr val="bg1"/>
              </a:solidFill>
              <a:latin typeface="Arial"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9" y="1087121"/>
            <a:ext cx="4384012" cy="227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5" y="3328737"/>
            <a:ext cx="4457700" cy="1320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3855" y="4462046"/>
            <a:ext cx="2092239"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Strauss et al. (2016) </a:t>
            </a:r>
            <a:endParaRPr lang="en-US" sz="1600" dirty="0">
              <a:latin typeface="Arial" panose="020B0604020202020204" pitchFamily="34" charset="0"/>
              <a:cs typeface="Arial" panose="020B0604020202020204" pitchFamily="34" charset="0"/>
            </a:endParaRPr>
          </a:p>
        </p:txBody>
      </p:sp>
      <p:sp>
        <p:nvSpPr>
          <p:cNvPr id="11" name="TextBox 10"/>
          <p:cNvSpPr txBox="1"/>
          <p:nvPr/>
        </p:nvSpPr>
        <p:spPr>
          <a:xfrm>
            <a:off x="5747953" y="902455"/>
            <a:ext cx="2236574"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Hydraulic Analogue </a:t>
            </a:r>
            <a:endParaRPr lang="en-US" dirty="0">
              <a:latin typeface="Arial" panose="020B0604020202020204" pitchFamily="34" charset="0"/>
              <a:cs typeface="Arial" panose="020B0604020202020204" pitchFamily="34" charset="0"/>
            </a:endParaRPr>
          </a:p>
        </p:txBody>
      </p:sp>
      <p:sp>
        <p:nvSpPr>
          <p:cNvPr id="17" name="TextBox 16"/>
          <p:cNvSpPr txBox="1"/>
          <p:nvPr/>
        </p:nvSpPr>
        <p:spPr>
          <a:xfrm>
            <a:off x="424815" y="878564"/>
            <a:ext cx="3420552"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Wave Breaking / Rotor  Regime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7327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8">
      <a:dk1>
        <a:srgbClr val="000000"/>
      </a:dk1>
      <a:lt1>
        <a:srgbClr val="FFFFFF"/>
      </a:lt1>
      <a:dk2>
        <a:srgbClr val="000000"/>
      </a:dk2>
      <a:lt2>
        <a:srgbClr val="808080"/>
      </a:lt2>
      <a:accent1>
        <a:srgbClr val="00CC99"/>
      </a:accent1>
      <a:accent2>
        <a:srgbClr val="000099"/>
      </a:accent2>
      <a:accent3>
        <a:srgbClr val="FFFFFF"/>
      </a:accent3>
      <a:accent4>
        <a:srgbClr val="000000"/>
      </a:accent4>
      <a:accent5>
        <a:srgbClr val="AAE2CA"/>
      </a:accent5>
      <a:accent6>
        <a:srgbClr val="00008A"/>
      </a:accent6>
      <a:hlink>
        <a:srgbClr val="FFFF00"/>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000099"/>
        </a:accent2>
        <a:accent3>
          <a:srgbClr val="FFFFFF"/>
        </a:accent3>
        <a:accent4>
          <a:srgbClr val="000000"/>
        </a:accent4>
        <a:accent5>
          <a:srgbClr val="AAE2CA"/>
        </a:accent5>
        <a:accent6>
          <a:srgbClr val="00008A"/>
        </a:accent6>
        <a:hlink>
          <a:srgbClr val="FFFF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2625</TotalTime>
  <Words>2008</Words>
  <Application>Microsoft Office PowerPoint</Application>
  <PresentationFormat>On-screen Show (4:3)</PresentationFormat>
  <Paragraphs>241</Paragraphs>
  <Slides>21</Slides>
  <Notes>3</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1_Default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Naval Research Laboratory, Monterey 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Doyle, Dr. James</dc:creator>
  <cp:lastModifiedBy>Doyle, Dr. James</cp:lastModifiedBy>
  <cp:revision>126</cp:revision>
  <dcterms:created xsi:type="dcterms:W3CDTF">2017-05-05T18:01:43Z</dcterms:created>
  <dcterms:modified xsi:type="dcterms:W3CDTF">2017-05-23T13:16:16Z</dcterms:modified>
</cp:coreProperties>
</file>