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57" r:id="rId5"/>
    <p:sldId id="258" r:id="rId6"/>
    <p:sldId id="274" r:id="rId7"/>
    <p:sldId id="280" r:id="rId8"/>
    <p:sldId id="276" r:id="rId9"/>
    <p:sldId id="278" r:id="rId10"/>
    <p:sldId id="275" r:id="rId11"/>
    <p:sldId id="272" r:id="rId12"/>
    <p:sldId id="273" r:id="rId13"/>
    <p:sldId id="279" r:id="rId14"/>
    <p:sldId id="267" r:id="rId15"/>
    <p:sldId id="263" r:id="rId16"/>
    <p:sldId id="266" r:id="rId17"/>
    <p:sldId id="268" r:id="rId18"/>
    <p:sldId id="269" r:id="rId19"/>
    <p:sldId id="271" r:id="rId20"/>
    <p:sldId id="270" r:id="rId21"/>
    <p:sldId id="264" r:id="rId22"/>
    <p:sldId id="265" r:id="rId23"/>
    <p:sldId id="261" r:id="rId24"/>
    <p:sldId id="26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8" d="100"/>
          <a:sy n="88" d="100"/>
        </p:scale>
        <p:origin x="-1458" y="-108"/>
      </p:cViewPr>
      <p:guideLst>
        <p:guide orient="horz" pos="2160"/>
        <p:guide pos="2880"/>
      </p:guideLst>
    </p:cSldViewPr>
  </p:slideViewPr>
  <p:notesTextViewPr>
    <p:cViewPr>
      <p:scale>
        <a:sx n="1" d="1"/>
        <a:sy n="1" d="1"/>
      </p:scale>
      <p:origin x="0" y="0"/>
    </p:cViewPr>
  </p:notesTextViewPr>
  <p:sorterViewPr>
    <p:cViewPr>
      <p:scale>
        <a:sx n="100" d="100"/>
        <a:sy n="100" d="100"/>
      </p:scale>
      <p:origin x="0" y="9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BCA1FB-51E3-4A12-8401-10E6B7223432}" type="datetimeFigureOut">
              <a:rPr lang="en-US" smtClean="0"/>
              <a:t>6/23/2011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4F414-A437-4FB0-AB36-0E83562B57E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CA1FB-51E3-4A12-8401-10E6B7223432}" type="datetimeFigureOut">
              <a:rPr lang="en-US" smtClean="0"/>
              <a:t>6/23/2011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4F414-A437-4FB0-AB36-0E83562B57E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CA1FB-51E3-4A12-8401-10E6B7223432}" type="datetimeFigureOut">
              <a:rPr lang="en-US" smtClean="0"/>
              <a:t>6/23/2011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4F414-A437-4FB0-AB36-0E83562B57E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CA1FB-51E3-4A12-8401-10E6B7223432}" type="datetimeFigureOut">
              <a:rPr lang="en-US" smtClean="0"/>
              <a:t>6/23/2011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4F414-A437-4FB0-AB36-0E83562B57E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BCA1FB-51E3-4A12-8401-10E6B7223432}" type="datetimeFigureOut">
              <a:rPr lang="en-US" smtClean="0"/>
              <a:t>6/23/2011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4F414-A437-4FB0-AB36-0E83562B57E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BCA1FB-51E3-4A12-8401-10E6B7223432}" type="datetimeFigureOut">
              <a:rPr lang="en-US" smtClean="0"/>
              <a:t>6/23/2011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4F414-A437-4FB0-AB36-0E83562B57E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BCA1FB-51E3-4A12-8401-10E6B7223432}" type="datetimeFigureOut">
              <a:rPr lang="en-US" smtClean="0"/>
              <a:t>6/23/2011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4F414-A437-4FB0-AB36-0E83562B57E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BCA1FB-51E3-4A12-8401-10E6B7223432}" type="datetimeFigureOut">
              <a:rPr lang="en-US" smtClean="0"/>
              <a:t>6/23/2011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4F414-A437-4FB0-AB36-0E83562B57E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CA1FB-51E3-4A12-8401-10E6B7223432}" type="datetimeFigureOut">
              <a:rPr lang="en-US" smtClean="0"/>
              <a:t>6/23/2011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4F414-A437-4FB0-AB36-0E83562B57E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CA1FB-51E3-4A12-8401-10E6B7223432}" type="datetimeFigureOut">
              <a:rPr lang="en-US" smtClean="0"/>
              <a:t>6/23/2011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4F414-A437-4FB0-AB36-0E83562B57EA}"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2BCA1FB-51E3-4A12-8401-10E6B7223432}" type="datetimeFigureOut">
              <a:rPr lang="en-US" smtClean="0"/>
              <a:t>6/23/2011</a:t>
            </a:fld>
            <a:endParaRPr lang="en-US"/>
          </a:p>
        </p:txBody>
      </p:sp>
      <p:sp>
        <p:nvSpPr>
          <p:cNvPr id="9" name="Slide Number Placeholder 8"/>
          <p:cNvSpPr>
            <a:spLocks noGrp="1"/>
          </p:cNvSpPr>
          <p:nvPr>
            <p:ph type="sldNum" sz="quarter" idx="11"/>
          </p:nvPr>
        </p:nvSpPr>
        <p:spPr/>
        <p:txBody>
          <a:bodyPr/>
          <a:lstStyle/>
          <a:p>
            <a:fld id="{D124F414-A437-4FB0-AB36-0E83562B57E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124F414-A437-4FB0-AB36-0E83562B57EA}"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2BCA1FB-51E3-4A12-8401-10E6B7223432}" type="datetimeFigureOut">
              <a:rPr lang="en-US" smtClean="0"/>
              <a:t>6/23/2011</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AMS Performance at DC3-Test</a:t>
            </a:r>
            <a:endParaRPr lang="en-US" dirty="0"/>
          </a:p>
        </p:txBody>
      </p:sp>
      <p:sp>
        <p:nvSpPr>
          <p:cNvPr id="3" name="Subtitle 2"/>
          <p:cNvSpPr>
            <a:spLocks noGrp="1"/>
          </p:cNvSpPr>
          <p:nvPr>
            <p:ph type="subTitle" idx="1"/>
          </p:nvPr>
        </p:nvSpPr>
        <p:spPr>
          <a:xfrm>
            <a:off x="685800" y="4572000"/>
            <a:ext cx="7315200" cy="1066800"/>
          </a:xfrm>
        </p:spPr>
        <p:txBody>
          <a:bodyPr>
            <a:normAutofit fontScale="92500" lnSpcReduction="10000"/>
          </a:bodyPr>
          <a:lstStyle/>
          <a:p>
            <a:r>
              <a:rPr lang="en-US" dirty="0" smtClean="0"/>
              <a:t>Some preliminary results</a:t>
            </a:r>
          </a:p>
          <a:p>
            <a:endParaRPr lang="en-US" dirty="0"/>
          </a:p>
          <a:p>
            <a:r>
              <a:rPr lang="en-US" dirty="0" smtClean="0"/>
              <a:t>Pedro </a:t>
            </a:r>
            <a:r>
              <a:rPr lang="en-US" dirty="0" err="1" smtClean="0"/>
              <a:t>Campuzano</a:t>
            </a:r>
            <a:r>
              <a:rPr lang="en-US" dirty="0" smtClean="0"/>
              <a:t> </a:t>
            </a:r>
            <a:r>
              <a:rPr lang="en-US" dirty="0" err="1" smtClean="0"/>
              <a:t>Jost</a:t>
            </a:r>
            <a:r>
              <a:rPr lang="en-US" dirty="0" smtClean="0"/>
              <a:t>, Douglas Day, Michael </a:t>
            </a:r>
            <a:r>
              <a:rPr lang="en-US" dirty="0" err="1" smtClean="0"/>
              <a:t>Lechner</a:t>
            </a:r>
            <a:r>
              <a:rPr lang="en-US" dirty="0" smtClean="0"/>
              <a:t>, Jose Luis Jimenez</a:t>
            </a:r>
            <a:endParaRPr lang="en-US" dirty="0"/>
          </a:p>
        </p:txBody>
      </p:sp>
    </p:spTree>
    <p:extLst>
      <p:ext uri="{BB962C8B-B14F-4D97-AF65-F5344CB8AC3E}">
        <p14:creationId xmlns:p14="http://schemas.microsoft.com/office/powerpoint/2010/main" val="5038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Calculated </a:t>
            </a:r>
            <a:r>
              <a:rPr lang="en-US" dirty="0" err="1" smtClean="0"/>
              <a:t>trasmission</a:t>
            </a:r>
            <a:r>
              <a:rPr lang="en-US" dirty="0" smtClean="0"/>
              <a:t>(line only)</a:t>
            </a:r>
            <a:endParaRPr lang="en-US" dirty="0"/>
          </a:p>
        </p:txBody>
      </p:sp>
      <p:pic>
        <p:nvPicPr>
          <p:cNvPr id="5"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1295400"/>
            <a:ext cx="8229600" cy="2514600"/>
          </a:xfrm>
        </p:spPr>
      </p:pic>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419600"/>
            <a:ext cx="8229600" cy="2362200"/>
          </a:xfrm>
          <a:prstGeom prst="rect">
            <a:avLst/>
          </a:prstGeom>
        </p:spPr>
      </p:pic>
      <p:sp>
        <p:nvSpPr>
          <p:cNvPr id="6" name="TextBox 5"/>
          <p:cNvSpPr txBox="1"/>
          <p:nvPr/>
        </p:nvSpPr>
        <p:spPr>
          <a:xfrm>
            <a:off x="3728194" y="926068"/>
            <a:ext cx="1256691" cy="369332"/>
          </a:xfrm>
          <a:prstGeom prst="rect">
            <a:avLst/>
          </a:prstGeom>
          <a:noFill/>
        </p:spPr>
        <p:txBody>
          <a:bodyPr wrap="none" rtlCol="0">
            <a:spAutoFit/>
          </a:bodyPr>
          <a:lstStyle/>
          <a:p>
            <a:r>
              <a:rPr lang="en-US" dirty="0" smtClean="0"/>
              <a:t>“Free flow”</a:t>
            </a:r>
            <a:endParaRPr lang="en-US" dirty="0"/>
          </a:p>
        </p:txBody>
      </p:sp>
      <p:sp>
        <p:nvSpPr>
          <p:cNvPr id="7" name="TextBox 6"/>
          <p:cNvSpPr txBox="1"/>
          <p:nvPr/>
        </p:nvSpPr>
        <p:spPr>
          <a:xfrm>
            <a:off x="3728194" y="4050268"/>
            <a:ext cx="1501950" cy="369332"/>
          </a:xfrm>
          <a:prstGeom prst="rect">
            <a:avLst/>
          </a:prstGeom>
          <a:noFill/>
        </p:spPr>
        <p:txBody>
          <a:bodyPr wrap="none" rtlCol="0">
            <a:spAutoFit/>
          </a:bodyPr>
          <a:lstStyle/>
          <a:p>
            <a:r>
              <a:rPr lang="en-US" dirty="0" smtClean="0"/>
              <a:t>“Free Flow”/2</a:t>
            </a:r>
            <a:endParaRPr lang="en-US" dirty="0"/>
          </a:p>
        </p:txBody>
      </p:sp>
    </p:spTree>
    <p:extLst>
      <p:ext uri="{BB962C8B-B14F-4D97-AF65-F5344CB8AC3E}">
        <p14:creationId xmlns:p14="http://schemas.microsoft.com/office/powerpoint/2010/main" val="2325925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UHSAS comparison, RF02</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00200"/>
            <a:ext cx="7620000" cy="4648200"/>
          </a:xfrm>
        </p:spPr>
      </p:pic>
      <p:sp>
        <p:nvSpPr>
          <p:cNvPr id="5" name="TextBox 4"/>
          <p:cNvSpPr txBox="1"/>
          <p:nvPr/>
        </p:nvSpPr>
        <p:spPr>
          <a:xfrm>
            <a:off x="7258527" y="4572000"/>
            <a:ext cx="666273" cy="369332"/>
          </a:xfrm>
          <a:prstGeom prst="rect">
            <a:avLst/>
          </a:prstGeom>
          <a:noFill/>
        </p:spPr>
        <p:txBody>
          <a:bodyPr wrap="none" rtlCol="0">
            <a:spAutoFit/>
          </a:bodyPr>
          <a:lstStyle/>
          <a:p>
            <a:r>
              <a:rPr lang="en-US" dirty="0" smtClean="0"/>
              <a:t>Filter</a:t>
            </a:r>
            <a:endParaRPr lang="en-US" dirty="0"/>
          </a:p>
        </p:txBody>
      </p:sp>
    </p:spTree>
    <p:extLst>
      <p:ext uri="{BB962C8B-B14F-4D97-AF65-F5344CB8AC3E}">
        <p14:creationId xmlns:p14="http://schemas.microsoft.com/office/powerpoint/2010/main" val="597750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1143000"/>
          </a:xfrm>
        </p:spPr>
        <p:txBody>
          <a:bodyPr/>
          <a:lstStyle/>
          <a:p>
            <a:r>
              <a:rPr lang="en-US" dirty="0" smtClean="0"/>
              <a:t>UHSAS Comparison, RF03</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3101" y="1611338"/>
            <a:ext cx="7520299" cy="4397324"/>
          </a:xfrm>
        </p:spPr>
      </p:pic>
    </p:spTree>
    <p:extLst>
      <p:ext uri="{BB962C8B-B14F-4D97-AF65-F5344CB8AC3E}">
        <p14:creationId xmlns:p14="http://schemas.microsoft.com/office/powerpoint/2010/main" val="2493779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Altitude Profiles (RF01, RF03)</a:t>
            </a:r>
            <a:endParaRPr lang="en-US" dirty="0"/>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267200" y="1905000"/>
            <a:ext cx="4038600" cy="3810000"/>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28600" y="2003562"/>
            <a:ext cx="4041775" cy="3406638"/>
          </a:xfrm>
        </p:spPr>
      </p:pic>
    </p:spTree>
    <p:extLst>
      <p:ext uri="{BB962C8B-B14F-4D97-AF65-F5344CB8AC3E}">
        <p14:creationId xmlns:p14="http://schemas.microsoft.com/office/powerpoint/2010/main" val="116183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lstStyle/>
          <a:p>
            <a:r>
              <a:rPr lang="en-US" sz="4800" dirty="0" smtClean="0"/>
              <a:t>Altitude Profiles (RF05, RF06)</a:t>
            </a:r>
            <a:endParaRPr lang="en-US" sz="4800" dirty="0"/>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038600" y="1981200"/>
            <a:ext cx="4059242" cy="3962400"/>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 y="1981200"/>
            <a:ext cx="3657600" cy="3810000"/>
          </a:xfrm>
        </p:spPr>
      </p:pic>
    </p:spTree>
    <p:extLst>
      <p:ext uri="{BB962C8B-B14F-4D97-AF65-F5344CB8AC3E}">
        <p14:creationId xmlns:p14="http://schemas.microsoft.com/office/powerpoint/2010/main" val="567411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400" dirty="0" smtClean="0"/>
              <a:t>Stratosphere/UT aerosol loadings</a:t>
            </a:r>
            <a:endParaRPr lang="en-US" sz="44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4786472"/>
            <a:ext cx="8229600" cy="1842928"/>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721429"/>
            <a:ext cx="8229600" cy="192677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914400"/>
            <a:ext cx="8316160" cy="1752600"/>
          </a:xfrm>
          <a:prstGeom prst="rect">
            <a:avLst/>
          </a:prstGeom>
        </p:spPr>
      </p:pic>
      <p:sp>
        <p:nvSpPr>
          <p:cNvPr id="9" name="TextBox 8"/>
          <p:cNvSpPr txBox="1"/>
          <p:nvPr/>
        </p:nvSpPr>
        <p:spPr>
          <a:xfrm>
            <a:off x="5181600" y="4648200"/>
            <a:ext cx="2635145" cy="369332"/>
          </a:xfrm>
          <a:prstGeom prst="rect">
            <a:avLst/>
          </a:prstGeom>
          <a:solidFill>
            <a:schemeClr val="bg1"/>
          </a:solidFill>
          <a:ln w="12700">
            <a:solidFill>
              <a:srgbClr val="FF0000"/>
            </a:solidFill>
          </a:ln>
        </p:spPr>
        <p:txBody>
          <a:bodyPr wrap="none" rtlCol="0">
            <a:spAutoFit/>
          </a:bodyPr>
          <a:lstStyle/>
          <a:p>
            <a:r>
              <a:rPr lang="en-US" dirty="0" smtClean="0"/>
              <a:t>This is a switched dataset!</a:t>
            </a:r>
            <a:endParaRPr lang="en-US" dirty="0"/>
          </a:p>
        </p:txBody>
      </p:sp>
    </p:spTree>
    <p:extLst>
      <p:ext uri="{BB962C8B-B14F-4D97-AF65-F5344CB8AC3E}">
        <p14:creationId xmlns:p14="http://schemas.microsoft.com/office/powerpoint/2010/main" val="407447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AMS Detection Limits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4011" y="1600200"/>
            <a:ext cx="6886377" cy="4800600"/>
          </a:xfrm>
        </p:spPr>
      </p:pic>
    </p:spTree>
    <p:extLst>
      <p:ext uri="{BB962C8B-B14F-4D97-AF65-F5344CB8AC3E}">
        <p14:creationId xmlns:p14="http://schemas.microsoft.com/office/powerpoint/2010/main" val="240678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1143000"/>
          </a:xfrm>
        </p:spPr>
        <p:txBody>
          <a:bodyPr/>
          <a:lstStyle/>
          <a:p>
            <a:r>
              <a:rPr lang="en-US" sz="3800" dirty="0" smtClean="0"/>
              <a:t>AMS Response to fast changing conditions</a:t>
            </a:r>
            <a:br>
              <a:rPr lang="en-US" sz="3800" dirty="0" smtClean="0"/>
            </a:br>
            <a:r>
              <a:rPr lang="en-US" sz="3800" dirty="0" smtClean="0"/>
              <a:t>Missed Approaches I: COS</a:t>
            </a:r>
            <a:endParaRPr lang="en-US" sz="3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2030874"/>
            <a:ext cx="7691531" cy="4141326"/>
          </a:xfrm>
        </p:spPr>
      </p:pic>
    </p:spTree>
    <p:extLst>
      <p:ext uri="{BB962C8B-B14F-4D97-AF65-F5344CB8AC3E}">
        <p14:creationId xmlns:p14="http://schemas.microsoft.com/office/powerpoint/2010/main" val="251301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458200" cy="1143000"/>
          </a:xfrm>
        </p:spPr>
        <p:txBody>
          <a:bodyPr/>
          <a:lstStyle/>
          <a:p>
            <a:r>
              <a:rPr lang="en-US" dirty="0" smtClean="0"/>
              <a:t>Missed Approaches I: COS (detail)</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4123" y="2168192"/>
            <a:ext cx="6806154" cy="3664615"/>
          </a:xfrm>
        </p:spPr>
      </p:pic>
    </p:spTree>
    <p:extLst>
      <p:ext uri="{BB962C8B-B14F-4D97-AF65-F5344CB8AC3E}">
        <p14:creationId xmlns:p14="http://schemas.microsoft.com/office/powerpoint/2010/main" val="2105785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Speeding thru clouds on the way to COS (10 </a:t>
            </a:r>
            <a:r>
              <a:rPr lang="en-US" dirty="0" err="1" smtClean="0"/>
              <a:t>kft</a:t>
            </a:r>
            <a:r>
              <a:rPr lang="en-US" dirty="0" smtClean="0"/>
              <a:t>)…</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447800"/>
            <a:ext cx="7045849" cy="4525963"/>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1400" y="4343400"/>
            <a:ext cx="2844800" cy="2133600"/>
          </a:xfrm>
          <a:prstGeom prst="rect">
            <a:avLst/>
          </a:prstGeom>
        </p:spPr>
      </p:pic>
    </p:spTree>
    <p:extLst>
      <p:ext uri="{BB962C8B-B14F-4D97-AF65-F5344CB8AC3E}">
        <p14:creationId xmlns:p14="http://schemas.microsoft.com/office/powerpoint/2010/main" val="127079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944562"/>
          </a:xfrm>
        </p:spPr>
        <p:txBody>
          <a:bodyPr/>
          <a:lstStyle/>
          <a:p>
            <a:r>
              <a:rPr lang="en-US" dirty="0" smtClean="0"/>
              <a:t>Overview</a:t>
            </a:r>
            <a:endParaRPr lang="en-US" dirty="0"/>
          </a:p>
        </p:txBody>
      </p:sp>
      <p:sp>
        <p:nvSpPr>
          <p:cNvPr id="3" name="Content Placeholder 2"/>
          <p:cNvSpPr>
            <a:spLocks noGrp="1"/>
          </p:cNvSpPr>
          <p:nvPr>
            <p:ph idx="1"/>
          </p:nvPr>
        </p:nvSpPr>
        <p:spPr>
          <a:xfrm>
            <a:off x="381000" y="1219200"/>
            <a:ext cx="7620000" cy="1752600"/>
          </a:xfrm>
        </p:spPr>
        <p:txBody>
          <a:bodyPr>
            <a:normAutofit fontScale="92500" lnSpcReduction="20000"/>
          </a:bodyPr>
          <a:lstStyle/>
          <a:p>
            <a:r>
              <a:rPr lang="en-US" dirty="0" smtClean="0"/>
              <a:t>Instrument was in working order for all six flights. Data was acquired for &gt;95% of flight time (the rest being filters and software mode switches).</a:t>
            </a:r>
          </a:p>
          <a:p>
            <a:r>
              <a:rPr lang="en-US" dirty="0" smtClean="0"/>
              <a:t>Real time data was exported for all six flights to the G-V data system. After some minor software fixes, starting with RF03 the stream was fully functional</a:t>
            </a:r>
          </a:p>
          <a:p>
            <a:endParaRPr lang="en-US" dirty="0"/>
          </a:p>
        </p:txBody>
      </p:sp>
      <p:sp>
        <p:nvSpPr>
          <p:cNvPr id="4" name="Title 1"/>
          <p:cNvSpPr txBox="1">
            <a:spLocks/>
          </p:cNvSpPr>
          <p:nvPr/>
        </p:nvSpPr>
        <p:spPr>
          <a:xfrm>
            <a:off x="533400" y="2895600"/>
            <a:ext cx="7620000" cy="9445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smtClean="0"/>
              <a:t>Topics</a:t>
            </a:r>
            <a:endParaRPr lang="en-US" dirty="0"/>
          </a:p>
        </p:txBody>
      </p:sp>
      <p:sp>
        <p:nvSpPr>
          <p:cNvPr id="5" name="Content Placeholder 2"/>
          <p:cNvSpPr txBox="1">
            <a:spLocks/>
          </p:cNvSpPr>
          <p:nvPr/>
        </p:nvSpPr>
        <p:spPr>
          <a:xfrm>
            <a:off x="457200" y="3962400"/>
            <a:ext cx="7620000" cy="27432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smtClean="0"/>
              <a:t>Inlet characterization: Still loose ends, but basic performance seems acceptable</a:t>
            </a:r>
          </a:p>
          <a:p>
            <a:r>
              <a:rPr lang="en-US" dirty="0" smtClean="0"/>
              <a:t>UHSAS comparison</a:t>
            </a:r>
          </a:p>
          <a:p>
            <a:r>
              <a:rPr lang="en-US" dirty="0" smtClean="0"/>
              <a:t>Stratospheric/UT aerosol measurements in clean air and after deep convection: AMS detection limit</a:t>
            </a:r>
          </a:p>
          <a:p>
            <a:r>
              <a:rPr lang="en-US" dirty="0" smtClean="0"/>
              <a:t>Sampling of polluted air thru clouds: AMS time resolution</a:t>
            </a:r>
          </a:p>
          <a:p>
            <a:r>
              <a:rPr lang="en-US" dirty="0" smtClean="0"/>
              <a:t>Size and chemical characterization of organics: brief case study</a:t>
            </a:r>
          </a:p>
          <a:p>
            <a:endParaRPr lang="en-US" dirty="0" smtClean="0"/>
          </a:p>
          <a:p>
            <a:endParaRPr lang="en-US" dirty="0"/>
          </a:p>
        </p:txBody>
      </p:sp>
    </p:spTree>
    <p:extLst>
      <p:ext uri="{BB962C8B-B14F-4D97-AF65-F5344CB8AC3E}">
        <p14:creationId xmlns:p14="http://schemas.microsoft.com/office/powerpoint/2010/main" val="2952607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Missed Approaches II: BJC</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524000"/>
            <a:ext cx="7620000" cy="4035906"/>
          </a:xfrm>
        </p:spPr>
      </p:pic>
      <p:sp>
        <p:nvSpPr>
          <p:cNvPr id="7" name="TextBox 6"/>
          <p:cNvSpPr txBox="1"/>
          <p:nvPr/>
        </p:nvSpPr>
        <p:spPr>
          <a:xfrm>
            <a:off x="533400" y="6096000"/>
            <a:ext cx="6753580" cy="646331"/>
          </a:xfrm>
          <a:prstGeom prst="rect">
            <a:avLst/>
          </a:prstGeom>
          <a:noFill/>
        </p:spPr>
        <p:txBody>
          <a:bodyPr wrap="none" rtlCol="0">
            <a:spAutoFit/>
          </a:bodyPr>
          <a:lstStyle/>
          <a:p>
            <a:r>
              <a:rPr lang="en-US" dirty="0" smtClean="0"/>
              <a:t>Cloud base higher than COS, hence no sharp transitions as seen there.</a:t>
            </a:r>
          </a:p>
          <a:p>
            <a:r>
              <a:rPr lang="en-US" dirty="0" smtClean="0"/>
              <a:t>The “sulfate mystery spike” still shows up here, though</a:t>
            </a:r>
            <a:endParaRPr lang="en-US" dirty="0"/>
          </a:p>
        </p:txBody>
      </p:sp>
    </p:spTree>
    <p:extLst>
      <p:ext uri="{BB962C8B-B14F-4D97-AF65-F5344CB8AC3E}">
        <p14:creationId xmlns:p14="http://schemas.microsoft.com/office/powerpoint/2010/main" val="1169185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477000" cy="838200"/>
          </a:xfrm>
        </p:spPr>
        <p:txBody>
          <a:bodyPr/>
          <a:lstStyle/>
          <a:p>
            <a:r>
              <a:rPr lang="en-US" sz="3600" dirty="0" err="1" smtClean="0"/>
              <a:t>Speciated</a:t>
            </a:r>
            <a:r>
              <a:rPr lang="en-US" sz="3600" dirty="0" smtClean="0"/>
              <a:t> Mass Size Distributions</a:t>
            </a:r>
            <a:endParaRPr lang="en-US"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2332037"/>
            <a:ext cx="6873238" cy="452596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838200"/>
            <a:ext cx="6629400" cy="1461538"/>
          </a:xfrm>
          <a:prstGeom prst="rect">
            <a:avLst/>
          </a:prstGeom>
        </p:spPr>
      </p:pic>
    </p:spTree>
    <p:extLst>
      <p:ext uri="{BB962C8B-B14F-4D97-AF65-F5344CB8AC3E}">
        <p14:creationId xmlns:p14="http://schemas.microsoft.com/office/powerpoint/2010/main" val="1033629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990600"/>
          </a:xfrm>
        </p:spPr>
        <p:txBody>
          <a:bodyPr/>
          <a:lstStyle/>
          <a:p>
            <a:r>
              <a:rPr lang="en-US" dirty="0" smtClean="0"/>
              <a:t>Bloomfield metro </a:t>
            </a:r>
            <a:r>
              <a:rPr lang="en-US" dirty="0" err="1" smtClean="0"/>
              <a:t>vs</a:t>
            </a:r>
            <a:r>
              <a:rPr lang="en-US" dirty="0" smtClean="0"/>
              <a:t> RM Nat Park</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066800"/>
            <a:ext cx="7384616" cy="2667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810000"/>
            <a:ext cx="7391400" cy="2872284"/>
          </a:xfrm>
          <a:prstGeom prst="rect">
            <a:avLst/>
          </a:prstGeom>
        </p:spPr>
      </p:pic>
      <p:sp>
        <p:nvSpPr>
          <p:cNvPr id="6" name="Rectangle 5"/>
          <p:cNvSpPr/>
          <p:nvPr/>
        </p:nvSpPr>
        <p:spPr>
          <a:xfrm>
            <a:off x="6858000" y="3886200"/>
            <a:ext cx="1143000" cy="2286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86400" y="3886200"/>
            <a:ext cx="1295400" cy="2286000"/>
          </a:xfrm>
          <a:prstGeom prst="rect">
            <a:avLst/>
          </a:prstGeom>
          <a:no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41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do for DC3-test…</a:t>
            </a:r>
            <a:endParaRPr lang="en-US" dirty="0"/>
          </a:p>
        </p:txBody>
      </p:sp>
      <p:sp>
        <p:nvSpPr>
          <p:cNvPr id="3" name="Content Placeholder 2"/>
          <p:cNvSpPr>
            <a:spLocks noGrp="1"/>
          </p:cNvSpPr>
          <p:nvPr>
            <p:ph idx="1"/>
          </p:nvPr>
        </p:nvSpPr>
        <p:spPr/>
        <p:txBody>
          <a:bodyPr/>
          <a:lstStyle/>
          <a:p>
            <a:r>
              <a:rPr lang="en-US" dirty="0" smtClean="0"/>
              <a:t>CFD modeling of the inlet in collaboration with RAF (Dave Rogers) would be very helpful to understand the exact behavior at  high altitude and under high pitch and roll angles (would be extremely useful for all aerosol instruments in the HIAPER cabin).</a:t>
            </a:r>
          </a:p>
          <a:p>
            <a:r>
              <a:rPr lang="en-US" dirty="0" smtClean="0"/>
              <a:t>Explore HR analysis and repeat UHSAS comparison according to </a:t>
            </a:r>
            <a:r>
              <a:rPr lang="en-US" dirty="0" err="1" smtClean="0"/>
              <a:t>Middlebrook</a:t>
            </a:r>
            <a:r>
              <a:rPr lang="en-US" dirty="0" smtClean="0"/>
              <a:t> et al, 2011</a:t>
            </a:r>
          </a:p>
          <a:p>
            <a:r>
              <a:rPr lang="en-US" dirty="0" smtClean="0"/>
              <a:t>Take a closer look at the mass spectral signature of the organic aerosol measured in the stratosphere during RF06</a:t>
            </a:r>
          </a:p>
          <a:p>
            <a:r>
              <a:rPr lang="en-US" dirty="0" smtClean="0"/>
              <a:t>Once available, explore correlations between AMS loadings with the other chemical data acquired during DC-3</a:t>
            </a:r>
          </a:p>
          <a:p>
            <a:r>
              <a:rPr lang="en-US" dirty="0" smtClean="0"/>
              <a:t>Try to increase the data quality of the size distributions by developing an HR analysis procedure for them</a:t>
            </a:r>
            <a:endParaRPr lang="en-US" dirty="0"/>
          </a:p>
        </p:txBody>
      </p:sp>
    </p:spTree>
    <p:extLst>
      <p:ext uri="{BB962C8B-B14F-4D97-AF65-F5344CB8AC3E}">
        <p14:creationId xmlns:p14="http://schemas.microsoft.com/office/powerpoint/2010/main" val="2952682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382000" cy="1143000"/>
          </a:xfrm>
        </p:spPr>
        <p:txBody>
          <a:bodyPr/>
          <a:lstStyle/>
          <a:p>
            <a:r>
              <a:rPr lang="en-US" sz="4000" dirty="0" smtClean="0"/>
              <a:t>Things to do before the next campaign (RHINO 2014?)</a:t>
            </a:r>
            <a:endParaRPr lang="en-US" sz="4000" dirty="0"/>
          </a:p>
        </p:txBody>
      </p:sp>
      <p:sp>
        <p:nvSpPr>
          <p:cNvPr id="3" name="Content Placeholder 2"/>
          <p:cNvSpPr>
            <a:spLocks noGrp="1"/>
          </p:cNvSpPr>
          <p:nvPr>
            <p:ph idx="1"/>
          </p:nvPr>
        </p:nvSpPr>
        <p:spPr>
          <a:xfrm>
            <a:off x="457200" y="1905000"/>
            <a:ext cx="7620000" cy="3048000"/>
          </a:xfrm>
        </p:spPr>
        <p:txBody>
          <a:bodyPr>
            <a:noAutofit/>
          </a:bodyPr>
          <a:lstStyle/>
          <a:p>
            <a:r>
              <a:rPr lang="en-US" sz="2400" dirty="0" smtClean="0"/>
              <a:t>Depending on funding integrate </a:t>
            </a:r>
            <a:r>
              <a:rPr lang="en-US" sz="2400" dirty="0" err="1" smtClean="0"/>
              <a:t>cryopump</a:t>
            </a:r>
            <a:r>
              <a:rPr lang="en-US" sz="2400" dirty="0" smtClean="0"/>
              <a:t> to reduce pre-flight pumping requirements and increase sensitivity.</a:t>
            </a:r>
          </a:p>
          <a:p>
            <a:r>
              <a:rPr lang="en-US" sz="2400" dirty="0" smtClean="0"/>
              <a:t>Automate filter sampling. </a:t>
            </a:r>
          </a:p>
          <a:p>
            <a:r>
              <a:rPr lang="en-US" sz="2400" dirty="0" smtClean="0"/>
              <a:t>Redesign inlet assembly for easier service </a:t>
            </a:r>
          </a:p>
          <a:p>
            <a:r>
              <a:rPr lang="en-US" sz="2400" dirty="0" smtClean="0"/>
              <a:t>Add flow meter to PCI bypass flow line </a:t>
            </a:r>
          </a:p>
          <a:p>
            <a:r>
              <a:rPr lang="en-US" sz="2400" dirty="0" smtClean="0"/>
              <a:t>Explore software options for remote control of the AMS</a:t>
            </a:r>
          </a:p>
          <a:p>
            <a:r>
              <a:rPr lang="en-US" sz="2400" dirty="0" smtClean="0"/>
              <a:t>Fly with a heated HIMIL and temperature monitor next time.</a:t>
            </a:r>
          </a:p>
        </p:txBody>
      </p:sp>
    </p:spTree>
    <p:extLst>
      <p:ext uri="{BB962C8B-B14F-4D97-AF65-F5344CB8AC3E}">
        <p14:creationId xmlns:p14="http://schemas.microsoft.com/office/powerpoint/2010/main" val="2418794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Inlet</a:t>
            </a:r>
            <a:endParaRPr lang="en-US" dirty="0"/>
          </a:p>
        </p:txBody>
      </p:sp>
      <p:pic>
        <p:nvPicPr>
          <p:cNvPr id="8" name="Content Placeholder 7"/>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7236" t="40077" r="28675"/>
          <a:stretch/>
        </p:blipFill>
        <p:spPr>
          <a:xfrm rot="5400000">
            <a:off x="348720" y="4604280"/>
            <a:ext cx="2184401" cy="1815042"/>
          </a:xfrm>
        </p:spPr>
      </p:pic>
      <p:pic>
        <p:nvPicPr>
          <p:cNvPr id="11" name="Content Placeholder 10"/>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21428"/>
          <a:stretch/>
        </p:blipFill>
        <p:spPr>
          <a:xfrm>
            <a:off x="533400" y="1447800"/>
            <a:ext cx="1805515" cy="1295400"/>
          </a:xfr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895600"/>
            <a:ext cx="2713097" cy="1445795"/>
          </a:xfrm>
          <a:prstGeom prst="rect">
            <a:avLst/>
          </a:prstGeom>
        </p:spPr>
      </p:pic>
      <p:sp>
        <p:nvSpPr>
          <p:cNvPr id="13" name="TextBox 12"/>
          <p:cNvSpPr txBox="1"/>
          <p:nvPr/>
        </p:nvSpPr>
        <p:spPr>
          <a:xfrm>
            <a:off x="3124200" y="914400"/>
            <a:ext cx="5105400" cy="5909310"/>
          </a:xfrm>
          <a:prstGeom prst="rect">
            <a:avLst/>
          </a:prstGeom>
          <a:noFill/>
        </p:spPr>
        <p:txBody>
          <a:bodyPr wrap="square" rtlCol="0">
            <a:spAutoFit/>
          </a:bodyPr>
          <a:lstStyle/>
          <a:p>
            <a:pPr marL="285750" indent="-285750">
              <a:buFont typeface="Arial" pitchFamily="34" charset="0"/>
              <a:buChar char="•"/>
            </a:pPr>
            <a:r>
              <a:rPr lang="en-US" dirty="0" smtClean="0"/>
              <a:t>A new secondary diffuser was build for improved sampling of larger particles. At the same time, small modifications were performed on the pressure controlled inlet (PCI) system to make it work all the way to 50.000 </a:t>
            </a:r>
            <a:r>
              <a:rPr lang="en-US" dirty="0" err="1" smtClean="0"/>
              <a:t>ft</a:t>
            </a:r>
            <a:r>
              <a:rPr lang="en-US" dirty="0" smtClean="0"/>
              <a:t> </a:t>
            </a:r>
          </a:p>
          <a:p>
            <a:pPr marL="285750" indent="-285750">
              <a:buFont typeface="Arial" pitchFamily="34" charset="0"/>
              <a:buChar char="•"/>
            </a:pPr>
            <a:r>
              <a:rPr lang="en-US" dirty="0" smtClean="0"/>
              <a:t>The transmission of the PCI showed little changes in transmission over a wide range of inlet flows, being close to 100% for submicron aerosol</a:t>
            </a:r>
          </a:p>
          <a:p>
            <a:pPr marL="285750" indent="-285750">
              <a:buFont typeface="Arial" pitchFamily="34" charset="0"/>
              <a:buChar char="•"/>
            </a:pPr>
            <a:r>
              <a:rPr lang="en-US" dirty="0" smtClean="0"/>
              <a:t>To characterize the transmission of the inlet system up to the AMS, the following was investigated:</a:t>
            </a:r>
          </a:p>
          <a:p>
            <a:pPr marL="742950" lvl="1" indent="-285750">
              <a:buFont typeface="Arial" pitchFamily="34" charset="0"/>
              <a:buChar char="•"/>
            </a:pPr>
            <a:r>
              <a:rPr lang="en-US" dirty="0" smtClean="0"/>
              <a:t>Flow into the system under “free flow” conditions. Is the diffuser working? Is the pressure drop sufficient despite the filters to run the inlet?</a:t>
            </a:r>
          </a:p>
          <a:p>
            <a:pPr marL="742950" lvl="1" indent="-285750">
              <a:buFont typeface="Arial" pitchFamily="34" charset="0"/>
              <a:buChar char="•"/>
            </a:pPr>
            <a:r>
              <a:rPr lang="en-US" dirty="0" smtClean="0"/>
              <a:t>Comparison of concentrations and size distributions for free flow and “choked” flow thru rapid switches</a:t>
            </a:r>
          </a:p>
          <a:p>
            <a:pPr marL="742950" lvl="1" indent="-285750">
              <a:buFont typeface="Arial" pitchFamily="34" charset="0"/>
              <a:buChar char="•"/>
            </a:pPr>
            <a:r>
              <a:rPr lang="en-US" dirty="0" smtClean="0"/>
              <a:t>Comparison with calculated inlet transmissions</a:t>
            </a:r>
          </a:p>
          <a:p>
            <a:pPr marL="742950" lvl="1" indent="-285750">
              <a:buFont typeface="Arial" pitchFamily="34" charset="0"/>
              <a:buChar char="•"/>
            </a:pPr>
            <a:r>
              <a:rPr lang="en-US" dirty="0" smtClean="0"/>
              <a:t>Comparison with the UHSAS (RF02 and 03)</a:t>
            </a:r>
            <a:endParaRPr lang="en-US" dirty="0"/>
          </a:p>
        </p:txBody>
      </p:sp>
    </p:spTree>
    <p:extLst>
      <p:ext uri="{BB962C8B-B14F-4D97-AF65-F5344CB8AC3E}">
        <p14:creationId xmlns:p14="http://schemas.microsoft.com/office/powerpoint/2010/main" val="137452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92583" cy="1239054"/>
          </a:xfrm>
        </p:spPr>
        <p:txBody>
          <a:bodyPr>
            <a:noAutofit/>
          </a:bodyPr>
          <a:lstStyle/>
          <a:p>
            <a:r>
              <a:rPr lang="en-US" sz="3000" dirty="0" smtClean="0"/>
              <a:t>Aircraft Speed </a:t>
            </a:r>
            <a:r>
              <a:rPr lang="en-US" sz="3000" dirty="0" err="1" smtClean="0"/>
              <a:t>vs</a:t>
            </a:r>
            <a:r>
              <a:rPr lang="en-US" sz="3000" dirty="0" smtClean="0"/>
              <a:t> Inlet Velocity, “free flow” conditions</a:t>
            </a:r>
            <a:endParaRPr lang="en-US" sz="3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2107606"/>
            <a:ext cx="2834640" cy="190559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2133006"/>
            <a:ext cx="2834640" cy="190559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7440" y="2133006"/>
            <a:ext cx="2834640" cy="192078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4670452"/>
            <a:ext cx="2834640" cy="190559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1360" y="4648200"/>
            <a:ext cx="2834640" cy="190559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72200" y="4645052"/>
            <a:ext cx="2834640" cy="1905594"/>
          </a:xfrm>
          <a:prstGeom prst="rect">
            <a:avLst/>
          </a:prstGeom>
        </p:spPr>
      </p:pic>
      <p:sp>
        <p:nvSpPr>
          <p:cNvPr id="10" name="TextBox 9"/>
          <p:cNvSpPr txBox="1"/>
          <p:nvPr/>
        </p:nvSpPr>
        <p:spPr>
          <a:xfrm>
            <a:off x="1286932" y="1676400"/>
            <a:ext cx="649537" cy="369332"/>
          </a:xfrm>
          <a:prstGeom prst="rect">
            <a:avLst/>
          </a:prstGeom>
          <a:noFill/>
        </p:spPr>
        <p:txBody>
          <a:bodyPr wrap="none" rtlCol="0">
            <a:spAutoFit/>
          </a:bodyPr>
          <a:lstStyle/>
          <a:p>
            <a:r>
              <a:rPr lang="en-US" dirty="0" smtClean="0"/>
              <a:t>RF01</a:t>
            </a:r>
            <a:endParaRPr lang="en-US" dirty="0"/>
          </a:p>
        </p:txBody>
      </p:sp>
      <p:sp>
        <p:nvSpPr>
          <p:cNvPr id="11" name="TextBox 10"/>
          <p:cNvSpPr txBox="1"/>
          <p:nvPr/>
        </p:nvSpPr>
        <p:spPr>
          <a:xfrm>
            <a:off x="4292951" y="1676400"/>
            <a:ext cx="649537" cy="369332"/>
          </a:xfrm>
          <a:prstGeom prst="rect">
            <a:avLst/>
          </a:prstGeom>
          <a:noFill/>
        </p:spPr>
        <p:txBody>
          <a:bodyPr wrap="none" rtlCol="0">
            <a:spAutoFit/>
          </a:bodyPr>
          <a:lstStyle/>
          <a:p>
            <a:r>
              <a:rPr lang="en-US" dirty="0" smtClean="0"/>
              <a:t>RF02</a:t>
            </a:r>
            <a:endParaRPr lang="en-US" dirty="0"/>
          </a:p>
        </p:txBody>
      </p:sp>
      <p:sp>
        <p:nvSpPr>
          <p:cNvPr id="12" name="TextBox 11"/>
          <p:cNvSpPr txBox="1"/>
          <p:nvPr/>
        </p:nvSpPr>
        <p:spPr>
          <a:xfrm>
            <a:off x="7391400" y="1676400"/>
            <a:ext cx="649537" cy="369332"/>
          </a:xfrm>
          <a:prstGeom prst="rect">
            <a:avLst/>
          </a:prstGeom>
          <a:noFill/>
        </p:spPr>
        <p:txBody>
          <a:bodyPr wrap="none" rtlCol="0">
            <a:spAutoFit/>
          </a:bodyPr>
          <a:lstStyle/>
          <a:p>
            <a:r>
              <a:rPr lang="en-US" dirty="0" smtClean="0"/>
              <a:t>RF03</a:t>
            </a:r>
            <a:endParaRPr lang="en-US" dirty="0"/>
          </a:p>
        </p:txBody>
      </p:sp>
      <p:sp>
        <p:nvSpPr>
          <p:cNvPr id="13" name="TextBox 12"/>
          <p:cNvSpPr txBox="1"/>
          <p:nvPr/>
        </p:nvSpPr>
        <p:spPr>
          <a:xfrm>
            <a:off x="7589520" y="4191000"/>
            <a:ext cx="649537" cy="369332"/>
          </a:xfrm>
          <a:prstGeom prst="rect">
            <a:avLst/>
          </a:prstGeom>
          <a:noFill/>
        </p:spPr>
        <p:txBody>
          <a:bodyPr wrap="none" rtlCol="0">
            <a:spAutoFit/>
          </a:bodyPr>
          <a:lstStyle/>
          <a:p>
            <a:r>
              <a:rPr lang="en-US" dirty="0" smtClean="0"/>
              <a:t>RF06</a:t>
            </a:r>
            <a:endParaRPr lang="en-US" dirty="0"/>
          </a:p>
        </p:txBody>
      </p:sp>
      <p:sp>
        <p:nvSpPr>
          <p:cNvPr id="14" name="TextBox 13"/>
          <p:cNvSpPr txBox="1"/>
          <p:nvPr/>
        </p:nvSpPr>
        <p:spPr>
          <a:xfrm>
            <a:off x="4419600" y="4199467"/>
            <a:ext cx="649537" cy="369332"/>
          </a:xfrm>
          <a:prstGeom prst="rect">
            <a:avLst/>
          </a:prstGeom>
          <a:noFill/>
        </p:spPr>
        <p:txBody>
          <a:bodyPr wrap="none" rtlCol="0">
            <a:spAutoFit/>
          </a:bodyPr>
          <a:lstStyle/>
          <a:p>
            <a:r>
              <a:rPr lang="en-US" dirty="0" smtClean="0"/>
              <a:t>RF05</a:t>
            </a:r>
            <a:endParaRPr lang="en-US" dirty="0"/>
          </a:p>
        </p:txBody>
      </p:sp>
      <p:sp>
        <p:nvSpPr>
          <p:cNvPr id="15" name="TextBox 14"/>
          <p:cNvSpPr txBox="1"/>
          <p:nvPr/>
        </p:nvSpPr>
        <p:spPr>
          <a:xfrm>
            <a:off x="1301468" y="4191000"/>
            <a:ext cx="649537" cy="369332"/>
          </a:xfrm>
          <a:prstGeom prst="rect">
            <a:avLst/>
          </a:prstGeom>
          <a:noFill/>
        </p:spPr>
        <p:txBody>
          <a:bodyPr wrap="none" rtlCol="0">
            <a:spAutoFit/>
          </a:bodyPr>
          <a:lstStyle/>
          <a:p>
            <a:r>
              <a:rPr lang="en-US" dirty="0" smtClean="0"/>
              <a:t>RF04</a:t>
            </a:r>
            <a:endParaRPr lang="en-US" dirty="0"/>
          </a:p>
        </p:txBody>
      </p:sp>
      <p:sp>
        <p:nvSpPr>
          <p:cNvPr id="16" name="TextBox 15"/>
          <p:cNvSpPr txBox="1"/>
          <p:nvPr/>
        </p:nvSpPr>
        <p:spPr>
          <a:xfrm>
            <a:off x="5334000" y="906959"/>
            <a:ext cx="3027304" cy="954107"/>
          </a:xfrm>
          <a:prstGeom prst="rect">
            <a:avLst/>
          </a:prstGeom>
          <a:noFill/>
        </p:spPr>
        <p:txBody>
          <a:bodyPr wrap="none" rtlCol="0">
            <a:spAutoFit/>
          </a:bodyPr>
          <a:lstStyle/>
          <a:p>
            <a:r>
              <a:rPr lang="en-US" sz="1400" dirty="0" smtClean="0">
                <a:solidFill>
                  <a:srgbClr val="FF0000"/>
                </a:solidFill>
              </a:rPr>
              <a:t>Red</a:t>
            </a:r>
            <a:r>
              <a:rPr lang="en-US" sz="1400" dirty="0" smtClean="0"/>
              <a:t>: Scaled Airspeed</a:t>
            </a:r>
          </a:p>
          <a:p>
            <a:r>
              <a:rPr lang="en-US" sz="1400" dirty="0" smtClean="0"/>
              <a:t>Black: Cabin flow speed</a:t>
            </a:r>
          </a:p>
          <a:p>
            <a:r>
              <a:rPr lang="en-US" sz="1400" dirty="0" smtClean="0">
                <a:solidFill>
                  <a:srgbClr val="00B050"/>
                </a:solidFill>
              </a:rPr>
              <a:t>Green</a:t>
            </a:r>
            <a:r>
              <a:rPr lang="en-US" sz="1400" dirty="0" smtClean="0"/>
              <a:t>: Corrected inlet speed, free flow</a:t>
            </a:r>
          </a:p>
          <a:p>
            <a:r>
              <a:rPr lang="en-US" sz="1400" dirty="0" smtClean="0">
                <a:solidFill>
                  <a:schemeClr val="accent1"/>
                </a:solidFill>
              </a:rPr>
              <a:t>Blue</a:t>
            </a:r>
            <a:r>
              <a:rPr lang="en-US" sz="1400" dirty="0" smtClean="0"/>
              <a:t>: Scaled airspeed x 1.4</a:t>
            </a:r>
            <a:endParaRPr lang="en-US" sz="1400" dirty="0"/>
          </a:p>
        </p:txBody>
      </p:sp>
    </p:spTree>
    <p:extLst>
      <p:ext uri="{BB962C8B-B14F-4D97-AF65-F5344CB8AC3E}">
        <p14:creationId xmlns:p14="http://schemas.microsoft.com/office/powerpoint/2010/main" val="1099252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Autofit/>
          </a:bodyPr>
          <a:lstStyle/>
          <a:p>
            <a:r>
              <a:rPr lang="en-US" sz="3200" dirty="0" smtClean="0"/>
              <a:t>Aircraft Speed/Inlet Velocity </a:t>
            </a:r>
            <a:r>
              <a:rPr lang="en-US" sz="3200" dirty="0" err="1" smtClean="0"/>
              <a:t>vs</a:t>
            </a:r>
            <a:r>
              <a:rPr lang="en-US" sz="3200" dirty="0" smtClean="0"/>
              <a:t> </a:t>
            </a:r>
            <a:r>
              <a:rPr lang="en-US" sz="3200" dirty="0" smtClean="0"/>
              <a:t>Height, </a:t>
            </a:r>
            <a:r>
              <a:rPr lang="en-US" sz="3200" dirty="0" smtClean="0"/>
              <a:t>“free flow” conditions (actual ratios)</a:t>
            </a:r>
            <a:endParaRPr lang="en-US" sz="32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2086648"/>
            <a:ext cx="2834640" cy="1903706"/>
          </a:xfrm>
        </p:spPr>
      </p:pic>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200400" y="2112048"/>
            <a:ext cx="2834640" cy="1903706"/>
          </a:xfrm>
          <a:prstGeom prst="rect">
            <a:avLst/>
          </a:prstGeom>
        </p:spPr>
      </p:pic>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187440" y="2119644"/>
            <a:ext cx="2834640" cy="1920333"/>
          </a:xfrm>
          <a:prstGeom prst="rect">
            <a:avLst/>
          </a:prstGeom>
        </p:spPr>
      </p:pic>
      <p:pic>
        <p:nvPicPr>
          <p:cNvPr id="7" name="Picture 6"/>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2400" y="4649494"/>
            <a:ext cx="2834640" cy="1903706"/>
          </a:xfrm>
          <a:prstGeom prst="rect">
            <a:avLst/>
          </a:prstGeom>
        </p:spPr>
      </p:pic>
      <p:pic>
        <p:nvPicPr>
          <p:cNvPr id="8" name="Picture 7"/>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261360" y="4627242"/>
            <a:ext cx="2834640" cy="1903706"/>
          </a:xfrm>
          <a:prstGeom prst="rect">
            <a:avLst/>
          </a:prstGeom>
        </p:spPr>
      </p:pic>
      <p:pic>
        <p:nvPicPr>
          <p:cNvPr id="9" name="Picture 8"/>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172200" y="4624094"/>
            <a:ext cx="2834640" cy="1903706"/>
          </a:xfrm>
          <a:prstGeom prst="rect">
            <a:avLst/>
          </a:prstGeom>
        </p:spPr>
      </p:pic>
      <p:sp>
        <p:nvSpPr>
          <p:cNvPr id="10" name="TextBox 9"/>
          <p:cNvSpPr txBox="1"/>
          <p:nvPr/>
        </p:nvSpPr>
        <p:spPr>
          <a:xfrm>
            <a:off x="1286932" y="1676400"/>
            <a:ext cx="649537" cy="369332"/>
          </a:xfrm>
          <a:prstGeom prst="rect">
            <a:avLst/>
          </a:prstGeom>
          <a:noFill/>
        </p:spPr>
        <p:txBody>
          <a:bodyPr wrap="none" rtlCol="0">
            <a:spAutoFit/>
          </a:bodyPr>
          <a:lstStyle/>
          <a:p>
            <a:r>
              <a:rPr lang="en-US" dirty="0" smtClean="0"/>
              <a:t>RF01</a:t>
            </a:r>
            <a:endParaRPr lang="en-US" dirty="0"/>
          </a:p>
        </p:txBody>
      </p:sp>
      <p:sp>
        <p:nvSpPr>
          <p:cNvPr id="11" name="TextBox 10"/>
          <p:cNvSpPr txBox="1"/>
          <p:nvPr/>
        </p:nvSpPr>
        <p:spPr>
          <a:xfrm>
            <a:off x="4292951" y="1676400"/>
            <a:ext cx="649537" cy="369332"/>
          </a:xfrm>
          <a:prstGeom prst="rect">
            <a:avLst/>
          </a:prstGeom>
          <a:noFill/>
        </p:spPr>
        <p:txBody>
          <a:bodyPr wrap="none" rtlCol="0">
            <a:spAutoFit/>
          </a:bodyPr>
          <a:lstStyle/>
          <a:p>
            <a:r>
              <a:rPr lang="en-US" dirty="0" smtClean="0"/>
              <a:t>RF02</a:t>
            </a:r>
            <a:endParaRPr lang="en-US" dirty="0"/>
          </a:p>
        </p:txBody>
      </p:sp>
      <p:sp>
        <p:nvSpPr>
          <p:cNvPr id="12" name="TextBox 11"/>
          <p:cNvSpPr txBox="1"/>
          <p:nvPr/>
        </p:nvSpPr>
        <p:spPr>
          <a:xfrm>
            <a:off x="7391400" y="1676400"/>
            <a:ext cx="649537" cy="369332"/>
          </a:xfrm>
          <a:prstGeom prst="rect">
            <a:avLst/>
          </a:prstGeom>
          <a:noFill/>
        </p:spPr>
        <p:txBody>
          <a:bodyPr wrap="none" rtlCol="0">
            <a:spAutoFit/>
          </a:bodyPr>
          <a:lstStyle/>
          <a:p>
            <a:r>
              <a:rPr lang="en-US" dirty="0" smtClean="0"/>
              <a:t>RF03</a:t>
            </a:r>
            <a:endParaRPr lang="en-US" dirty="0"/>
          </a:p>
        </p:txBody>
      </p:sp>
      <p:sp>
        <p:nvSpPr>
          <p:cNvPr id="13" name="TextBox 12"/>
          <p:cNvSpPr txBox="1"/>
          <p:nvPr/>
        </p:nvSpPr>
        <p:spPr>
          <a:xfrm>
            <a:off x="7391400" y="4191000"/>
            <a:ext cx="649537" cy="369332"/>
          </a:xfrm>
          <a:prstGeom prst="rect">
            <a:avLst/>
          </a:prstGeom>
          <a:noFill/>
        </p:spPr>
        <p:txBody>
          <a:bodyPr wrap="none" rtlCol="0">
            <a:spAutoFit/>
          </a:bodyPr>
          <a:lstStyle/>
          <a:p>
            <a:r>
              <a:rPr lang="en-US" dirty="0" smtClean="0"/>
              <a:t>RF06</a:t>
            </a:r>
            <a:endParaRPr lang="en-US" dirty="0"/>
          </a:p>
        </p:txBody>
      </p:sp>
      <p:sp>
        <p:nvSpPr>
          <p:cNvPr id="14" name="TextBox 13"/>
          <p:cNvSpPr txBox="1"/>
          <p:nvPr/>
        </p:nvSpPr>
        <p:spPr>
          <a:xfrm>
            <a:off x="4419600" y="4199467"/>
            <a:ext cx="649537" cy="369332"/>
          </a:xfrm>
          <a:prstGeom prst="rect">
            <a:avLst/>
          </a:prstGeom>
          <a:noFill/>
        </p:spPr>
        <p:txBody>
          <a:bodyPr wrap="none" rtlCol="0">
            <a:spAutoFit/>
          </a:bodyPr>
          <a:lstStyle/>
          <a:p>
            <a:r>
              <a:rPr lang="en-US" dirty="0" smtClean="0"/>
              <a:t>RF05</a:t>
            </a:r>
            <a:endParaRPr lang="en-US" dirty="0"/>
          </a:p>
        </p:txBody>
      </p:sp>
      <p:sp>
        <p:nvSpPr>
          <p:cNvPr id="15" name="TextBox 14"/>
          <p:cNvSpPr txBox="1"/>
          <p:nvPr/>
        </p:nvSpPr>
        <p:spPr>
          <a:xfrm>
            <a:off x="1301468" y="4191000"/>
            <a:ext cx="649537" cy="369332"/>
          </a:xfrm>
          <a:prstGeom prst="rect">
            <a:avLst/>
          </a:prstGeom>
          <a:noFill/>
        </p:spPr>
        <p:txBody>
          <a:bodyPr wrap="none" rtlCol="0">
            <a:spAutoFit/>
          </a:bodyPr>
          <a:lstStyle/>
          <a:p>
            <a:r>
              <a:rPr lang="en-US" dirty="0" smtClean="0"/>
              <a:t>RF04</a:t>
            </a:r>
            <a:endParaRPr lang="en-US" dirty="0"/>
          </a:p>
        </p:txBody>
      </p:sp>
      <p:sp>
        <p:nvSpPr>
          <p:cNvPr id="3" name="TextBox 2"/>
          <p:cNvSpPr txBox="1"/>
          <p:nvPr/>
        </p:nvSpPr>
        <p:spPr>
          <a:xfrm>
            <a:off x="2345174" y="1295400"/>
            <a:ext cx="4545090" cy="369332"/>
          </a:xfrm>
          <a:prstGeom prst="rect">
            <a:avLst/>
          </a:prstGeom>
          <a:noFill/>
        </p:spPr>
        <p:txBody>
          <a:bodyPr wrap="none" rtlCol="0">
            <a:spAutoFit/>
          </a:bodyPr>
          <a:lstStyle/>
          <a:p>
            <a:r>
              <a:rPr lang="en-US" dirty="0" smtClean="0"/>
              <a:t>Red Line: “Ideal ratio”. Bottom range: 5 -45 </a:t>
            </a:r>
            <a:r>
              <a:rPr lang="en-US" dirty="0" err="1" smtClean="0"/>
              <a:t>kft</a:t>
            </a:r>
            <a:endParaRPr lang="en-US" dirty="0"/>
          </a:p>
        </p:txBody>
      </p:sp>
    </p:spTree>
    <p:extLst>
      <p:ext uri="{BB962C8B-B14F-4D97-AF65-F5344CB8AC3E}">
        <p14:creationId xmlns:p14="http://schemas.microsoft.com/office/powerpoint/2010/main" val="504819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sz="4000" dirty="0" smtClean="0"/>
              <a:t>Varying Inlet speeds</a:t>
            </a:r>
            <a:br>
              <a:rPr lang="en-US" sz="4000" dirty="0" smtClean="0"/>
            </a:br>
            <a:r>
              <a:rPr lang="en-US" sz="4000" dirty="0" smtClean="0"/>
              <a:t>(free, /2, /4) during RF05: Nitrate </a:t>
            </a:r>
            <a:endParaRPr lang="en-US" sz="4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4896" y="1600200"/>
            <a:ext cx="6744608" cy="4800600"/>
          </a:xfrm>
        </p:spPr>
      </p:pic>
    </p:spTree>
    <p:extLst>
      <p:ext uri="{BB962C8B-B14F-4D97-AF65-F5344CB8AC3E}">
        <p14:creationId xmlns:p14="http://schemas.microsoft.com/office/powerpoint/2010/main" val="1577944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sz="4000" dirty="0" smtClean="0"/>
              <a:t>Varying Inlet speeds</a:t>
            </a:r>
            <a:br>
              <a:rPr lang="en-US" sz="4000" dirty="0" smtClean="0"/>
            </a:br>
            <a:r>
              <a:rPr lang="en-US" sz="4000" dirty="0" smtClean="0"/>
              <a:t>(free, /2, /4) during RF05: Sulfate </a:t>
            </a:r>
            <a:endParaRPr lang="en-US" sz="40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4896" y="1600200"/>
            <a:ext cx="6744608" cy="4495800"/>
          </a:xfrm>
          <a:prstGeom prst="rect">
            <a:avLst/>
          </a:prstGeom>
        </p:spPr>
      </p:pic>
      <p:sp>
        <p:nvSpPr>
          <p:cNvPr id="8" name="TextBox 7"/>
          <p:cNvSpPr txBox="1"/>
          <p:nvPr/>
        </p:nvSpPr>
        <p:spPr>
          <a:xfrm>
            <a:off x="533400" y="6248400"/>
            <a:ext cx="7890943" cy="369332"/>
          </a:xfrm>
          <a:prstGeom prst="rect">
            <a:avLst/>
          </a:prstGeom>
          <a:noFill/>
        </p:spPr>
        <p:txBody>
          <a:bodyPr wrap="none" rtlCol="0">
            <a:spAutoFit/>
          </a:bodyPr>
          <a:lstStyle/>
          <a:p>
            <a:r>
              <a:rPr lang="en-US" dirty="0" smtClean="0"/>
              <a:t>Only for low to </a:t>
            </a:r>
            <a:r>
              <a:rPr lang="en-US" dirty="0" err="1" smtClean="0"/>
              <a:t>midheights</a:t>
            </a:r>
            <a:r>
              <a:rPr lang="en-US" dirty="0" smtClean="0"/>
              <a:t>! Testing during RF06 for &gt;40 </a:t>
            </a:r>
            <a:r>
              <a:rPr lang="en-US" dirty="0" err="1" smtClean="0"/>
              <a:t>kft</a:t>
            </a:r>
            <a:r>
              <a:rPr lang="en-US" dirty="0" smtClean="0"/>
              <a:t> showed the same (</a:t>
            </a:r>
            <a:r>
              <a:rPr lang="en-US" dirty="0" err="1" smtClean="0"/>
              <a:t>s.b</a:t>
            </a:r>
            <a:r>
              <a:rPr lang="en-US" dirty="0" smtClean="0"/>
              <a:t>.)</a:t>
            </a:r>
            <a:endParaRPr lang="en-US" dirty="0"/>
          </a:p>
        </p:txBody>
      </p:sp>
    </p:spTree>
    <p:extLst>
      <p:ext uri="{BB962C8B-B14F-4D97-AF65-F5344CB8AC3E}">
        <p14:creationId xmlns:p14="http://schemas.microsoft.com/office/powerpoint/2010/main" val="4117377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Chemically Resolved Size Distributions during the switching</a:t>
            </a:r>
            <a:endParaRPr lang="en-US" sz="40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17480"/>
            <a:ext cx="7620000" cy="4766039"/>
          </a:xfrm>
        </p:spPr>
      </p:pic>
    </p:spTree>
    <p:extLst>
      <p:ext uri="{BB962C8B-B14F-4D97-AF65-F5344CB8AC3E}">
        <p14:creationId xmlns:p14="http://schemas.microsoft.com/office/powerpoint/2010/main" val="1865424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Distributions during the switch (averages)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090534"/>
            <a:ext cx="7620000" cy="3819931"/>
          </a:xfrm>
        </p:spPr>
      </p:pic>
    </p:spTree>
    <p:extLst>
      <p:ext uri="{BB962C8B-B14F-4D97-AF65-F5344CB8AC3E}">
        <p14:creationId xmlns:p14="http://schemas.microsoft.com/office/powerpoint/2010/main" val="6106442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1382</TotalTime>
  <Words>688</Words>
  <Application>Microsoft Office PowerPoint</Application>
  <PresentationFormat>On-screen Show (4:3)</PresentationFormat>
  <Paragraphs>77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Adjacency</vt:lpstr>
      <vt:lpstr>AMS Performance at DC3-Test</vt:lpstr>
      <vt:lpstr>Overview</vt:lpstr>
      <vt:lpstr>Inlet</vt:lpstr>
      <vt:lpstr>Aircraft Speed vs Inlet Velocity, “free flow” conditions</vt:lpstr>
      <vt:lpstr>Aircraft Speed/Inlet Velocity vs Height, “free flow” conditions (actual ratios)</vt:lpstr>
      <vt:lpstr>Varying Inlet speeds (free, /2, /4) during RF05: Nitrate </vt:lpstr>
      <vt:lpstr>Varying Inlet speeds (free, /2, /4) during RF05: Sulfate </vt:lpstr>
      <vt:lpstr>Chemically Resolved Size Distributions during the switching</vt:lpstr>
      <vt:lpstr>Size Distributions during the switch (averages)</vt:lpstr>
      <vt:lpstr>Calculated trasmission(line only)</vt:lpstr>
      <vt:lpstr>UHSAS comparison, RF02</vt:lpstr>
      <vt:lpstr>UHSAS Comparison, RF03</vt:lpstr>
      <vt:lpstr>Altitude Profiles (RF01, RF03)</vt:lpstr>
      <vt:lpstr>Altitude Profiles (RF05, RF06)</vt:lpstr>
      <vt:lpstr>Stratosphere/UT aerosol loadings</vt:lpstr>
      <vt:lpstr>Typical AMS Detection Limits</vt:lpstr>
      <vt:lpstr>AMS Response to fast changing conditions Missed Approaches I: COS</vt:lpstr>
      <vt:lpstr>Missed Approaches I: COS (detail)</vt:lpstr>
      <vt:lpstr>Speeding thru clouds on the way to COS (10 kft)…</vt:lpstr>
      <vt:lpstr>Missed Approaches II: BJC</vt:lpstr>
      <vt:lpstr>Speciated Mass Size Distributions</vt:lpstr>
      <vt:lpstr>Bloomfield metro vs RM Nat Park</vt:lpstr>
      <vt:lpstr>Things to do for DC3-test…</vt:lpstr>
      <vt:lpstr>Things to do before the next campaign (RHINO 2014?)</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AMS Performance at DC3-Test</dc:title>
  <dc:creator>Pedro</dc:creator>
  <cp:lastModifiedBy>Pedro</cp:lastModifiedBy>
  <cp:revision>31</cp:revision>
  <dcterms:created xsi:type="dcterms:W3CDTF">2011-06-23T17:30:08Z</dcterms:created>
  <dcterms:modified xsi:type="dcterms:W3CDTF">2011-06-24T16:33:06Z</dcterms:modified>
</cp:coreProperties>
</file>