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4" r:id="rId5"/>
    <p:sldId id="262" r:id="rId6"/>
    <p:sldId id="263" r:id="rId7"/>
    <p:sldId id="267" r:id="rId8"/>
    <p:sldId id="266" r:id="rId9"/>
    <p:sldId id="258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27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07"/>
    <p:restoredTop sz="91940"/>
  </p:normalViewPr>
  <p:slideViewPr>
    <p:cSldViewPr snapToGrid="0" snapToObjects="1">
      <p:cViewPr varScale="1">
        <p:scale>
          <a:sx n="90" d="100"/>
          <a:sy n="90" d="100"/>
        </p:scale>
        <p:origin x="216" y="5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6959F-CA2C-3B49-A076-3D128E772646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0DF6F-1234-1949-8618-670B021CD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36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B0DF6F-1234-1949-8618-670B021CD4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8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D888-7DD4-384A-B31E-083FA52D343D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8A8-33F5-C040-A03D-4F3DD32F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1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D888-7DD4-384A-B31E-083FA52D343D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8A8-33F5-C040-A03D-4F3DD32F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6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D888-7DD4-384A-B31E-083FA52D343D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8A8-33F5-C040-A03D-4F3DD32F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4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D888-7DD4-384A-B31E-083FA52D343D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8A8-33F5-C040-A03D-4F3DD32F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6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D888-7DD4-384A-B31E-083FA52D343D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8A8-33F5-C040-A03D-4F3DD32F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5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D888-7DD4-384A-B31E-083FA52D343D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8A8-33F5-C040-A03D-4F3DD32F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8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D888-7DD4-384A-B31E-083FA52D343D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8A8-33F5-C040-A03D-4F3DD32F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D888-7DD4-384A-B31E-083FA52D343D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8A8-33F5-C040-A03D-4F3DD32F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8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D888-7DD4-384A-B31E-083FA52D343D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8A8-33F5-C040-A03D-4F3DD32F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2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D888-7DD4-384A-B31E-083FA52D343D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8A8-33F5-C040-A03D-4F3DD32F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12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5D888-7DD4-384A-B31E-083FA52D343D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8A8-33F5-C040-A03D-4F3DD32F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1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5D888-7DD4-384A-B31E-083FA52D343D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598A8-33F5-C040-A03D-4F3DD32F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92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76C69B-1132-4D3E-2857-1898382D218D}"/>
              </a:ext>
            </a:extLst>
          </p:cNvPr>
          <p:cNvSpPr txBox="1"/>
          <p:nvPr/>
        </p:nvSpPr>
        <p:spPr>
          <a:xfrm>
            <a:off x="2939399" y="1398299"/>
            <a:ext cx="206505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Kiruna time: CET </a:t>
            </a:r>
          </a:p>
          <a:p>
            <a:pPr algn="ctr"/>
            <a:r>
              <a:rPr lang="en-US" dirty="0"/>
              <a:t>UTC + 1 till 3/30/’24</a:t>
            </a:r>
          </a:p>
          <a:p>
            <a:pPr algn="ctr"/>
            <a:r>
              <a:rPr lang="en-US" dirty="0"/>
              <a:t>UTC + 2 from 3/31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009B14-AFE3-4A9C-1B14-6E89F99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7273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Daily schedule</a:t>
            </a:r>
            <a:br>
              <a:rPr lang="en-US" sz="3600" dirty="0"/>
            </a:br>
            <a:r>
              <a:rPr lang="en-US" sz="3600" dirty="0"/>
              <a:t>strawman plan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14A7BB-C29A-6963-4D09-B6F22940B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3926"/>
            <a:ext cx="5725391" cy="4351338"/>
          </a:xfrm>
        </p:spPr>
        <p:txBody>
          <a:bodyPr/>
          <a:lstStyle/>
          <a:p>
            <a:r>
              <a:rPr lang="en-US" dirty="0"/>
              <a:t>Factors:</a:t>
            </a:r>
          </a:p>
          <a:p>
            <a:pPr lvl="1"/>
            <a:r>
              <a:rPr lang="en-US" dirty="0"/>
              <a:t>For F1/F2 flights, prefer to be at the Arctic ice edge during daylight hours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FB6D26-321A-46D7-D8E3-DF60125C2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903" y="55320"/>
            <a:ext cx="6657097" cy="6802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301432-CCC9-7EE2-DFDC-4854DDD4E38C}"/>
              </a:ext>
            </a:extLst>
          </p:cNvPr>
          <p:cNvSpPr txBox="1"/>
          <p:nvPr/>
        </p:nvSpPr>
        <p:spPr>
          <a:xfrm rot="16200000">
            <a:off x="8438579" y="2674133"/>
            <a:ext cx="849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24°E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290967B-F02F-364E-4079-2C0832851A0A}"/>
              </a:ext>
            </a:extLst>
          </p:cNvPr>
          <p:cNvCxnSpPr/>
          <p:nvPr/>
        </p:nvCxnSpPr>
        <p:spPr>
          <a:xfrm flipH="1">
            <a:off x="6577445" y="363682"/>
            <a:ext cx="1111828" cy="29094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DC1CD08-E34A-213D-8DC3-94C4BF9543C2}"/>
              </a:ext>
            </a:extLst>
          </p:cNvPr>
          <p:cNvCxnSpPr>
            <a:cxnSpLocks/>
          </p:cNvCxnSpPr>
          <p:nvPr/>
        </p:nvCxnSpPr>
        <p:spPr>
          <a:xfrm flipH="1">
            <a:off x="7543800" y="374218"/>
            <a:ext cx="675925" cy="318986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DD977ED-DCDA-B279-70B1-89FFF4809687}"/>
              </a:ext>
            </a:extLst>
          </p:cNvPr>
          <p:cNvSpPr txBox="1"/>
          <p:nvPr/>
        </p:nvSpPr>
        <p:spPr>
          <a:xfrm>
            <a:off x="8344367" y="4284709"/>
            <a:ext cx="635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mic Sans MS" panose="030F0902030302020204" pitchFamily="66" charset="0"/>
              </a:rPr>
              <a:t>Kiruna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E91FD0-1C54-9958-2CC6-E4FDA5BC9010}"/>
              </a:ext>
            </a:extLst>
          </p:cNvPr>
          <p:cNvSpPr txBox="1"/>
          <p:nvPr/>
        </p:nvSpPr>
        <p:spPr>
          <a:xfrm>
            <a:off x="8465520" y="4064136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omic Sans MS" panose="030F0902030302020204" pitchFamily="66" charset="0"/>
              </a:rPr>
              <a:t>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8674C-3968-82A7-D332-6EE2B85A27FF}"/>
              </a:ext>
            </a:extLst>
          </p:cNvPr>
          <p:cNvCxnSpPr>
            <a:cxnSpLocks/>
          </p:cNvCxnSpPr>
          <p:nvPr/>
        </p:nvCxnSpPr>
        <p:spPr>
          <a:xfrm flipH="1">
            <a:off x="8610342" y="1076186"/>
            <a:ext cx="93573" cy="25399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A1F53F6-A497-6EC6-E997-89C3BD6A02DC}"/>
              </a:ext>
            </a:extLst>
          </p:cNvPr>
          <p:cNvCxnSpPr>
            <a:cxnSpLocks/>
          </p:cNvCxnSpPr>
          <p:nvPr/>
        </p:nvCxnSpPr>
        <p:spPr>
          <a:xfrm flipH="1">
            <a:off x="5809285" y="363682"/>
            <a:ext cx="1297839" cy="20702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74A2D96-1D3E-E3EA-D389-7C7031F8EF57}"/>
              </a:ext>
            </a:extLst>
          </p:cNvPr>
          <p:cNvSpPr txBox="1"/>
          <p:nvPr/>
        </p:nvSpPr>
        <p:spPr>
          <a:xfrm>
            <a:off x="376052" y="6109854"/>
            <a:ext cx="497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hourly radiosondes from Bear Island &amp; Jan Mayen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E929C7-D8A1-A59A-55C9-E957394AB8F1}"/>
              </a:ext>
            </a:extLst>
          </p:cNvPr>
          <p:cNvSpPr txBox="1"/>
          <p:nvPr/>
        </p:nvSpPr>
        <p:spPr>
          <a:xfrm>
            <a:off x="8136131" y="2178763"/>
            <a:ext cx="567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Bear</a:t>
            </a:r>
          </a:p>
          <a:p>
            <a:r>
              <a:rPr lang="en-US" sz="1200" b="1" dirty="0"/>
              <a:t>Island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3CC829-F9F9-8ADB-6868-21DC21F2CA9D}"/>
              </a:ext>
            </a:extLst>
          </p:cNvPr>
          <p:cNvSpPr txBox="1"/>
          <p:nvPr/>
        </p:nvSpPr>
        <p:spPr>
          <a:xfrm>
            <a:off x="5937358" y="2433926"/>
            <a:ext cx="622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Jan</a:t>
            </a:r>
          </a:p>
          <a:p>
            <a:r>
              <a:rPr lang="en-US" sz="1200" b="1" dirty="0"/>
              <a:t>Mayen</a:t>
            </a:r>
          </a:p>
        </p:txBody>
      </p:sp>
    </p:spTree>
    <p:extLst>
      <p:ext uri="{BB962C8B-B14F-4D97-AF65-F5344CB8AC3E}">
        <p14:creationId xmlns:p14="http://schemas.microsoft.com/office/powerpoint/2010/main" val="4137681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0AB04A-1822-E740-7601-429DE886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740" y="1819135"/>
            <a:ext cx="5255583" cy="45803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F91603-DB17-7AF9-17F4-FE6E92EC8F1F}"/>
              </a:ext>
            </a:extLst>
          </p:cNvPr>
          <p:cNvSpPr txBox="1"/>
          <p:nvPr/>
        </p:nvSpPr>
        <p:spPr>
          <a:xfrm>
            <a:off x="5743984" y="1535997"/>
            <a:ext cx="182082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Kiruna</a:t>
            </a: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46653A-E08C-0B1C-775B-E68C7AF40292}"/>
              </a:ext>
            </a:extLst>
          </p:cNvPr>
          <p:cNvSpPr txBox="1"/>
          <p:nvPr/>
        </p:nvSpPr>
        <p:spPr>
          <a:xfrm>
            <a:off x="6012531" y="1203809"/>
            <a:ext cx="283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ESNQ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99A3C-7676-F934-5DF6-0E40AF2F595B}"/>
              </a:ext>
            </a:extLst>
          </p:cNvPr>
          <p:cNvSpPr txBox="1"/>
          <p:nvPr/>
        </p:nvSpPr>
        <p:spPr>
          <a:xfrm>
            <a:off x="1660965" y="151457"/>
            <a:ext cx="85413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Climatological airport weather conditions during CAESAR:</a:t>
            </a:r>
          </a:p>
          <a:p>
            <a:pPr algn="ctr"/>
            <a:r>
              <a:rPr lang="en-US" sz="2800" dirty="0"/>
              <a:t>wind</a:t>
            </a:r>
          </a:p>
        </p:txBody>
      </p:sp>
    </p:spTree>
    <p:extLst>
      <p:ext uri="{BB962C8B-B14F-4D97-AF65-F5344CB8AC3E}">
        <p14:creationId xmlns:p14="http://schemas.microsoft.com/office/powerpoint/2010/main" val="302368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908EE9-BDF6-1F95-EA5D-5666F2DC1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29785" cy="6733309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9BC6F4A-8B6B-DBF5-92B4-DD570FA9B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728452"/>
              </p:ext>
            </p:extLst>
          </p:nvPr>
        </p:nvGraphicFramePr>
        <p:xfrm>
          <a:off x="8541328" y="1478202"/>
          <a:ext cx="34786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548">
                  <a:extLst>
                    <a:ext uri="{9D8B030D-6E8A-4147-A177-3AD203B41FA5}">
                      <a16:colId xmlns:a16="http://schemas.microsoft.com/office/drawing/2014/main" val="3666967910"/>
                    </a:ext>
                  </a:extLst>
                </a:gridCol>
                <a:gridCol w="1159548">
                  <a:extLst>
                    <a:ext uri="{9D8B030D-6E8A-4147-A177-3AD203B41FA5}">
                      <a16:colId xmlns:a16="http://schemas.microsoft.com/office/drawing/2014/main" val="1777937676"/>
                    </a:ext>
                  </a:extLst>
                </a:gridCol>
                <a:gridCol w="1159548">
                  <a:extLst>
                    <a:ext uri="{9D8B030D-6E8A-4147-A177-3AD203B41FA5}">
                      <a16:colId xmlns:a16="http://schemas.microsoft.com/office/drawing/2014/main" val="25700779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UTC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82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10°W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917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13:00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038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10°E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983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20°E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11:40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030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24°E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10:24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11:24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662170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278050C-E757-D048-FFAF-515A9DC5F4AD}"/>
              </a:ext>
            </a:extLst>
          </p:cNvPr>
          <p:cNvSpPr txBox="1"/>
          <p:nvPr/>
        </p:nvSpPr>
        <p:spPr>
          <a:xfrm>
            <a:off x="9083207" y="997527"/>
            <a:ext cx="2638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/>
              <a:t>time of local solar noon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611FF-C811-DE63-BA14-9F84A2948350}"/>
              </a:ext>
            </a:extLst>
          </p:cNvPr>
          <p:cNvSpPr txBox="1"/>
          <p:nvPr/>
        </p:nvSpPr>
        <p:spPr>
          <a:xfrm>
            <a:off x="498763" y="0"/>
            <a:ext cx="966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CAESAR </a:t>
            </a:r>
          </a:p>
          <a:p>
            <a:pPr algn="ctr"/>
            <a:r>
              <a:rPr lang="en-US" dirty="0"/>
              <a:t>starts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635AAC-80BB-1CF2-9A39-015E6A915742}"/>
              </a:ext>
            </a:extLst>
          </p:cNvPr>
          <p:cNvSpPr txBox="1"/>
          <p:nvPr/>
        </p:nvSpPr>
        <p:spPr>
          <a:xfrm>
            <a:off x="7426035" y="-8296"/>
            <a:ext cx="966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CAESAR </a:t>
            </a:r>
          </a:p>
          <a:p>
            <a:pPr algn="ctr"/>
            <a:r>
              <a:rPr lang="en-US" dirty="0"/>
              <a:t>ends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0AAFEE-50A9-D066-7A15-72CD444C5C58}"/>
              </a:ext>
            </a:extLst>
          </p:cNvPr>
          <p:cNvSpPr txBox="1"/>
          <p:nvPr/>
        </p:nvSpPr>
        <p:spPr>
          <a:xfrm>
            <a:off x="8392262" y="4561609"/>
            <a:ext cx="3627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Maybe the earliest flights in the campaign (Feb) should not target the Arctic ice edge </a:t>
            </a:r>
          </a:p>
        </p:txBody>
      </p:sp>
    </p:spTree>
    <p:extLst>
      <p:ext uri="{BB962C8B-B14F-4D97-AF65-F5344CB8AC3E}">
        <p14:creationId xmlns:p14="http://schemas.microsoft.com/office/powerpoint/2010/main" val="4291421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76C69B-1132-4D3E-2857-1898382D218D}"/>
              </a:ext>
            </a:extLst>
          </p:cNvPr>
          <p:cNvSpPr txBox="1"/>
          <p:nvPr/>
        </p:nvSpPr>
        <p:spPr>
          <a:xfrm>
            <a:off x="7625699" y="491277"/>
            <a:ext cx="206505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Kiruna time: CET </a:t>
            </a:r>
          </a:p>
          <a:p>
            <a:pPr algn="ctr"/>
            <a:r>
              <a:rPr lang="en-US" dirty="0"/>
              <a:t>UTC + 1 till 3/30/’24</a:t>
            </a:r>
          </a:p>
          <a:p>
            <a:pPr algn="ctr"/>
            <a:r>
              <a:rPr lang="en-US" dirty="0"/>
              <a:t>UTC + 2 from 3/31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009B14-AFE3-4A9C-1B14-6E89F99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7273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Daily schedule – strawman plan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14A7BB-C29A-6963-4D09-B6F22940B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09" y="1253331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/>
              <a:t>Factors:</a:t>
            </a:r>
          </a:p>
          <a:p>
            <a:pPr lvl="1"/>
            <a:r>
              <a:rPr lang="en-US" sz="1800" dirty="0"/>
              <a:t>For F1/F2 flights, prefer to be at the Arctic ice edge during daylight hours</a:t>
            </a:r>
          </a:p>
          <a:p>
            <a:pPr lvl="1"/>
            <a:r>
              <a:rPr lang="en-US" sz="1800" dirty="0"/>
              <a:t>C130 crew duty limitations </a:t>
            </a:r>
          </a:p>
          <a:p>
            <a:pPr lvl="2"/>
            <a:r>
              <a:rPr lang="en-US" sz="1400" dirty="0"/>
              <a:t>max # consecutive work days before hard down day: </a:t>
            </a:r>
            <a:r>
              <a:rPr lang="en-US" sz="1400" b="1" dirty="0"/>
              <a:t>6</a:t>
            </a:r>
          </a:p>
          <a:p>
            <a:pPr lvl="2"/>
            <a:r>
              <a:rPr lang="en-US" sz="1400" dirty="0"/>
              <a:t>max “work” </a:t>
            </a:r>
            <a:r>
              <a:rPr lang="en-US" sz="1400" dirty="0" err="1"/>
              <a:t>hrs</a:t>
            </a:r>
            <a:r>
              <a:rPr lang="en-US" sz="1400" dirty="0"/>
              <a:t>/day: </a:t>
            </a:r>
            <a:r>
              <a:rPr lang="en-US" sz="1400" b="1" dirty="0"/>
              <a:t>14</a:t>
            </a:r>
          </a:p>
          <a:p>
            <a:pPr lvl="2"/>
            <a:r>
              <a:rPr lang="en-US" sz="1400" dirty="0"/>
              <a:t>min crew rest period (“non-work”): </a:t>
            </a:r>
            <a:r>
              <a:rPr lang="en-US" sz="1400" b="1" dirty="0"/>
              <a:t>12</a:t>
            </a:r>
          </a:p>
          <a:p>
            <a:pPr lvl="2"/>
            <a:r>
              <a:rPr lang="en-US" sz="1400" dirty="0"/>
              <a:t>max # flights in row: </a:t>
            </a:r>
            <a:r>
              <a:rPr lang="en-US" sz="1400" b="1" dirty="0"/>
              <a:t>2</a:t>
            </a:r>
            <a:r>
              <a:rPr lang="en-US" sz="1400" dirty="0"/>
              <a:t>, for full flights (9 </a:t>
            </a:r>
            <a:r>
              <a:rPr lang="en-US" sz="1400" dirty="0" err="1"/>
              <a:t>hrs</a:t>
            </a:r>
            <a:r>
              <a:rPr lang="en-US" sz="1400" dirty="0"/>
              <a:t>) Day 2 to start 2 </a:t>
            </a:r>
            <a:r>
              <a:rPr lang="en-US" sz="1400" dirty="0" err="1"/>
              <a:t>hrs</a:t>
            </a:r>
            <a:r>
              <a:rPr lang="en-US" sz="1400" dirty="0"/>
              <a:t> later than Day 1 (Day 3 would be a short flight)</a:t>
            </a:r>
          </a:p>
          <a:p>
            <a:pPr lvl="2"/>
            <a:endParaRPr lang="en-US" sz="1400" dirty="0"/>
          </a:p>
          <a:p>
            <a:pPr lvl="1"/>
            <a:r>
              <a:rPr lang="en-US" sz="1800" dirty="0"/>
              <a:t>back to back flights require 2 flight plans, Day 1 and Day 2</a:t>
            </a:r>
            <a:br>
              <a:rPr lang="en-US" sz="1800" dirty="0"/>
            </a:br>
            <a:endParaRPr lang="en-US" sz="1800" dirty="0"/>
          </a:p>
          <a:p>
            <a:pPr lvl="1"/>
            <a:r>
              <a:rPr lang="en-US" sz="1800" dirty="0"/>
              <a:t>Met Norway’s preferred forecast time: 5 pm. They can do 2-3 pm as well (crew rotation 4 pm)</a:t>
            </a:r>
          </a:p>
        </p:txBody>
      </p:sp>
    </p:spTree>
    <p:extLst>
      <p:ext uri="{BB962C8B-B14F-4D97-AF65-F5344CB8AC3E}">
        <p14:creationId xmlns:p14="http://schemas.microsoft.com/office/powerpoint/2010/main" val="184126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A76C69B-1132-4D3E-2857-1898382D218D}"/>
              </a:ext>
            </a:extLst>
          </p:cNvPr>
          <p:cNvSpPr txBox="1"/>
          <p:nvPr/>
        </p:nvSpPr>
        <p:spPr>
          <a:xfrm>
            <a:off x="7625699" y="491277"/>
            <a:ext cx="2065052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Kiruna time: CET </a:t>
            </a:r>
          </a:p>
          <a:p>
            <a:pPr algn="ctr"/>
            <a:r>
              <a:rPr lang="en-US" dirty="0"/>
              <a:t>UTC + 1 till 3/30/’24</a:t>
            </a:r>
          </a:p>
          <a:p>
            <a:pPr algn="ctr"/>
            <a:r>
              <a:rPr lang="en-US" dirty="0"/>
              <a:t>UTC + 2 from 3/31 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2009B14-AFE3-4A9C-1B14-6E89F99B5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2" y="7273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Daily schedule – strawman plan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814A7BB-C29A-6963-4D09-B6F22940B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09" y="1253331"/>
            <a:ext cx="10515600" cy="435133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1800" dirty="0"/>
          </a:p>
          <a:p>
            <a:r>
              <a:rPr lang="en-US" sz="2000" dirty="0"/>
              <a:t>Typical daily ops:</a:t>
            </a:r>
          </a:p>
          <a:p>
            <a:pPr lvl="1"/>
            <a:r>
              <a:rPr lang="en-US" sz="1800" dirty="0"/>
              <a:t>Take-off (TO) – 4 </a:t>
            </a:r>
            <a:r>
              <a:rPr lang="en-US" sz="1800" dirty="0" err="1"/>
              <a:t>hrs</a:t>
            </a:r>
            <a:r>
              <a:rPr lang="en-US" sz="1800" dirty="0"/>
              <a:t>: weather update</a:t>
            </a:r>
          </a:p>
          <a:p>
            <a:pPr lvl="1"/>
            <a:r>
              <a:rPr lang="en-US" sz="1800" dirty="0"/>
              <a:t>TO – 3.5 </a:t>
            </a:r>
            <a:r>
              <a:rPr lang="en-US" sz="1800" dirty="0" err="1"/>
              <a:t>hrs</a:t>
            </a:r>
            <a:r>
              <a:rPr lang="en-US" sz="1800" dirty="0"/>
              <a:t>: relay any flight plan mods to pilots</a:t>
            </a:r>
          </a:p>
          <a:p>
            <a:pPr lvl="1"/>
            <a:r>
              <a:rPr lang="en-US" sz="1800" dirty="0"/>
              <a:t>TO – 2 </a:t>
            </a:r>
            <a:r>
              <a:rPr lang="en-US" sz="1800" dirty="0" err="1"/>
              <a:t>hrs</a:t>
            </a:r>
            <a:r>
              <a:rPr lang="en-US" sz="1800" dirty="0"/>
              <a:t>? final go/no-go decision</a:t>
            </a:r>
          </a:p>
          <a:p>
            <a:pPr lvl="1"/>
            <a:r>
              <a:rPr lang="en-US" sz="1800" dirty="0"/>
              <a:t>TO: between 6-8 am CET (</a:t>
            </a:r>
            <a:r>
              <a:rPr lang="en-US" sz="1800" dirty="0">
                <a:solidFill>
                  <a:srgbClr val="FF0000"/>
                </a:solidFill>
              </a:rPr>
              <a:t>5-7 UTC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return to ESNQ: 3-5 pm CET (</a:t>
            </a:r>
            <a:r>
              <a:rPr lang="en-US" sz="1800" dirty="0">
                <a:solidFill>
                  <a:srgbClr val="FF0000"/>
                </a:solidFill>
              </a:rPr>
              <a:t>14-16 UTC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Land + 0.5 </a:t>
            </a:r>
            <a:r>
              <a:rPr lang="en-US" sz="1800" dirty="0" err="1"/>
              <a:t>hrs</a:t>
            </a:r>
            <a:r>
              <a:rPr lang="en-US" sz="1800" dirty="0"/>
              <a:t>: debrief</a:t>
            </a:r>
          </a:p>
          <a:p>
            <a:pPr lvl="1"/>
            <a:r>
              <a:rPr lang="en-US" sz="1800" dirty="0"/>
              <a:t>Daily weather briefing: starts 1 pm (</a:t>
            </a:r>
            <a:r>
              <a:rPr lang="en-US" sz="1800" dirty="0">
                <a:solidFill>
                  <a:srgbClr val="FF0000"/>
                </a:solidFill>
              </a:rPr>
              <a:t>12 UTC</a:t>
            </a:r>
            <a:r>
              <a:rPr lang="en-US" sz="1800" dirty="0"/>
              <a:t>)</a:t>
            </a:r>
          </a:p>
          <a:p>
            <a:pPr lvl="2"/>
            <a:r>
              <a:rPr lang="en-US" sz="1600" dirty="0"/>
              <a:t>available products: </a:t>
            </a:r>
          </a:p>
          <a:p>
            <a:pPr lvl="3"/>
            <a:r>
              <a:rPr lang="en-US" sz="1400" dirty="0">
                <a:solidFill>
                  <a:srgbClr val="FF0000"/>
                </a:solidFill>
              </a:rPr>
              <a:t>ECMWF 00 Z forecasts, AA 09 Z forecasts, radar and satellite imagery up to 12 Z</a:t>
            </a:r>
          </a:p>
          <a:p>
            <a:pPr lvl="2"/>
            <a:r>
              <a:rPr lang="en-US" sz="1600" dirty="0"/>
              <a:t>next-day forecast, consider Kiruna terminal </a:t>
            </a:r>
            <a:r>
              <a:rPr lang="en-US" sz="1600" dirty="0" err="1"/>
              <a:t>wx</a:t>
            </a:r>
            <a:r>
              <a:rPr lang="en-US" sz="1600" dirty="0"/>
              <a:t> conditions as well</a:t>
            </a:r>
          </a:p>
          <a:p>
            <a:pPr lvl="2"/>
            <a:r>
              <a:rPr lang="en-US" sz="1600" dirty="0"/>
              <a:t>back-to-back and longer-term mission planning</a:t>
            </a:r>
          </a:p>
          <a:p>
            <a:pPr lvl="1"/>
            <a:r>
              <a:rPr lang="en-US" sz="1800" dirty="0"/>
              <a:t>decision for next day ops by 3 pm (</a:t>
            </a:r>
            <a:r>
              <a:rPr lang="en-US" sz="1800" dirty="0">
                <a:solidFill>
                  <a:srgbClr val="FF0000"/>
                </a:solidFill>
              </a:rPr>
              <a:t>14 UTC</a:t>
            </a:r>
            <a:r>
              <a:rPr lang="en-US" sz="1800" dirty="0"/>
              <a:t>) so pilot can file flight plan no later than 4 pm</a:t>
            </a:r>
          </a:p>
          <a:p>
            <a:pPr lvl="1"/>
            <a:r>
              <a:rPr lang="en-US" sz="1800" b="1" dirty="0">
                <a:solidFill>
                  <a:srgbClr val="FF0000"/>
                </a:solidFill>
              </a:rPr>
              <a:t>First possible flight date is 3/9. Start of Dry run: 3/8 at 12 UTC.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Flight times typically are in the window 5-16 UTC. LSN up north ranges from 10:30 Z (east end) to 12:30 UTC (western </a:t>
            </a:r>
            <a:r>
              <a:rPr lang="en-US" sz="1800" dirty="0" err="1">
                <a:solidFill>
                  <a:srgbClr val="FF0000"/>
                </a:solidFill>
              </a:rPr>
              <a:t>Fram</a:t>
            </a:r>
            <a:r>
              <a:rPr lang="en-US" sz="1800" dirty="0">
                <a:solidFill>
                  <a:srgbClr val="FF0000"/>
                </a:solidFill>
              </a:rPr>
              <a:t> Strait)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50594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BFD78-A78D-AB8E-56A1-2DD087ABD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689" y="87310"/>
            <a:ext cx="10915073" cy="706293"/>
          </a:xfrm>
        </p:spPr>
        <p:txBody>
          <a:bodyPr/>
          <a:lstStyle/>
          <a:p>
            <a:pPr algn="ctr"/>
            <a:r>
              <a:rPr lang="en-US" sz="1800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Climatological a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irport weather conditions </a:t>
            </a:r>
            <a:r>
              <a:rPr lang="en-US" sz="18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during CAOs</a:t>
            </a:r>
            <a: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over the Norwegian Sea between 22 Feb – 7 April. </a:t>
            </a:r>
            <a:br>
              <a:rPr lang="en-US" sz="1800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Bad conditions for T/O are in red. </a:t>
            </a:r>
            <a:r>
              <a:rPr lang="en-US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Bad conditions for T/O and landing in purple</a:t>
            </a:r>
            <a:endParaRPr lang="en-US" dirty="0">
              <a:solidFill>
                <a:srgbClr val="7030A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5C8B892-D0DE-4FCA-0169-5530931412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352706"/>
              </p:ext>
            </p:extLst>
          </p:nvPr>
        </p:nvGraphicFramePr>
        <p:xfrm>
          <a:off x="1973883" y="861125"/>
          <a:ext cx="7763940" cy="5338612"/>
        </p:xfrm>
        <a:graphic>
          <a:graphicData uri="http://schemas.openxmlformats.org/drawingml/2006/table">
            <a:tbl>
              <a:tblPr firstRow="1" firstCol="1" bandRow="1"/>
              <a:tblGrid>
                <a:gridCol w="4679635">
                  <a:extLst>
                    <a:ext uri="{9D8B030D-6E8A-4147-A177-3AD203B41FA5}">
                      <a16:colId xmlns:a16="http://schemas.microsoft.com/office/drawing/2014/main" val="1670510525"/>
                    </a:ext>
                  </a:extLst>
                </a:gridCol>
                <a:gridCol w="1488975">
                  <a:extLst>
                    <a:ext uri="{9D8B030D-6E8A-4147-A177-3AD203B41FA5}">
                      <a16:colId xmlns:a16="http://schemas.microsoft.com/office/drawing/2014/main" val="3416089744"/>
                    </a:ext>
                  </a:extLst>
                </a:gridCol>
                <a:gridCol w="1595330">
                  <a:extLst>
                    <a:ext uri="{9D8B030D-6E8A-4147-A177-3AD203B41FA5}">
                      <a16:colId xmlns:a16="http://schemas.microsoft.com/office/drawing/2014/main" val="717192205"/>
                    </a:ext>
                  </a:extLst>
                </a:gridCol>
              </a:tblGrid>
              <a:tr h="381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Kiruna (ESNQ)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4795286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1991-2016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2017-2022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313929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mean min temperature (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sym typeface="Symbol" pitchFamily="2" charset="2"/>
                        </a:rPr>
                        <a:t>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-13.4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-12.5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46918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mean max temperature (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  <a:sym typeface="Symbol" pitchFamily="2" charset="2"/>
                        </a:rPr>
                        <a:t></a:t>
                      </a: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-4.3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-3.9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2289794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dry (% of time)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87.5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85.5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5293172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rain and drizzle (% of time)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0.4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0.1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860816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snow and mixed precip (% of time)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12.1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14.4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105841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prevailing wind direction (degree)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200-240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200-240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0403050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wind speed &gt;20 kts (% of time)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1.9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4.0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644291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cross-track wind speed &gt; 25 kts </a:t>
                      </a:r>
                      <a:r>
                        <a:rPr lang="en-US" sz="1600" baseline="3000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   </a:t>
                      </a:r>
                      <a:r>
                        <a:rPr lang="en-US" sz="1600" baseline="0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(% of time)</a:t>
                      </a:r>
                      <a:endParaRPr lang="en-US" sz="2400" baseline="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N/A 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0.4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6997356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visibility &gt; 3 miles (% of time)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92.5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86.8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562804"/>
                  </a:ext>
                </a:extLst>
              </a:tr>
              <a:tr h="38113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ceiling &gt; 1500 ft (% of time)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86.2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74.2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8165200"/>
                  </a:ext>
                </a:extLst>
              </a:tr>
              <a:tr h="382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visibility and/or ceiling too low for VMC 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17.5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36.7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119047"/>
                  </a:ext>
                </a:extLst>
              </a:tr>
              <a:tr h="3824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VIS/Ceiling too low for VMC and/or snowfall </a:t>
                      </a:r>
                      <a:r>
                        <a:rPr lang="en-US" sz="1600" baseline="300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28.2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Calibri" panose="020F0502020204030204" pitchFamily="34" charset="0"/>
                        </a:rPr>
                        <a:t>45.5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205414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B865FD9-3CF2-F72C-922A-CE4711FAB4CC}"/>
              </a:ext>
            </a:extLst>
          </p:cNvPr>
          <p:cNvSpPr txBox="1"/>
          <p:nvPr/>
        </p:nvSpPr>
        <p:spPr>
          <a:xfrm>
            <a:off x="108857" y="6167079"/>
            <a:ext cx="119742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1: IMC ops possible otherwise. Kiruna (ESNQ) has climb gradients in place during IMC conditions, which will reduce the C-130 flight time by 2 hours (maximum weight reduced by 10,000 </a:t>
            </a:r>
            <a:r>
              <a:rPr lang="en-US" sz="1400" dirty="0" err="1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lbs</a:t>
            </a:r>
            <a:r>
              <a:rPr lang="en-US" sz="14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during IMC). VMC conditions are: ceiling at least 1500 ft </a:t>
            </a:r>
            <a:r>
              <a:rPr lang="en-US" sz="1400" u="sng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and</a:t>
            </a:r>
            <a:r>
              <a:rPr lang="en-US" sz="1400" dirty="0">
                <a:effectLst/>
                <a:latin typeface="Calibri" panose="020F0502020204030204" pitchFamily="34" charset="0"/>
                <a:ea typeface="SimSun" panose="02010600030101010101" pitchFamily="2" charset="-122"/>
              </a:rPr>
              <a:t> visibility at least 3 statute miles.</a:t>
            </a:r>
          </a:p>
          <a:p>
            <a:r>
              <a:rPr lang="en-US" sz="1400" dirty="0">
                <a:latin typeface="Calibri" panose="020F0502020204030204" pitchFamily="34" charset="0"/>
                <a:ea typeface="SimSun" panose="02010600030101010101" pitchFamily="2" charset="-122"/>
              </a:rPr>
              <a:t>2: conditions needed for T/O, since the aircraft with instruments cannot be de-iced </a:t>
            </a:r>
            <a:r>
              <a:rPr lang="en-US" sz="1400" dirty="0">
                <a:effectLst/>
              </a:rPr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39986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CAEB4-9D0A-B7DE-0BD7-DE3E557D2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consider for the Dry Run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7B48B-3DFF-E80D-F86C-DAA2791100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605" y="1690688"/>
            <a:ext cx="11673468" cy="4351338"/>
          </a:xfrm>
        </p:spPr>
        <p:txBody>
          <a:bodyPr>
            <a:normAutofit/>
          </a:bodyPr>
          <a:lstStyle/>
          <a:p>
            <a:pPr indent="4572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Single-day vs back-to-back flights</a:t>
            </a:r>
            <a:endParaRPr lang="en-US" sz="2400" dirty="0">
              <a:effectLst/>
            </a:endParaRP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How do we decide a polar low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can be targeted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lang="en-US" sz="2400" dirty="0">
              <a:effectLst/>
            </a:endParaRP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Scorecard for hypothesis checking</a:t>
            </a: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What flight planning info to provide the Mission Coordinator</a:t>
            </a:r>
            <a:endParaRPr lang="en-US" sz="2400" dirty="0">
              <a:effectLst/>
            </a:endParaRPr>
          </a:p>
          <a:p>
            <a:pPr indent="457200"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Gunnar 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Noer’s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forecast package?</a:t>
            </a:r>
            <a:endParaRPr lang="en-US" sz="2400" dirty="0">
              <a:effectLst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767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3CD6-2039-44DD-98D0-D981F1FB9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395" y="20900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How to fly F1-F2 long legs with cloud penetrations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FEEAF-C93C-C153-4C0A-51EE9AC2A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117" y="1534571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Sawtooth legs:</a:t>
            </a:r>
          </a:p>
          <a:p>
            <a:pPr lvl="1"/>
            <a:r>
              <a:rPr lang="en-US" sz="2000" dirty="0"/>
              <a:t>climb and descend to PI specifications (~500 ft MSL to ~1500 ft above cloud top) and use the clock to ascertain climb and descent points</a:t>
            </a:r>
          </a:p>
          <a:p>
            <a:pPr lvl="1"/>
            <a:r>
              <a:rPr lang="en-US" sz="2000" dirty="0"/>
              <a:t>Descend/climb at 1,000 FPM</a:t>
            </a:r>
          </a:p>
          <a:p>
            <a:pPr lvl="1"/>
            <a:r>
              <a:rPr lang="en-US" sz="2000" dirty="0"/>
              <a:t>Note: aircraft can’t go from level to 1,000 climb/descent instantaneously</a:t>
            </a:r>
          </a:p>
          <a:p>
            <a:r>
              <a:rPr lang="en-US" sz="2400" dirty="0"/>
              <a:t>Flux legs at 500 ft:</a:t>
            </a:r>
          </a:p>
          <a:p>
            <a:pPr lvl="1"/>
            <a:r>
              <a:rPr lang="en-US" sz="2000" dirty="0"/>
              <a:t>Descent to 500ft requires momentary level off at 1,000ft to calibrate altimeters</a:t>
            </a:r>
          </a:p>
          <a:p>
            <a:pPr lvl="1"/>
            <a:r>
              <a:rPr lang="en-US" sz="2000" dirty="0"/>
              <a:t>maintain 500 ft for 10 min</a:t>
            </a:r>
          </a:p>
          <a:p>
            <a:r>
              <a:rPr lang="en-US" sz="2400" dirty="0"/>
              <a:t>in-cloud legs </a:t>
            </a:r>
          </a:p>
          <a:p>
            <a:pPr lvl="1"/>
            <a:r>
              <a:rPr lang="en-US" sz="2000" dirty="0"/>
              <a:t> maintain for 10 min if icing conditions allow</a:t>
            </a:r>
          </a:p>
          <a:p>
            <a:r>
              <a:rPr lang="en-US" sz="2400" dirty="0"/>
              <a:t>1000 ft above cloud top legs</a:t>
            </a:r>
          </a:p>
          <a:p>
            <a:pPr lvl="1"/>
            <a:r>
              <a:rPr lang="en-US" sz="2000" dirty="0"/>
              <a:t>maintain for 10 min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8977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117" y="163286"/>
            <a:ext cx="12035883" cy="1143000"/>
          </a:xfrm>
        </p:spPr>
        <p:txBody>
          <a:bodyPr>
            <a:noAutofit/>
          </a:bodyPr>
          <a:lstStyle/>
          <a:p>
            <a:r>
              <a:rPr lang="en-US" sz="3600" dirty="0"/>
              <a:t>Pre-flight info the Mission Coordinator (pilots) need from us:</a:t>
            </a:r>
            <a:br>
              <a:rPr lang="en-US" sz="3600" dirty="0"/>
            </a:br>
            <a:r>
              <a:rPr lang="en-US" sz="3600" dirty="0"/>
              <a:t>Flight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86" y="1483113"/>
            <a:ext cx="10965367" cy="4830763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F1-F2: </a:t>
            </a:r>
          </a:p>
          <a:p>
            <a:pPr lvl="1"/>
            <a:r>
              <a:rPr lang="en-US" sz="9200" dirty="0"/>
              <a:t>Terminal target Coordinates – Degrees and Minutes, </a:t>
            </a:r>
            <a:r>
              <a:rPr lang="en-US" sz="9600" dirty="0"/>
              <a:t>e.g., N8015 E01015</a:t>
            </a:r>
          </a:p>
          <a:p>
            <a:pPr lvl="1"/>
            <a:r>
              <a:rPr lang="en-US" sz="9200" dirty="0"/>
              <a:t>preferred initial point waypoint for “research”, i.e. </a:t>
            </a:r>
            <a:r>
              <a:rPr lang="en-US" sz="9600" dirty="0"/>
              <a:t>southernmost location with CAO conditions </a:t>
            </a:r>
          </a:p>
          <a:p>
            <a:r>
              <a:rPr lang="en-US" sz="10000" dirty="0"/>
              <a:t>L, P, S, C: </a:t>
            </a:r>
          </a:p>
          <a:p>
            <a:pPr lvl="1"/>
            <a:r>
              <a:rPr lang="en-US" sz="9600" dirty="0"/>
              <a:t>starting point and tentative pattern</a:t>
            </a:r>
          </a:p>
          <a:p>
            <a:pPr lvl="1"/>
            <a:r>
              <a:rPr lang="en-US" sz="9600" dirty="0"/>
              <a:t>refinement possible during outbound ferry</a:t>
            </a:r>
          </a:p>
          <a:p>
            <a:r>
              <a:rPr lang="en-US" sz="10000" dirty="0"/>
              <a:t>PL	</a:t>
            </a:r>
          </a:p>
          <a:p>
            <a:pPr lvl="1"/>
            <a:r>
              <a:rPr lang="en-US" sz="9600" dirty="0"/>
              <a:t>initial waypoint to ferry to</a:t>
            </a:r>
          </a:p>
          <a:p>
            <a:pPr lvl="1"/>
            <a:r>
              <a:rPr lang="en-US" sz="9600" dirty="0"/>
              <a:t>refinement of rosette pattern during outbound ferry</a:t>
            </a:r>
          </a:p>
          <a:p>
            <a:pPr lvl="1"/>
            <a:endParaRPr lang="en-US" sz="9600" dirty="0"/>
          </a:p>
          <a:p>
            <a:endParaRPr lang="en-US" sz="10000" dirty="0"/>
          </a:p>
          <a:p>
            <a:pPr lvl="1"/>
            <a:endParaRPr lang="en-US" sz="60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701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94038-36E0-CA4A-1B8D-BC1D93EC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57" y="147411"/>
            <a:ext cx="10515600" cy="1325563"/>
          </a:xfrm>
        </p:spPr>
        <p:txBody>
          <a:bodyPr/>
          <a:lstStyle/>
          <a:p>
            <a:r>
              <a:rPr lang="en-US" dirty="0"/>
              <a:t>real-time info critical for mission coordination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0A35-39FB-8A3A-8156-6EE67123F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057" y="1472974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eal-time satellite/model data to be uploaded to the plane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MODIS/VIIRS imagery</a:t>
            </a:r>
          </a:p>
          <a:p>
            <a:pPr lvl="1"/>
            <a:r>
              <a:rPr lang="en-US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AA model output at SL, 900, 800, 700 mb	</a:t>
            </a:r>
            <a:endParaRPr lang="en-US" dirty="0">
              <a:effectLst/>
            </a:endParaRPr>
          </a:p>
          <a:p>
            <a:r>
              <a:rPr lang="en-US" sz="2800" dirty="0"/>
              <a:t>Real-time CT height (WCR), cloud LWC near cloud top below (WCL/</a:t>
            </a:r>
            <a:r>
              <a:rPr lang="en-US" sz="2800" dirty="0" err="1"/>
              <a:t>Marli</a:t>
            </a:r>
            <a:r>
              <a:rPr lang="en-US" sz="2800" dirty="0"/>
              <a:t>), and cloud base height (dropsondes). This info will be collected on the outbound leg and will inform the inbound leg of F1 flights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3808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27006</TotalTime>
  <Words>1013</Words>
  <Application>Microsoft Macintosh PowerPoint</Application>
  <PresentationFormat>Widescreen</PresentationFormat>
  <Paragraphs>162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Daily schedule strawman plan</vt:lpstr>
      <vt:lpstr>PowerPoint Presentation</vt:lpstr>
      <vt:lpstr>Daily schedule – strawman plan</vt:lpstr>
      <vt:lpstr>Daily schedule – strawman plan</vt:lpstr>
      <vt:lpstr>Climatological airport weather conditions during CAOs over the Norwegian Sea between 22 Feb – 7 April.  Bad conditions for T/O are in red. Bad conditions for T/O and landing in purple</vt:lpstr>
      <vt:lpstr>questions to consider for the Dry Run</vt:lpstr>
      <vt:lpstr>How to fly F1-F2 long legs with cloud penetrations</vt:lpstr>
      <vt:lpstr>Pre-flight info the Mission Coordinator (pilots) need from us: Flight plan</vt:lpstr>
      <vt:lpstr>real-time info critical for mission coordination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Wang, Yonggang</dc:creator>
  <cp:lastModifiedBy>Bart Geerts</cp:lastModifiedBy>
  <cp:revision>246</cp:revision>
  <cp:lastPrinted>2017-11-28T04:44:21Z</cp:lastPrinted>
  <dcterms:created xsi:type="dcterms:W3CDTF">2017-11-19T00:52:00Z</dcterms:created>
  <dcterms:modified xsi:type="dcterms:W3CDTF">2023-05-10T14:17:01Z</dcterms:modified>
</cp:coreProperties>
</file>