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8" r:id="rId1"/>
    <p:sldMasterId id="2147483679" r:id="rId2"/>
  </p:sldMasterIdLst>
  <p:notesMasterIdLst>
    <p:notesMasterId r:id="rId20"/>
  </p:notesMasterIdLst>
  <p:sldIdLst>
    <p:sldId id="256" r:id="rId3"/>
    <p:sldId id="286" r:id="rId4"/>
    <p:sldId id="276" r:id="rId5"/>
    <p:sldId id="277" r:id="rId6"/>
    <p:sldId id="287" r:id="rId7"/>
    <p:sldId id="278" r:id="rId8"/>
    <p:sldId id="272" r:id="rId9"/>
    <p:sldId id="285" r:id="rId10"/>
    <p:sldId id="273" r:id="rId11"/>
    <p:sldId id="274" r:id="rId12"/>
    <p:sldId id="275" r:id="rId13"/>
    <p:sldId id="279" r:id="rId14"/>
    <p:sldId id="280" r:id="rId15"/>
    <p:sldId id="281" r:id="rId16"/>
    <p:sldId id="282" r:id="rId17"/>
    <p:sldId id="283" r:id="rId18"/>
    <p:sldId id="284" r:id="rId19"/>
  </p:sldIdLst>
  <p:sldSz cx="9144000" cy="6858000" type="screen4x3"/>
  <p:notesSz cx="7010400" cy="92964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Helvetica Neue" panose="02000503000000020004" pitchFamily="2" charset="0"/>
      <p:regular r:id="rId25"/>
      <p:bold r:id="rId26"/>
      <p:italic r:id="rId27"/>
      <p:boldItalic r:id="rId28"/>
    </p:embeddedFont>
    <p:embeddedFont>
      <p:font typeface="Trebuchet MS" panose="020B0703020202090204" pitchFamily="34" charset="0"/>
      <p:regular r:id="rId29"/>
      <p:bold r:id="rId30"/>
      <p: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9EA0A3"/>
    <a:srgbClr val="929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13"/>
    <p:restoredTop sz="94615"/>
  </p:normalViewPr>
  <p:slideViewPr>
    <p:cSldViewPr snapToGrid="0">
      <p:cViewPr varScale="1">
        <p:scale>
          <a:sx n="193" d="100"/>
          <a:sy n="193" d="100"/>
        </p:scale>
        <p:origin x="1536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rtl="0"/>
            <a:endParaRPr lang="en-US" b="0" dirty="0">
              <a:effectLst/>
            </a:endParaRPr>
          </a:p>
        </p:txBody>
      </p:sp>
      <p:sp>
        <p:nvSpPr>
          <p:cNvPr id="131" name="Google Shape;13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87725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79849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669322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97917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977062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618192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816805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9398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64074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38978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9552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86573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49645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91152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45556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8670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subTitle" idx="1"/>
          </p:nvPr>
        </p:nvSpPr>
        <p:spPr>
          <a:xfrm>
            <a:off x="1371600" y="3611556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spcBef>
                <a:spcPts val="318"/>
              </a:spcBef>
              <a:spcAft>
                <a:spcPts val="0"/>
              </a:spcAft>
              <a:buClr>
                <a:srgbClr val="9E9E9E"/>
              </a:buClr>
              <a:buSzPts val="1588"/>
              <a:buFont typeface="Arial"/>
              <a:buNone/>
              <a:defRPr sz="1588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spcBef>
                <a:spcPts val="282"/>
              </a:spcBef>
              <a:spcAft>
                <a:spcPts val="0"/>
              </a:spcAft>
              <a:buClr>
                <a:srgbClr val="9E9E9E"/>
              </a:buClr>
              <a:buSzPts val="1412"/>
              <a:buFont typeface="Arial"/>
              <a:buNone/>
              <a:defRPr sz="1412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318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63093" algn="l" rtl="0"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Char char="•"/>
              <a:defRPr sz="211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–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9438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–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»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722313" y="4406915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318"/>
              </a:spcBef>
              <a:spcAft>
                <a:spcPts val="0"/>
              </a:spcAft>
              <a:buClr>
                <a:srgbClr val="9E9E9E"/>
              </a:buClr>
              <a:buSzPts val="1588"/>
              <a:buFont typeface="Arial"/>
              <a:buNone/>
              <a:defRPr sz="1588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282"/>
              </a:spcBef>
              <a:spcAft>
                <a:spcPts val="0"/>
              </a:spcAft>
              <a:buClr>
                <a:srgbClr val="9E9E9E"/>
              </a:buClr>
              <a:buSzPts val="1412"/>
              <a:buFont typeface="Arial"/>
              <a:buNone/>
              <a:defRPr sz="1412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57201" y="1535118"/>
            <a:ext cx="4040188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None/>
              <a:defRPr sz="1588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body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body" idx="3"/>
          </p:nvPr>
        </p:nvSpPr>
        <p:spPr>
          <a:xfrm>
            <a:off x="4645034" y="1535118"/>
            <a:ext cx="4041775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None/>
              <a:defRPr sz="1588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body" idx="4"/>
          </p:nvPr>
        </p:nvSpPr>
        <p:spPr>
          <a:xfrm>
            <a:off x="4645034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 txBox="1">
            <a:spLocks noGrp="1"/>
          </p:cNvSpPr>
          <p:nvPr>
            <p:ph type="title"/>
          </p:nvPr>
        </p:nvSpPr>
        <p:spPr>
          <a:xfrm>
            <a:off x="457203" y="273063"/>
            <a:ext cx="3008313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5"/>
              <a:buFont typeface="Helvetica Neue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body" idx="1"/>
          </p:nvPr>
        </p:nvSpPr>
        <p:spPr>
          <a:xfrm>
            <a:off x="3575050" y="273066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2"/>
          </p:nvPr>
        </p:nvSpPr>
        <p:spPr>
          <a:xfrm>
            <a:off x="457203" y="1435104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None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None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176"/>
              </a:spcBef>
              <a:spcAft>
                <a:spcPts val="0"/>
              </a:spcAft>
              <a:buClr>
                <a:schemeClr val="dk1"/>
              </a:buClr>
              <a:buSzPts val="882"/>
              <a:buFont typeface="Arial"/>
              <a:buNone/>
              <a:defRPr sz="88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1792288" y="4800614"/>
            <a:ext cx="54864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5"/>
              <a:buFont typeface="Helvetica Neue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5" name="Google Shape;55;p1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565"/>
              </a:spcBef>
              <a:spcAft>
                <a:spcPts val="0"/>
              </a:spcAft>
              <a:buClr>
                <a:schemeClr val="dk1"/>
              </a:buClr>
              <a:buSzPts val="2824"/>
              <a:buFont typeface="Arial"/>
              <a:buNone/>
              <a:defRPr sz="282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494"/>
              </a:spcBef>
              <a:spcAft>
                <a:spcPts val="0"/>
              </a:spcAft>
              <a:buClr>
                <a:schemeClr val="dk1"/>
              </a:buClr>
              <a:buSzPts val="2471"/>
              <a:buFont typeface="Arial"/>
              <a:buNone/>
              <a:defRPr sz="2471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None/>
              <a:defRPr sz="211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body" idx="1"/>
          </p:nvPr>
        </p:nvSpPr>
        <p:spPr>
          <a:xfrm>
            <a:off x="1792288" y="5367351"/>
            <a:ext cx="54864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None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None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176"/>
              </a:spcBef>
              <a:spcAft>
                <a:spcPts val="0"/>
              </a:spcAft>
              <a:buClr>
                <a:schemeClr val="dk1"/>
              </a:buClr>
              <a:buSzPts val="882"/>
              <a:buFont typeface="Arial"/>
              <a:buNone/>
              <a:defRPr sz="88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60BF0FC-761A-8F43-A5DF-B3C95E709E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651" r="5897"/>
          <a:stretch/>
        </p:blipFill>
        <p:spPr>
          <a:xfrm>
            <a:off x="0" y="2485"/>
            <a:ext cx="9144000" cy="6892497"/>
          </a:xfrm>
          <a:prstGeom prst="rect">
            <a:avLst/>
          </a:prstGeom>
        </p:spPr>
      </p:pic>
      <p:sp>
        <p:nvSpPr>
          <p:cNvPr id="16" name="Google Shape;16;p3"/>
          <p:cNvSpPr/>
          <p:nvPr/>
        </p:nvSpPr>
        <p:spPr>
          <a:xfrm>
            <a:off x="1319" y="2282562"/>
            <a:ext cx="9142681" cy="2249558"/>
          </a:xfrm>
          <a:prstGeom prst="rect">
            <a:avLst/>
          </a:prstGeom>
          <a:solidFill>
            <a:schemeClr val="dk1">
              <a:alpha val="8274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" name="Google Shape;17;p3"/>
          <p:cNvSpPr/>
          <p:nvPr/>
        </p:nvSpPr>
        <p:spPr>
          <a:xfrm>
            <a:off x="0" y="4638650"/>
            <a:ext cx="9144000" cy="22497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" name="Google Shape;18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1462" y="5889985"/>
            <a:ext cx="1790299" cy="497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44700" y="5823995"/>
            <a:ext cx="625501" cy="6291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0;p4">
            <a:extLst>
              <a:ext uri="{FF2B5EF4-FFF2-40B4-BE49-F238E27FC236}">
                <a16:creationId xmlns:a16="http://schemas.microsoft.com/office/drawing/2014/main" id="{D7FDFFDC-1D7A-664F-86D5-57CE532AC4CF}"/>
              </a:ext>
            </a:extLst>
          </p:cNvPr>
          <p:cNvSpPr/>
          <p:nvPr userDrawn="1"/>
        </p:nvSpPr>
        <p:spPr>
          <a:xfrm>
            <a:off x="1175" y="6652200"/>
            <a:ext cx="9142800" cy="236100"/>
          </a:xfrm>
          <a:prstGeom prst="rect">
            <a:avLst/>
          </a:prstGeom>
          <a:solidFill>
            <a:srgbClr val="1A65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21;p4">
            <a:extLst>
              <a:ext uri="{FF2B5EF4-FFF2-40B4-BE49-F238E27FC236}">
                <a16:creationId xmlns:a16="http://schemas.microsoft.com/office/drawing/2014/main" id="{E2DB44F4-BF55-034B-901F-8B4BFA816955}"/>
              </a:ext>
            </a:extLst>
          </p:cNvPr>
          <p:cNvSpPr txBox="1"/>
          <p:nvPr userDrawn="1"/>
        </p:nvSpPr>
        <p:spPr>
          <a:xfrm>
            <a:off x="503275" y="6682500"/>
            <a:ext cx="8136300" cy="1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This material is based upon work supported by the National Center for Atmospheric Research, which is a major facility sponsored by the National Science Foundation under Cooperative Agreement No. 1852977.</a:t>
            </a:r>
            <a:endParaRPr sz="60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5"/>
          <p:cNvPicPr preferRelativeResize="0"/>
          <p:nvPr/>
        </p:nvPicPr>
        <p:blipFill rotWithShape="1">
          <a:blip r:embed="rId10">
            <a:alphaModFix/>
          </a:blip>
          <a:srcRect t="-543" b="65217"/>
          <a:stretch/>
        </p:blipFill>
        <p:spPr>
          <a:xfrm>
            <a:off x="2" y="6211959"/>
            <a:ext cx="9144000" cy="64604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318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63093" algn="l" rtl="0"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Char char="•"/>
              <a:defRPr sz="211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–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9438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–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»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25" name="Google Shape;25;p5"/>
          <p:cNvCxnSpPr/>
          <p:nvPr/>
        </p:nvCxnSpPr>
        <p:spPr>
          <a:xfrm>
            <a:off x="1152639" y="6342390"/>
            <a:ext cx="0" cy="388200"/>
          </a:xfrm>
          <a:prstGeom prst="straightConnector1">
            <a:avLst/>
          </a:prstGeom>
          <a:noFill/>
          <a:ln w="222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6" name="Google Shape;26;p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96374" y="6342400"/>
            <a:ext cx="615776" cy="3882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4" r:id="rId4"/>
    <p:sldLayoutId id="2147483655" r:id="rId5"/>
    <p:sldLayoutId id="2147483656" r:id="rId6"/>
    <p:sldLayoutId id="2147483657" r:id="rId7"/>
    <p:sldLayoutId id="2147483658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hengenvisainfo.com/who-needs-schengen-visa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ol.ucar.edu/research-facilities/request-laof/guidance-pis-requesting-laof/aircraft-crew-duty-policy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5"/>
          <p:cNvSpPr/>
          <p:nvPr/>
        </p:nvSpPr>
        <p:spPr>
          <a:xfrm>
            <a:off x="0" y="2972868"/>
            <a:ext cx="914400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C-130 Information and CAESAR Site Survey</a:t>
            </a:r>
            <a:endParaRPr dirty="0"/>
          </a:p>
        </p:txBody>
      </p:sp>
      <p:sp>
        <p:nvSpPr>
          <p:cNvPr id="134" name="Google Shape;134;p35"/>
          <p:cNvSpPr/>
          <p:nvPr/>
        </p:nvSpPr>
        <p:spPr>
          <a:xfrm>
            <a:off x="677733" y="3539385"/>
            <a:ext cx="7767020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 dirty="0">
                <a:solidFill>
                  <a:srgbClr val="A8C7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CAESAR Science and Planning Meeting</a:t>
            </a:r>
            <a:endParaRPr dirty="0"/>
          </a:p>
        </p:txBody>
      </p:sp>
      <p:sp>
        <p:nvSpPr>
          <p:cNvPr id="135" name="Google Shape;135;p35"/>
          <p:cNvSpPr txBox="1"/>
          <p:nvPr/>
        </p:nvSpPr>
        <p:spPr>
          <a:xfrm>
            <a:off x="2901822" y="6166732"/>
            <a:ext cx="34338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None/>
            </a:pPr>
            <a:r>
              <a:rPr lang="en-US" b="1" dirty="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9</a:t>
            </a:r>
            <a:r>
              <a:rPr lang="en-US" sz="1400" b="1" i="0" u="none" strike="noStrike" cap="none" dirty="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May 2023</a:t>
            </a:r>
            <a:endParaRPr dirty="0">
              <a:solidFill>
                <a:srgbClr val="434343"/>
              </a:solidFill>
            </a:endParaRPr>
          </a:p>
        </p:txBody>
      </p:sp>
      <p:sp>
        <p:nvSpPr>
          <p:cNvPr id="136" name="Google Shape;136;p35"/>
          <p:cNvSpPr/>
          <p:nvPr/>
        </p:nvSpPr>
        <p:spPr>
          <a:xfrm>
            <a:off x="2479714" y="4922932"/>
            <a:ext cx="4278017" cy="976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 u="none" strike="noStrike" cap="none" dirty="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Cory Wolff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1" u="none" strike="noStrike" cap="none" dirty="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Research Aviation Facility</a:t>
            </a:r>
            <a:endParaRPr dirty="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6"/>
          <p:cNvSpPr txBox="1">
            <a:spLocks noGrp="1"/>
          </p:cNvSpPr>
          <p:nvPr>
            <p:ph type="title"/>
          </p:nvPr>
        </p:nvSpPr>
        <p:spPr>
          <a:xfrm>
            <a:off x="457200" y="12953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</a:pPr>
            <a:r>
              <a:rPr lang="en-US" sz="4000" dirty="0"/>
              <a:t>Crew Duty in Practice</a:t>
            </a:r>
            <a:endParaRPr sz="40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969401A-8D90-7ADB-291A-0C6A5F430B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72532"/>
            <a:ext cx="8229600" cy="2753558"/>
          </a:xfrm>
        </p:spPr>
        <p:txBody>
          <a:bodyPr>
            <a:normAutofit/>
          </a:bodyPr>
          <a:lstStyle/>
          <a:p>
            <a:r>
              <a:rPr lang="en-US" dirty="0"/>
              <a:t>Flying Every Other Day</a:t>
            </a:r>
          </a:p>
          <a:p>
            <a:pPr lvl="1"/>
            <a:r>
              <a:rPr lang="en-US" dirty="0"/>
              <a:t>Day 1: Maintenance/Flight Planning Day (8 </a:t>
            </a:r>
            <a:r>
              <a:rPr lang="en-US" dirty="0" err="1"/>
              <a:t>hrs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Day 2: Flight Day (12 </a:t>
            </a:r>
            <a:r>
              <a:rPr lang="en-US" dirty="0" err="1"/>
              <a:t>hrs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Day 3: Maintenance/Flight Planning Day (8 </a:t>
            </a:r>
            <a:r>
              <a:rPr lang="en-US" dirty="0" err="1"/>
              <a:t>hrs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Day 4: Flight Day (12 </a:t>
            </a:r>
            <a:r>
              <a:rPr lang="en-US" dirty="0" err="1"/>
              <a:t>hrs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Day 5: Maintenance/Flight Planning Day (8 </a:t>
            </a:r>
            <a:r>
              <a:rPr lang="en-US" dirty="0" err="1"/>
              <a:t>hrs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Day 6: Flight Day (12 </a:t>
            </a:r>
            <a:r>
              <a:rPr lang="en-US" dirty="0" err="1"/>
              <a:t>hrs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Day 7: Hard Down Day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143" name="Google Shape;143;p36"/>
          <p:cNvSpPr txBox="1"/>
          <p:nvPr/>
        </p:nvSpPr>
        <p:spPr>
          <a:xfrm>
            <a:off x="1191625" y="6354850"/>
            <a:ext cx="3790800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CAESAR Science &amp; Planning Meeting</a:t>
            </a:r>
            <a:endParaRPr sz="160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95236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6"/>
          <p:cNvSpPr txBox="1">
            <a:spLocks noGrp="1"/>
          </p:cNvSpPr>
          <p:nvPr>
            <p:ph type="title"/>
          </p:nvPr>
        </p:nvSpPr>
        <p:spPr>
          <a:xfrm>
            <a:off x="457200" y="12953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</a:pPr>
            <a:r>
              <a:rPr lang="en-US" sz="4000" dirty="0"/>
              <a:t>Crew Duty in Practice</a:t>
            </a:r>
            <a:endParaRPr sz="40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969401A-8D90-7ADB-291A-0C6A5F430B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071349"/>
            <a:ext cx="8229600" cy="5104263"/>
          </a:xfrm>
        </p:spPr>
        <p:txBody>
          <a:bodyPr>
            <a:normAutofit/>
          </a:bodyPr>
          <a:lstStyle/>
          <a:p>
            <a:r>
              <a:rPr lang="en-US" dirty="0"/>
              <a:t>Back to Back Flights</a:t>
            </a:r>
          </a:p>
          <a:p>
            <a:pPr lvl="1"/>
            <a:r>
              <a:rPr lang="en-US" dirty="0"/>
              <a:t>Day 1: Maintenance/Flight Planning Day (8 </a:t>
            </a:r>
            <a:r>
              <a:rPr lang="en-US" dirty="0" err="1"/>
              <a:t>hrs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Need to plan flights for next 2 days</a:t>
            </a:r>
          </a:p>
          <a:p>
            <a:pPr lvl="1"/>
            <a:r>
              <a:rPr lang="en-US" dirty="0"/>
              <a:t>Day 2: Flight Day</a:t>
            </a:r>
          </a:p>
          <a:p>
            <a:pPr lvl="2"/>
            <a:r>
              <a:rPr lang="en-US" dirty="0"/>
              <a:t>0700: Crew showtime and flight prep (start of duty day)</a:t>
            </a:r>
          </a:p>
          <a:p>
            <a:pPr lvl="2"/>
            <a:r>
              <a:rPr lang="en-US" dirty="0"/>
              <a:t>0900: Takeoff</a:t>
            </a:r>
          </a:p>
          <a:p>
            <a:pPr lvl="2"/>
            <a:r>
              <a:rPr lang="en-US" dirty="0"/>
              <a:t>1800: Landing (duty day at 11 </a:t>
            </a:r>
            <a:r>
              <a:rPr lang="en-US" dirty="0" err="1"/>
              <a:t>hrs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1900: End of postflight</a:t>
            </a:r>
          </a:p>
          <a:p>
            <a:pPr lvl="2"/>
            <a:r>
              <a:rPr lang="en-US" dirty="0"/>
              <a:t>1900 – 2100: Flight planning (14 </a:t>
            </a:r>
            <a:r>
              <a:rPr lang="en-US" dirty="0" err="1"/>
              <a:t>hr</a:t>
            </a:r>
            <a:r>
              <a:rPr lang="en-US" dirty="0"/>
              <a:t> day)</a:t>
            </a:r>
          </a:p>
          <a:p>
            <a:pPr lvl="1"/>
            <a:r>
              <a:rPr lang="en-US" dirty="0"/>
              <a:t>Day 3: Flight Day</a:t>
            </a:r>
          </a:p>
          <a:p>
            <a:pPr lvl="2"/>
            <a:r>
              <a:rPr lang="en-US" dirty="0"/>
              <a:t>0900: Crew showtime and flight prep (need 12 </a:t>
            </a:r>
            <a:r>
              <a:rPr lang="en-US" dirty="0" err="1"/>
              <a:t>hr</a:t>
            </a:r>
            <a:r>
              <a:rPr lang="en-US" dirty="0"/>
              <a:t> break)</a:t>
            </a:r>
          </a:p>
          <a:p>
            <a:pPr lvl="2"/>
            <a:r>
              <a:rPr lang="en-US" dirty="0"/>
              <a:t>1100: Takeoff</a:t>
            </a:r>
          </a:p>
          <a:p>
            <a:pPr lvl="2"/>
            <a:r>
              <a:rPr lang="en-US" dirty="0"/>
              <a:t>2000: Landing (duty day at 11 </a:t>
            </a:r>
            <a:r>
              <a:rPr lang="en-US" dirty="0" err="1"/>
              <a:t>hrs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2100: End of postflight (12 </a:t>
            </a:r>
            <a:r>
              <a:rPr lang="en-US" dirty="0" err="1"/>
              <a:t>hr</a:t>
            </a:r>
            <a:r>
              <a:rPr lang="en-US" dirty="0"/>
              <a:t> day)</a:t>
            </a:r>
          </a:p>
          <a:p>
            <a:pPr lvl="1"/>
            <a:r>
              <a:rPr lang="en-US" dirty="0"/>
              <a:t>Day 4: Maintenance/Flight Planning Day (8 </a:t>
            </a:r>
            <a:r>
              <a:rPr lang="en-US" dirty="0" err="1"/>
              <a:t>hrs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Starts at 0900 (need 12 </a:t>
            </a:r>
            <a:r>
              <a:rPr lang="en-US" dirty="0" err="1"/>
              <a:t>hr</a:t>
            </a:r>
            <a:r>
              <a:rPr lang="en-US" dirty="0"/>
              <a:t> break)</a:t>
            </a:r>
          </a:p>
          <a:p>
            <a:endParaRPr lang="en-US" dirty="0"/>
          </a:p>
        </p:txBody>
      </p:sp>
      <p:sp>
        <p:nvSpPr>
          <p:cNvPr id="143" name="Google Shape;143;p36"/>
          <p:cNvSpPr txBox="1"/>
          <p:nvPr/>
        </p:nvSpPr>
        <p:spPr>
          <a:xfrm>
            <a:off x="1191625" y="6354850"/>
            <a:ext cx="3790800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CAESAR Science &amp; Planning Meeting</a:t>
            </a:r>
            <a:endParaRPr sz="160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72731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4C643C2E-AD9A-4FE8-F322-2CDD8C7996C0}"/>
              </a:ext>
            </a:extLst>
          </p:cNvPr>
          <p:cNvGrpSpPr/>
          <p:nvPr/>
        </p:nvGrpSpPr>
        <p:grpSpPr>
          <a:xfrm>
            <a:off x="138044" y="1044013"/>
            <a:ext cx="4879631" cy="3364954"/>
            <a:chOff x="138044" y="1044013"/>
            <a:chExt cx="4879631" cy="336495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16B3EEE-FF1D-4AF2-E6C3-F11A235EEF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8044" y="1052812"/>
              <a:ext cx="4879631" cy="3356155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618C4053-CC45-1A28-3B7C-7D103ECA0DD9}"/>
                </a:ext>
              </a:extLst>
            </p:cNvPr>
            <p:cNvCxnSpPr>
              <a:cxnSpLocks/>
            </p:cNvCxnSpPr>
            <p:nvPr/>
          </p:nvCxnSpPr>
          <p:spPr>
            <a:xfrm>
              <a:off x="3167270" y="1069635"/>
              <a:ext cx="112643" cy="1521165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145A15B-DF3E-BB21-FC96-06AE08D8AB89}"/>
                </a:ext>
              </a:extLst>
            </p:cNvPr>
            <p:cNvSpPr txBox="1"/>
            <p:nvPr/>
          </p:nvSpPr>
          <p:spPr>
            <a:xfrm>
              <a:off x="3147391" y="1044013"/>
              <a:ext cx="5533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</a:rPr>
                <a:t>24 E</a:t>
              </a:r>
            </a:p>
          </p:txBody>
        </p:sp>
      </p:grpSp>
      <p:sp>
        <p:nvSpPr>
          <p:cNvPr id="141" name="Google Shape;141;p36"/>
          <p:cNvSpPr txBox="1">
            <a:spLocks noGrp="1"/>
          </p:cNvSpPr>
          <p:nvPr>
            <p:ph type="title"/>
          </p:nvPr>
        </p:nvSpPr>
        <p:spPr>
          <a:xfrm>
            <a:off x="457200" y="5490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</a:pPr>
            <a:r>
              <a:rPr lang="en-US" sz="40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Kiruna, Sweden (ESNQ)</a:t>
            </a:r>
            <a:endParaRPr sz="40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3" name="Google Shape;143;p36"/>
          <p:cNvSpPr txBox="1"/>
          <p:nvPr/>
        </p:nvSpPr>
        <p:spPr>
          <a:xfrm>
            <a:off x="1191625" y="6354850"/>
            <a:ext cx="3790800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CAESAR Science &amp; Planning Meeting</a:t>
            </a:r>
            <a:endParaRPr sz="160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CD8E5E-DF70-F510-BA34-7210B2793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7296" y="1784915"/>
            <a:ext cx="4704942" cy="35969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0DDEA7-8BA3-1B3D-26DB-FF76AED1EA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8300" y="2820678"/>
            <a:ext cx="4863711" cy="332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8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6"/>
          <p:cNvSpPr txBox="1">
            <a:spLocks noGrp="1"/>
          </p:cNvSpPr>
          <p:nvPr>
            <p:ph type="title"/>
          </p:nvPr>
        </p:nvSpPr>
        <p:spPr>
          <a:xfrm>
            <a:off x="457200" y="5490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</a:pPr>
            <a:r>
              <a:rPr lang="en-US" sz="40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Arena Arctica</a:t>
            </a:r>
            <a:endParaRPr sz="40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3" name="Google Shape;143;p36"/>
          <p:cNvSpPr txBox="1"/>
          <p:nvPr/>
        </p:nvSpPr>
        <p:spPr>
          <a:xfrm>
            <a:off x="1191625" y="6354850"/>
            <a:ext cx="3790800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CAESAR Science &amp; Planning Meeting</a:t>
            </a:r>
            <a:endParaRPr sz="160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25FCE6-B421-AAA0-6AC2-7C65AA0F35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549" b="22421"/>
          <a:stretch/>
        </p:blipFill>
        <p:spPr>
          <a:xfrm>
            <a:off x="606287" y="969301"/>
            <a:ext cx="7772400" cy="3324402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A27DA23C-E3C7-52F7-C741-BF74D2A285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452730"/>
            <a:ext cx="8229600" cy="1728916"/>
          </a:xfrm>
        </p:spPr>
        <p:txBody>
          <a:bodyPr>
            <a:normAutofit/>
          </a:bodyPr>
          <a:lstStyle/>
          <a:p>
            <a:r>
              <a:rPr lang="en-US" dirty="0"/>
              <a:t>Total Width: 221 ft</a:t>
            </a:r>
          </a:p>
          <a:p>
            <a:r>
              <a:rPr lang="en-US" dirty="0"/>
              <a:t>Door Heights: 33 ft, 39 ft, 69 ft, 39 ft, 33 ft</a:t>
            </a:r>
          </a:p>
          <a:p>
            <a:r>
              <a:rPr lang="en-US" dirty="0"/>
              <a:t>Sharing with Swedish military for first few weeks of project</a:t>
            </a:r>
          </a:p>
          <a:p>
            <a:r>
              <a:rPr lang="en-US" dirty="0"/>
              <a:t>Training required for all participants to get access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9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6"/>
          <p:cNvSpPr txBox="1">
            <a:spLocks noGrp="1"/>
          </p:cNvSpPr>
          <p:nvPr>
            <p:ph type="title"/>
          </p:nvPr>
        </p:nvSpPr>
        <p:spPr>
          <a:xfrm>
            <a:off x="457200" y="5490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</a:pPr>
            <a:r>
              <a:rPr lang="en-US" sz="40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Arena Arctica (Interior)</a:t>
            </a:r>
            <a:endParaRPr sz="40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3" name="Google Shape;143;p36"/>
          <p:cNvSpPr txBox="1"/>
          <p:nvPr/>
        </p:nvSpPr>
        <p:spPr>
          <a:xfrm>
            <a:off x="1191625" y="6354850"/>
            <a:ext cx="3790800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CAESAR Science &amp; Planning Meeting</a:t>
            </a:r>
            <a:endParaRPr sz="160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96B28E-2CC2-C54E-11FF-846976B311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97"/>
          <a:stretch/>
        </p:blipFill>
        <p:spPr>
          <a:xfrm>
            <a:off x="0" y="959776"/>
            <a:ext cx="5545694" cy="34190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71DC8E-5843-E7C7-F1E6-B5BCC85559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532"/>
          <a:stretch/>
        </p:blipFill>
        <p:spPr>
          <a:xfrm>
            <a:off x="5603312" y="1123122"/>
            <a:ext cx="3454999" cy="29625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BA5234-E52D-4067-28FA-E5F30D7198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7817"/>
          <a:stretch/>
        </p:blipFill>
        <p:spPr>
          <a:xfrm>
            <a:off x="2274143" y="3950517"/>
            <a:ext cx="4595713" cy="283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90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542F0F1-8091-2F6A-BE27-7C6A3FF2C8F7}"/>
              </a:ext>
            </a:extLst>
          </p:cNvPr>
          <p:cNvGrpSpPr/>
          <p:nvPr/>
        </p:nvGrpSpPr>
        <p:grpSpPr>
          <a:xfrm>
            <a:off x="0" y="929546"/>
            <a:ext cx="9114940" cy="3569589"/>
            <a:chOff x="0" y="929546"/>
            <a:chExt cx="9114940" cy="35695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29619A6-0586-5011-69F7-F4E088736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929546"/>
              <a:ext cx="9114940" cy="3569589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1431E7C-7040-6080-1C44-976ABB24DFB7}"/>
                </a:ext>
              </a:extLst>
            </p:cNvPr>
            <p:cNvSpPr/>
            <p:nvPr/>
          </p:nvSpPr>
          <p:spPr>
            <a:xfrm>
              <a:off x="4674704" y="3660913"/>
              <a:ext cx="553279" cy="536713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1" name="Google Shape;141;p36"/>
          <p:cNvSpPr txBox="1">
            <a:spLocks noGrp="1"/>
          </p:cNvSpPr>
          <p:nvPr>
            <p:ph type="title"/>
          </p:nvPr>
        </p:nvSpPr>
        <p:spPr>
          <a:xfrm>
            <a:off x="457200" y="5490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</a:pPr>
            <a:r>
              <a:rPr lang="en-US" sz="40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Arena Arctica (Ops Center)</a:t>
            </a:r>
            <a:endParaRPr sz="40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3" name="Google Shape;143;p36"/>
          <p:cNvSpPr txBox="1"/>
          <p:nvPr/>
        </p:nvSpPr>
        <p:spPr>
          <a:xfrm>
            <a:off x="1191625" y="6354850"/>
            <a:ext cx="3790800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CAESAR Science &amp; Planning Meeting</a:t>
            </a:r>
            <a:endParaRPr sz="160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6A59AD-16FF-72EC-410B-B4A47C9B6C0A}"/>
              </a:ext>
            </a:extLst>
          </p:cNvPr>
          <p:cNvSpPr/>
          <p:nvPr/>
        </p:nvSpPr>
        <p:spPr>
          <a:xfrm>
            <a:off x="715617" y="1381539"/>
            <a:ext cx="1689653" cy="536713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90BB4A-2AC2-2BD2-0CFB-A690FBD513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0922" y="3932701"/>
            <a:ext cx="3900398" cy="29252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34AAD31-D2D9-8EC1-C9CB-8A95395E65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983"/>
          <a:stretch/>
        </p:blipFill>
        <p:spPr>
          <a:xfrm>
            <a:off x="299157" y="995213"/>
            <a:ext cx="3700330" cy="29208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2F31F8-B92D-F1D9-D883-E5676928A1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6798" y="990718"/>
            <a:ext cx="3900399" cy="292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0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6"/>
          <p:cNvSpPr txBox="1">
            <a:spLocks noGrp="1"/>
          </p:cNvSpPr>
          <p:nvPr>
            <p:ph type="title"/>
          </p:nvPr>
        </p:nvSpPr>
        <p:spPr>
          <a:xfrm>
            <a:off x="457200" y="5490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</a:pPr>
            <a:r>
              <a:rPr lang="en-US" sz="4000" b="1" i="0" u="none" strike="noStrike" cap="none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Kiruna Living</a:t>
            </a:r>
            <a:endParaRPr sz="40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3" name="Google Shape;143;p36"/>
          <p:cNvSpPr txBox="1"/>
          <p:nvPr/>
        </p:nvSpPr>
        <p:spPr>
          <a:xfrm>
            <a:off x="1191625" y="6354850"/>
            <a:ext cx="3790800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CAESAR Science &amp; Planning Meeting</a:t>
            </a:r>
            <a:endParaRPr sz="160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392DE8D9-14EB-E73D-F8EC-320DF854F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72532"/>
            <a:ext cx="4114800" cy="4909114"/>
          </a:xfrm>
        </p:spPr>
        <p:txBody>
          <a:bodyPr>
            <a:normAutofit/>
          </a:bodyPr>
          <a:lstStyle/>
          <a:p>
            <a:r>
              <a:rPr lang="en-US" dirty="0"/>
              <a:t>Population: ~26,000</a:t>
            </a:r>
          </a:p>
          <a:p>
            <a:r>
              <a:rPr lang="en-US" dirty="0"/>
              <a:t>High season is Feb – Mar</a:t>
            </a:r>
          </a:p>
          <a:p>
            <a:pPr lvl="1"/>
            <a:r>
              <a:rPr lang="en-US" dirty="0"/>
              <a:t>Skiing, snowmobiling, northern lights, Ice Hotel, etc.</a:t>
            </a:r>
          </a:p>
          <a:p>
            <a:r>
              <a:rPr lang="en-US" dirty="0"/>
              <a:t>Hotels</a:t>
            </a:r>
          </a:p>
          <a:p>
            <a:pPr lvl="1"/>
            <a:r>
              <a:rPr lang="en-US" dirty="0"/>
              <a:t>Scandic Kiruna (largest)</a:t>
            </a:r>
          </a:p>
          <a:p>
            <a:pPr lvl="1"/>
            <a:r>
              <a:rPr lang="en-US" dirty="0"/>
              <a:t>Best Western</a:t>
            </a:r>
          </a:p>
          <a:p>
            <a:pPr lvl="1"/>
            <a:r>
              <a:rPr lang="en-US" dirty="0"/>
              <a:t>Camp </a:t>
            </a:r>
            <a:r>
              <a:rPr lang="en-US" dirty="0" err="1"/>
              <a:t>Ripan</a:t>
            </a:r>
            <a:r>
              <a:rPr lang="en-US" dirty="0"/>
              <a:t> (very limited)</a:t>
            </a:r>
          </a:p>
          <a:p>
            <a:r>
              <a:rPr lang="en-US" dirty="0"/>
              <a:t>Support</a:t>
            </a:r>
          </a:p>
          <a:p>
            <a:pPr lvl="1"/>
            <a:r>
              <a:rPr lang="en-US" dirty="0"/>
              <a:t>Grocery stores</a:t>
            </a:r>
          </a:p>
          <a:p>
            <a:pPr lvl="1"/>
            <a:r>
              <a:rPr lang="en-US" dirty="0"/>
              <a:t>Number of restaurants</a:t>
            </a:r>
          </a:p>
          <a:p>
            <a:pPr lvl="1"/>
            <a:r>
              <a:rPr lang="en-US" dirty="0"/>
              <a:t>Sporting goods (cold weather gear)</a:t>
            </a:r>
          </a:p>
          <a:p>
            <a:pPr lvl="1"/>
            <a:r>
              <a:rPr lang="en-US" dirty="0"/>
              <a:t>Laundry?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FBB72E-F50D-9C3B-986E-B275CBB6F1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010" r="8250" b="18091"/>
          <a:stretch/>
        </p:blipFill>
        <p:spPr>
          <a:xfrm>
            <a:off x="5431734" y="2308323"/>
            <a:ext cx="3379305" cy="16270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0BC42E-0EEB-31A1-DDC6-7D99EBDA52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945" b="32478"/>
          <a:stretch/>
        </p:blipFill>
        <p:spPr>
          <a:xfrm>
            <a:off x="4850296" y="3784329"/>
            <a:ext cx="3836504" cy="15703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162911-01CB-4417-38DB-E1E0762E6F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377" b="18555"/>
          <a:stretch/>
        </p:blipFill>
        <p:spPr>
          <a:xfrm>
            <a:off x="6397984" y="171892"/>
            <a:ext cx="2537294" cy="22012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5C2F36-EE58-998F-B8C9-4387B1C8087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6026" b="9633"/>
          <a:stretch/>
        </p:blipFill>
        <p:spPr>
          <a:xfrm>
            <a:off x="5082106" y="5281663"/>
            <a:ext cx="3853172" cy="157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94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6"/>
          <p:cNvSpPr txBox="1">
            <a:spLocks noGrp="1"/>
          </p:cNvSpPr>
          <p:nvPr>
            <p:ph type="title"/>
          </p:nvPr>
        </p:nvSpPr>
        <p:spPr>
          <a:xfrm>
            <a:off x="457200" y="12953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</a:pPr>
            <a:r>
              <a:rPr lang="en-US" sz="4000" dirty="0"/>
              <a:t>Other Items of Interest</a:t>
            </a:r>
            <a:endParaRPr sz="40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969401A-8D90-7ADB-291A-0C6A5F430B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114634"/>
            <a:ext cx="8473218" cy="506701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Weather</a:t>
            </a:r>
          </a:p>
          <a:p>
            <a:pPr lvl="1"/>
            <a:r>
              <a:rPr lang="en-US" dirty="0"/>
              <a:t>Daylight: 8.5 </a:t>
            </a:r>
            <a:r>
              <a:rPr lang="en-US" dirty="0" err="1"/>
              <a:t>hrs</a:t>
            </a:r>
            <a:r>
              <a:rPr lang="en-US" dirty="0"/>
              <a:t> (2/20) increasing to 15 </a:t>
            </a:r>
            <a:r>
              <a:rPr lang="en-US" dirty="0" err="1"/>
              <a:t>hrs</a:t>
            </a:r>
            <a:r>
              <a:rPr lang="en-US" dirty="0"/>
              <a:t> (4/10), gaining ~8 min/day</a:t>
            </a:r>
          </a:p>
          <a:p>
            <a:pPr lvl="1"/>
            <a:r>
              <a:rPr lang="en-US" dirty="0"/>
              <a:t>Cold: Mostly below freezing, sometimes below 0 F</a:t>
            </a:r>
          </a:p>
          <a:p>
            <a:pPr lvl="1"/>
            <a:r>
              <a:rPr lang="en-US" dirty="0"/>
              <a:t>Snow: 5 – 6” per month in Feb, Mar, Apr (Winter 22-23 was above </a:t>
            </a:r>
            <a:r>
              <a:rPr lang="en-US" dirty="0" err="1"/>
              <a:t>ave.</a:t>
            </a:r>
            <a:r>
              <a:rPr lang="en-US" dirty="0"/>
              <a:t>)</a:t>
            </a:r>
          </a:p>
          <a:p>
            <a:r>
              <a:rPr lang="en-US" dirty="0"/>
              <a:t>Visa requirements</a:t>
            </a:r>
          </a:p>
          <a:p>
            <a:pPr lvl="1"/>
            <a:r>
              <a:rPr lang="en-US" dirty="0"/>
              <a:t>US citizens – only passport needed for up to 90 day stay</a:t>
            </a:r>
          </a:p>
          <a:p>
            <a:pPr lvl="2"/>
            <a:r>
              <a:rPr lang="en-US" dirty="0"/>
              <a:t>EU may be going to an ESTA structure; will need to track</a:t>
            </a:r>
          </a:p>
          <a:p>
            <a:pPr lvl="1"/>
            <a:r>
              <a:rPr lang="en-US" dirty="0"/>
              <a:t>Foreign participants – may need Schengen Visa, check list</a:t>
            </a:r>
          </a:p>
          <a:p>
            <a:pPr lvl="2"/>
            <a:r>
              <a:rPr lang="en-US" dirty="0">
                <a:hlinkClick r:id="rId3"/>
              </a:rPr>
              <a:t>https://www.schengenvisainfo.com/who-needs-schengen-visa/</a:t>
            </a:r>
            <a:endParaRPr lang="en-US" dirty="0"/>
          </a:p>
          <a:p>
            <a:r>
              <a:rPr lang="en-US" dirty="0"/>
              <a:t>Shipping</a:t>
            </a:r>
          </a:p>
          <a:p>
            <a:pPr lvl="1"/>
            <a:r>
              <a:rPr lang="en-US" dirty="0"/>
              <a:t>Containers</a:t>
            </a:r>
          </a:p>
          <a:p>
            <a:pPr lvl="2"/>
            <a:r>
              <a:rPr lang="en-US" dirty="0"/>
              <a:t>Likely going in the fall</a:t>
            </a:r>
          </a:p>
          <a:p>
            <a:pPr lvl="2"/>
            <a:r>
              <a:rPr lang="en-US" dirty="0"/>
              <a:t>Ship as many consumables as possible</a:t>
            </a:r>
          </a:p>
          <a:p>
            <a:pPr lvl="1"/>
            <a:r>
              <a:rPr lang="en-US" dirty="0"/>
              <a:t>Air shipments</a:t>
            </a:r>
          </a:p>
          <a:p>
            <a:pPr lvl="2"/>
            <a:r>
              <a:rPr lang="en-US" dirty="0"/>
              <a:t>Unclear how long they will take</a:t>
            </a:r>
          </a:p>
          <a:p>
            <a:pPr lvl="2"/>
            <a:r>
              <a:rPr lang="en-US" dirty="0"/>
              <a:t>Will work with freight forwarder to make as painless as possible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143" name="Google Shape;143;p36"/>
          <p:cNvSpPr txBox="1"/>
          <p:nvPr/>
        </p:nvSpPr>
        <p:spPr>
          <a:xfrm>
            <a:off x="1191625" y="6354850"/>
            <a:ext cx="3790800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CAESAR Science &amp; Planning Meeting</a:t>
            </a:r>
            <a:endParaRPr sz="160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05387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6"/>
          <p:cNvSpPr txBox="1">
            <a:spLocks noGrp="1"/>
          </p:cNvSpPr>
          <p:nvPr>
            <p:ph type="title"/>
          </p:nvPr>
        </p:nvSpPr>
        <p:spPr>
          <a:xfrm>
            <a:off x="457200" y="12953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</a:pPr>
            <a:r>
              <a:rPr lang="en-US" sz="4000" dirty="0"/>
              <a:t>Introduction</a:t>
            </a:r>
            <a:endParaRPr sz="40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969401A-8D90-7ADB-291A-0C6A5F430B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092215"/>
            <a:ext cx="8229600" cy="4821345"/>
          </a:xfrm>
        </p:spPr>
        <p:txBody>
          <a:bodyPr>
            <a:normAutofit/>
          </a:bodyPr>
          <a:lstStyle/>
          <a:p>
            <a:r>
              <a:rPr lang="en-US" dirty="0"/>
              <a:t>Overview</a:t>
            </a:r>
          </a:p>
          <a:p>
            <a:pPr lvl="1"/>
            <a:r>
              <a:rPr lang="en-US" dirty="0"/>
              <a:t>Payload</a:t>
            </a:r>
          </a:p>
          <a:p>
            <a:pPr lvl="1"/>
            <a:r>
              <a:rPr lang="en-US" dirty="0"/>
              <a:t>C-130 Information</a:t>
            </a:r>
          </a:p>
          <a:p>
            <a:pPr lvl="1"/>
            <a:r>
              <a:rPr lang="en-US" dirty="0"/>
              <a:t>Site Survey Report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RAF Personnel</a:t>
            </a:r>
          </a:p>
          <a:p>
            <a:pPr lvl="1"/>
            <a:r>
              <a:rPr lang="en-US" dirty="0"/>
              <a:t>Project Managers: Cory Wolff and Pei-Sang Tsai</a:t>
            </a:r>
          </a:p>
          <a:p>
            <a:pPr lvl="1"/>
            <a:r>
              <a:rPr lang="en-US" dirty="0"/>
              <a:t>Science Group: Adriana </a:t>
            </a:r>
            <a:r>
              <a:rPr lang="en-US" dirty="0" err="1"/>
              <a:t>Raudzens</a:t>
            </a:r>
            <a:r>
              <a:rPr lang="en-US" dirty="0"/>
              <a:t> Bailey and Patrick </a:t>
            </a:r>
            <a:r>
              <a:rPr lang="en-US" dirty="0" err="1"/>
              <a:t>Veres</a:t>
            </a:r>
            <a:endParaRPr lang="en-US" dirty="0"/>
          </a:p>
          <a:p>
            <a:pPr lvl="1"/>
            <a:r>
              <a:rPr lang="en-US" dirty="0"/>
              <a:t>Flight Operations: Bo LeMay</a:t>
            </a:r>
          </a:p>
          <a:p>
            <a:pPr lvl="1"/>
            <a:r>
              <a:rPr lang="en-US" dirty="0"/>
              <a:t>Administrator: Chrissy </a:t>
            </a:r>
            <a:r>
              <a:rPr lang="en-US" dirty="0" err="1"/>
              <a:t>Fladung</a:t>
            </a:r>
            <a:endParaRPr lang="en-US" dirty="0"/>
          </a:p>
          <a:p>
            <a:pPr lvl="1"/>
            <a:r>
              <a:rPr lang="en-US" dirty="0"/>
              <a:t>Engineering: Kurt </a:t>
            </a:r>
            <a:r>
              <a:rPr lang="en-US" dirty="0" err="1"/>
              <a:t>Zrubek</a:t>
            </a:r>
            <a:r>
              <a:rPr lang="en-US" dirty="0"/>
              <a:t>, Rani Bartlett, and Ben Froelich</a:t>
            </a:r>
          </a:p>
          <a:p>
            <a:pPr lvl="1"/>
            <a:r>
              <a:rPr lang="en-US" dirty="0"/>
              <a:t>Field Catalog: Carol </a:t>
            </a:r>
            <a:r>
              <a:rPr lang="en-US" dirty="0" err="1"/>
              <a:t>Ruchti</a:t>
            </a:r>
            <a:r>
              <a:rPr lang="en-US" dirty="0"/>
              <a:t> (DMS)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143" name="Google Shape;143;p36"/>
          <p:cNvSpPr txBox="1"/>
          <p:nvPr/>
        </p:nvSpPr>
        <p:spPr>
          <a:xfrm>
            <a:off x="1191625" y="6354850"/>
            <a:ext cx="3790800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CAESAR Science &amp; Planning Meeting</a:t>
            </a:r>
            <a:endParaRPr sz="160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F8F7C4-A44F-EAFB-D648-119101C75D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8" b="11472"/>
          <a:stretch/>
        </p:blipFill>
        <p:spPr>
          <a:xfrm>
            <a:off x="4031369" y="1162824"/>
            <a:ext cx="4302228" cy="243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78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6"/>
          <p:cNvSpPr txBox="1"/>
          <p:nvPr/>
        </p:nvSpPr>
        <p:spPr>
          <a:xfrm>
            <a:off x="1191625" y="6354850"/>
            <a:ext cx="3790800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CAESAR Science &amp; Planning Meeting</a:t>
            </a:r>
            <a:endParaRPr sz="160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" name="Google Shape;141;p36">
            <a:extLst>
              <a:ext uri="{FF2B5EF4-FFF2-40B4-BE49-F238E27FC236}">
                <a16:creationId xmlns:a16="http://schemas.microsoft.com/office/drawing/2014/main" id="{47EE69A3-E03C-CAAF-1E9F-6D7AE4233D1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12953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</a:pPr>
            <a:r>
              <a:rPr lang="en-US" sz="4000" dirty="0"/>
              <a:t>Draft Payload</a:t>
            </a:r>
            <a:endParaRPr sz="40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B263D3A-9737-46F2-0ECA-D0C5B81936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837"/>
          <a:stretch/>
        </p:blipFill>
        <p:spPr>
          <a:xfrm>
            <a:off x="-1" y="1041208"/>
            <a:ext cx="9147327" cy="519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51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6"/>
          <p:cNvSpPr txBox="1"/>
          <p:nvPr/>
        </p:nvSpPr>
        <p:spPr>
          <a:xfrm>
            <a:off x="1191625" y="6354850"/>
            <a:ext cx="3790800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CAESAR Science &amp; Planning Meeting</a:t>
            </a:r>
            <a:endParaRPr sz="160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F495D4-219C-F47F-9BB5-2236897B6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09" y="1506138"/>
            <a:ext cx="8239891" cy="3188224"/>
          </a:xfrm>
          <a:prstGeom prst="rect">
            <a:avLst/>
          </a:prstGeom>
        </p:spPr>
      </p:pic>
      <p:sp>
        <p:nvSpPr>
          <p:cNvPr id="2" name="Google Shape;141;p36">
            <a:extLst>
              <a:ext uri="{FF2B5EF4-FFF2-40B4-BE49-F238E27FC236}">
                <a16:creationId xmlns:a16="http://schemas.microsoft.com/office/drawing/2014/main" id="{AC103431-377E-509F-96E4-E772D6181E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12953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</a:pPr>
            <a:r>
              <a:rPr lang="en-US" sz="4000" dirty="0"/>
              <a:t>Wings</a:t>
            </a:r>
            <a:endParaRPr sz="40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34476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6"/>
          <p:cNvSpPr txBox="1">
            <a:spLocks noGrp="1"/>
          </p:cNvSpPr>
          <p:nvPr>
            <p:ph type="title"/>
          </p:nvPr>
        </p:nvSpPr>
        <p:spPr>
          <a:xfrm>
            <a:off x="457200" y="12953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</a:pPr>
            <a:r>
              <a:rPr lang="en-US" sz="4000" dirty="0"/>
              <a:t>Payload Discussion</a:t>
            </a:r>
            <a:endParaRPr sz="40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969401A-8D90-7ADB-291A-0C6A5F430B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72532"/>
            <a:ext cx="8229600" cy="492136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Airborne Doppler Lidar</a:t>
            </a:r>
          </a:p>
          <a:p>
            <a:pPr lvl="1"/>
            <a:r>
              <a:rPr lang="en-US" dirty="0"/>
              <a:t>Large effort for mounting design, engineering approvals, and fabrication</a:t>
            </a:r>
          </a:p>
          <a:p>
            <a:pPr lvl="1"/>
            <a:r>
              <a:rPr lang="en-US" dirty="0"/>
              <a:t>New aperture plate with glass ports</a:t>
            </a:r>
          </a:p>
          <a:p>
            <a:r>
              <a:rPr lang="en-US" dirty="0"/>
              <a:t>Other engineering tasks</a:t>
            </a:r>
          </a:p>
          <a:p>
            <a:pPr lvl="1"/>
            <a:r>
              <a:rPr lang="en-US" dirty="0" err="1"/>
              <a:t>Nevzorov</a:t>
            </a:r>
            <a:r>
              <a:rPr lang="en-US" dirty="0"/>
              <a:t> install</a:t>
            </a:r>
          </a:p>
          <a:p>
            <a:pPr lvl="1"/>
            <a:r>
              <a:rPr lang="en-US" dirty="0"/>
              <a:t>IR camera</a:t>
            </a:r>
          </a:p>
          <a:p>
            <a:pPr lvl="1"/>
            <a:r>
              <a:rPr lang="en-US" dirty="0"/>
              <a:t>Other work likely for installs</a:t>
            </a:r>
          </a:p>
          <a:p>
            <a:r>
              <a:rPr lang="en-US" dirty="0"/>
              <a:t>Wings</a:t>
            </a:r>
          </a:p>
          <a:p>
            <a:pPr lvl="1"/>
            <a:r>
              <a:rPr lang="en-US" dirty="0"/>
              <a:t>Tradeoffs required</a:t>
            </a:r>
          </a:p>
          <a:p>
            <a:pPr lvl="1"/>
            <a:r>
              <a:rPr lang="en-US" dirty="0"/>
              <a:t>KPR will be down only</a:t>
            </a:r>
          </a:p>
          <a:p>
            <a:pPr lvl="1"/>
            <a:r>
              <a:rPr lang="en-US" dirty="0"/>
              <a:t>Outer can limitations</a:t>
            </a:r>
          </a:p>
          <a:p>
            <a:pPr lvl="1"/>
            <a:r>
              <a:rPr lang="en-US" dirty="0"/>
              <a:t>No obvious place for In-Cloud Radiometer</a:t>
            </a:r>
          </a:p>
          <a:p>
            <a:r>
              <a:rPr lang="en-US" dirty="0"/>
              <a:t>Understanding inlet needs and space requirements</a:t>
            </a:r>
          </a:p>
          <a:p>
            <a:pPr lvl="1"/>
            <a:r>
              <a:rPr lang="en-US" dirty="0"/>
              <a:t>Will be working with users</a:t>
            </a:r>
          </a:p>
          <a:p>
            <a:endParaRPr lang="en-US" dirty="0"/>
          </a:p>
        </p:txBody>
      </p:sp>
      <p:sp>
        <p:nvSpPr>
          <p:cNvPr id="143" name="Google Shape;143;p36"/>
          <p:cNvSpPr txBox="1"/>
          <p:nvPr/>
        </p:nvSpPr>
        <p:spPr>
          <a:xfrm>
            <a:off x="1191625" y="6354850"/>
            <a:ext cx="3790800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CAESAR Science &amp; Planning Meeting</a:t>
            </a:r>
            <a:endParaRPr sz="160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6284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6"/>
          <p:cNvSpPr txBox="1">
            <a:spLocks noGrp="1"/>
          </p:cNvSpPr>
          <p:nvPr>
            <p:ph type="title"/>
          </p:nvPr>
        </p:nvSpPr>
        <p:spPr>
          <a:xfrm>
            <a:off x="457200" y="12953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</a:pPr>
            <a:r>
              <a:rPr lang="en-US" sz="4000" dirty="0"/>
              <a:t>Mission Coordinator</a:t>
            </a:r>
            <a:endParaRPr sz="40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969401A-8D90-7ADB-291A-0C6A5F430B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0408" y="3769508"/>
            <a:ext cx="8229600" cy="2509638"/>
          </a:xfrm>
        </p:spPr>
        <p:txBody>
          <a:bodyPr>
            <a:normAutofit/>
          </a:bodyPr>
          <a:lstStyle/>
          <a:p>
            <a:r>
              <a:rPr lang="en-US" dirty="0"/>
              <a:t>Icing, sea spray will be main concerns during CAESAR</a:t>
            </a:r>
          </a:p>
          <a:p>
            <a:pPr lvl="1"/>
            <a:r>
              <a:rPr lang="en-US" dirty="0"/>
              <a:t>Similar to SOCRATES</a:t>
            </a:r>
          </a:p>
          <a:p>
            <a:pPr lvl="1"/>
            <a:r>
              <a:rPr lang="en-US" dirty="0"/>
              <a:t>Also severe turbulence, convection, low level winds</a:t>
            </a:r>
          </a:p>
          <a:p>
            <a:pPr lvl="1"/>
            <a:r>
              <a:rPr lang="en-US" dirty="0"/>
              <a:t>Will be monitoring cloud/icing probes, winds, visual cues</a:t>
            </a:r>
          </a:p>
          <a:p>
            <a:r>
              <a:rPr lang="en-US" dirty="0"/>
              <a:t>Sits in cockpit to have direct comms with pilots and ability to see windscreen, wings, and propeller hubs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21098B-3823-6543-790C-5E7B9EE17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1923" y="1438785"/>
            <a:ext cx="4972077" cy="2214975"/>
          </a:xfrm>
          <a:prstGeom prst="rect">
            <a:avLst/>
          </a:prstGeom>
        </p:spPr>
      </p:pic>
      <p:sp>
        <p:nvSpPr>
          <p:cNvPr id="143" name="Google Shape;143;p36"/>
          <p:cNvSpPr txBox="1"/>
          <p:nvPr/>
        </p:nvSpPr>
        <p:spPr>
          <a:xfrm>
            <a:off x="1191625" y="6354850"/>
            <a:ext cx="3790800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CAESAR Science &amp; Planning Meeting</a:t>
            </a:r>
            <a:endParaRPr sz="160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E902CE31-5EF3-FC7B-7979-A35D4C773DAC}"/>
              </a:ext>
            </a:extLst>
          </p:cNvPr>
          <p:cNvSpPr txBox="1">
            <a:spLocks/>
          </p:cNvSpPr>
          <p:nvPr/>
        </p:nvSpPr>
        <p:spPr>
          <a:xfrm>
            <a:off x="350408" y="1424598"/>
            <a:ext cx="4074754" cy="2586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3093" algn="l" rtl="0">
              <a:lnSpc>
                <a:spcPct val="100000"/>
              </a:lnSpc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Char char="•"/>
              <a:defRPr sz="211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0677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–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9438" algn="l" rtl="0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8261" algn="l" rtl="0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–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07022" algn="l" rtl="0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»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0677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0677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0677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0677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Qualified RAF staff member</a:t>
            </a:r>
          </a:p>
          <a:p>
            <a:pPr lvl="1"/>
            <a:r>
              <a:rPr lang="en-US" dirty="0"/>
              <a:t>3-4 people currently</a:t>
            </a:r>
          </a:p>
          <a:p>
            <a:r>
              <a:rPr lang="en-US" dirty="0"/>
              <a:t>Focus on mission safety from hazardous weather events</a:t>
            </a:r>
          </a:p>
          <a:p>
            <a:pPr lvl="1"/>
            <a:r>
              <a:rPr lang="en-US" dirty="0"/>
              <a:t>Determine when to leave an area or altitude</a:t>
            </a:r>
          </a:p>
          <a:p>
            <a:pPr lvl="1"/>
            <a:r>
              <a:rPr lang="en-US" dirty="0"/>
              <a:t>Provide escape routes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39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6"/>
          <p:cNvSpPr txBox="1">
            <a:spLocks noGrp="1"/>
          </p:cNvSpPr>
          <p:nvPr>
            <p:ph type="title"/>
          </p:nvPr>
        </p:nvSpPr>
        <p:spPr>
          <a:xfrm>
            <a:off x="457200" y="12953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</a:pPr>
            <a:r>
              <a:rPr lang="en-US" sz="4000" dirty="0"/>
              <a:t>C-130 Update</a:t>
            </a:r>
            <a:endParaRPr sz="40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969401A-8D90-7ADB-291A-0C6A5F430B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72532"/>
            <a:ext cx="8229600" cy="4909114"/>
          </a:xfrm>
        </p:spPr>
        <p:txBody>
          <a:bodyPr>
            <a:normAutofit/>
          </a:bodyPr>
          <a:lstStyle/>
          <a:p>
            <a:r>
              <a:rPr lang="en-US" dirty="0"/>
              <a:t>Returned late from propeller install</a:t>
            </a:r>
          </a:p>
          <a:p>
            <a:r>
              <a:rPr lang="en-US" dirty="0"/>
              <a:t>Training required</a:t>
            </a:r>
          </a:p>
          <a:p>
            <a:pPr lvl="1"/>
            <a:r>
              <a:rPr lang="en-US" dirty="0"/>
              <a:t>Pilots and Flight Engineers</a:t>
            </a:r>
          </a:p>
          <a:p>
            <a:pPr lvl="1"/>
            <a:r>
              <a:rPr lang="en-US" dirty="0"/>
              <a:t>Grounded by maintenance issues (supply chain)</a:t>
            </a:r>
          </a:p>
          <a:p>
            <a:r>
              <a:rPr lang="en-US" dirty="0"/>
              <a:t>Pilot Staffing</a:t>
            </a:r>
          </a:p>
          <a:p>
            <a:pPr lvl="1"/>
            <a:r>
              <a:rPr lang="en-US" dirty="0"/>
              <a:t>Short on C-130 qualified pilots</a:t>
            </a:r>
          </a:p>
          <a:p>
            <a:pPr lvl="1"/>
            <a:r>
              <a:rPr lang="en-US" dirty="0"/>
              <a:t>Two casual C-130 pilots with varying availability</a:t>
            </a:r>
          </a:p>
          <a:p>
            <a:r>
              <a:rPr lang="en-US" dirty="0"/>
              <a:t>GOTHAAM cancelled for 2023</a:t>
            </a:r>
          </a:p>
          <a:p>
            <a:pPr lvl="1"/>
            <a:r>
              <a:rPr lang="en-US" dirty="0"/>
              <a:t>Training and availability</a:t>
            </a:r>
          </a:p>
          <a:p>
            <a:r>
              <a:rPr lang="en-US" dirty="0"/>
              <a:t>Impact on CAESAR-Test is unknown</a:t>
            </a:r>
          </a:p>
          <a:p>
            <a:pPr lvl="1"/>
            <a:r>
              <a:rPr lang="en-US" dirty="0" err="1"/>
              <a:t>Efforting</a:t>
            </a:r>
            <a:r>
              <a:rPr lang="en-US" dirty="0"/>
              <a:t> to get back to full complement of pilots this summer/fall</a:t>
            </a:r>
          </a:p>
          <a:p>
            <a:pPr lvl="1"/>
            <a:r>
              <a:rPr lang="en-US" dirty="0"/>
              <a:t>Hiring and training are highest priorities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143" name="Google Shape;143;p36"/>
          <p:cNvSpPr txBox="1"/>
          <p:nvPr/>
        </p:nvSpPr>
        <p:spPr>
          <a:xfrm>
            <a:off x="1191625" y="6354850"/>
            <a:ext cx="3790800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CAESAR Science &amp; Planning Meeting</a:t>
            </a:r>
            <a:endParaRPr sz="160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7178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6"/>
          <p:cNvSpPr txBox="1">
            <a:spLocks noGrp="1"/>
          </p:cNvSpPr>
          <p:nvPr>
            <p:ph type="title"/>
          </p:nvPr>
        </p:nvSpPr>
        <p:spPr>
          <a:xfrm>
            <a:off x="457200" y="12953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</a:pPr>
            <a:r>
              <a:rPr lang="en-US" sz="4000" dirty="0"/>
              <a:t>2024 Project Schedule (Nominal)</a:t>
            </a:r>
            <a:endParaRPr sz="40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969401A-8D90-7ADB-291A-0C6A5F430B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72532"/>
            <a:ext cx="8229600" cy="4909114"/>
          </a:xfrm>
        </p:spPr>
        <p:txBody>
          <a:bodyPr>
            <a:normAutofit/>
          </a:bodyPr>
          <a:lstStyle/>
          <a:p>
            <a:r>
              <a:rPr lang="en-US" dirty="0"/>
              <a:t>17 Feb: Ferry to Kiruna</a:t>
            </a:r>
          </a:p>
          <a:p>
            <a:pPr lvl="1"/>
            <a:r>
              <a:rPr lang="en-US" dirty="0"/>
              <a:t>Stops in St. Johns and either Keflavik or Shannon</a:t>
            </a:r>
          </a:p>
          <a:p>
            <a:r>
              <a:rPr lang="en-US" dirty="0"/>
              <a:t>19 Feb: Arrival in Kiruna</a:t>
            </a:r>
          </a:p>
          <a:p>
            <a:pPr lvl="1"/>
            <a:r>
              <a:rPr lang="en-US" dirty="0"/>
              <a:t>2 days for recovery and unpacking/set up</a:t>
            </a:r>
          </a:p>
          <a:p>
            <a:r>
              <a:rPr lang="en-US" dirty="0"/>
              <a:t>22 Feb: Project Begins</a:t>
            </a:r>
          </a:p>
          <a:p>
            <a:pPr lvl="1"/>
            <a:r>
              <a:rPr lang="en-US" dirty="0"/>
              <a:t>145 research hours</a:t>
            </a:r>
          </a:p>
          <a:p>
            <a:pPr lvl="1"/>
            <a:r>
              <a:rPr lang="en-US" dirty="0"/>
              <a:t>15 – 18 flights (3 flights per week)</a:t>
            </a:r>
          </a:p>
          <a:p>
            <a:r>
              <a:rPr lang="en-US" dirty="0"/>
              <a:t>7 Apr: Last Flight Day</a:t>
            </a:r>
          </a:p>
          <a:p>
            <a:pPr lvl="1"/>
            <a:r>
              <a:rPr lang="en-US" dirty="0"/>
              <a:t>1 day to pack and prepare</a:t>
            </a:r>
          </a:p>
          <a:p>
            <a:r>
              <a:rPr lang="en-US" dirty="0"/>
              <a:t>9 Apr: Ferry to Broomfield</a:t>
            </a:r>
          </a:p>
          <a:p>
            <a:pPr lvl="1"/>
            <a:r>
              <a:rPr lang="en-US" dirty="0"/>
              <a:t>Stops in Keflavik or Shannon and St. Johns</a:t>
            </a:r>
          </a:p>
          <a:p>
            <a:r>
              <a:rPr lang="en-US" dirty="0"/>
              <a:t>11 Apr: Arrive in Broomfield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143" name="Google Shape;143;p36"/>
          <p:cNvSpPr txBox="1"/>
          <p:nvPr/>
        </p:nvSpPr>
        <p:spPr>
          <a:xfrm>
            <a:off x="1191625" y="6354850"/>
            <a:ext cx="3790800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CAESAR Science &amp; Planning Meeting</a:t>
            </a:r>
            <a:endParaRPr sz="160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58147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6"/>
          <p:cNvSpPr txBox="1">
            <a:spLocks noGrp="1"/>
          </p:cNvSpPr>
          <p:nvPr>
            <p:ph type="title"/>
          </p:nvPr>
        </p:nvSpPr>
        <p:spPr>
          <a:xfrm>
            <a:off x="457200" y="12953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</a:pPr>
            <a:r>
              <a:rPr lang="en-US" sz="4000" dirty="0"/>
              <a:t>Crew Duty</a:t>
            </a:r>
            <a:endParaRPr sz="4000" b="1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969401A-8D90-7ADB-291A-0C6A5F430B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006399"/>
            <a:ext cx="8229600" cy="4909114"/>
          </a:xfrm>
        </p:spPr>
        <p:txBody>
          <a:bodyPr>
            <a:normAutofit/>
          </a:bodyPr>
          <a:lstStyle/>
          <a:p>
            <a:r>
              <a:rPr lang="en-US" dirty="0">
                <a:hlinkClick r:id="rId3"/>
              </a:rPr>
              <a:t>https://www.eol.ucar.edu/research-facilities/request-laof/guidance-pis-requesting-laof/aircraft-crew-duty-policy</a:t>
            </a:r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143" name="Google Shape;143;p36"/>
          <p:cNvSpPr txBox="1"/>
          <p:nvPr/>
        </p:nvSpPr>
        <p:spPr>
          <a:xfrm>
            <a:off x="1191625" y="6354850"/>
            <a:ext cx="3790800" cy="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CAESAR Science &amp; Planning Meeting</a:t>
            </a:r>
            <a:endParaRPr sz="160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04B85A-808C-3390-9A52-9745DFE9F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375" y="1815566"/>
            <a:ext cx="5534299" cy="45813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DA4C45A-A8B8-98A8-47DF-BA164EEA60AC}"/>
              </a:ext>
            </a:extLst>
          </p:cNvPr>
          <p:cNvSpPr/>
          <p:nvPr/>
        </p:nvSpPr>
        <p:spPr>
          <a:xfrm>
            <a:off x="1801374" y="2205802"/>
            <a:ext cx="5534299" cy="1281202"/>
          </a:xfrm>
          <a:prstGeom prst="rect">
            <a:avLst/>
          </a:prstGeom>
          <a:solidFill>
            <a:srgbClr val="9EA0A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C92668-2F08-1AB1-6E63-C5801CD1ED48}"/>
              </a:ext>
            </a:extLst>
          </p:cNvPr>
          <p:cNvSpPr/>
          <p:nvPr/>
        </p:nvSpPr>
        <p:spPr>
          <a:xfrm>
            <a:off x="1801373" y="5336274"/>
            <a:ext cx="5534299" cy="1047016"/>
          </a:xfrm>
          <a:prstGeom prst="rect">
            <a:avLst/>
          </a:prstGeom>
          <a:solidFill>
            <a:srgbClr val="9EA0A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5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Title Page: NCAR - Blue Logo">
  <a:themeElements>
    <a:clrScheme name="NCAR UCAR">
      <a:dk1>
        <a:srgbClr val="000000"/>
      </a:dk1>
      <a:lt1>
        <a:srgbClr val="FFFFFF"/>
      </a:lt1>
      <a:dk2>
        <a:srgbClr val="1F3058"/>
      </a:dk2>
      <a:lt2>
        <a:srgbClr val="EEECE1"/>
      </a:lt2>
      <a:accent1>
        <a:srgbClr val="1A3141"/>
      </a:accent1>
      <a:accent2>
        <a:srgbClr val="456673"/>
      </a:accent2>
      <a:accent3>
        <a:srgbClr val="C45229"/>
      </a:accent3>
      <a:accent4>
        <a:srgbClr val="9F1B25"/>
      </a:accent4>
      <a:accent5>
        <a:srgbClr val="B36E25"/>
      </a:accent5>
      <a:accent6>
        <a:srgbClr val="555058"/>
      </a:accent6>
      <a:hlink>
        <a:srgbClr val="1F3058"/>
      </a:hlink>
      <a:folHlink>
        <a:srgbClr val="7C788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CAR-Blue-BottomSwooshes">
  <a:themeElements>
    <a:clrScheme name="Custom 3">
      <a:dk1>
        <a:srgbClr val="666666"/>
      </a:dk1>
      <a:lt1>
        <a:srgbClr val="FFFFFF"/>
      </a:lt1>
      <a:dk2>
        <a:srgbClr val="122D5D"/>
      </a:dk2>
      <a:lt2>
        <a:srgbClr val="D3DCEC"/>
      </a:lt2>
      <a:accent1>
        <a:srgbClr val="277DA1"/>
      </a:accent1>
      <a:accent2>
        <a:srgbClr val="248F87"/>
      </a:accent2>
      <a:accent3>
        <a:srgbClr val="BBD52F"/>
      </a:accent3>
      <a:accent4>
        <a:srgbClr val="D3DCEC"/>
      </a:accent4>
      <a:accent5>
        <a:srgbClr val="6C6C6C"/>
      </a:accent5>
      <a:accent6>
        <a:srgbClr val="9EA0A3"/>
      </a:accent6>
      <a:hlink>
        <a:srgbClr val="1A658F"/>
      </a:hlink>
      <a:folHlink>
        <a:srgbClr val="BBD52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53310</TotalTime>
  <Words>937</Words>
  <Application>Microsoft Macintosh PowerPoint</Application>
  <PresentationFormat>On-screen Show (4:3)</PresentationFormat>
  <Paragraphs>165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Helvetica Neue</vt:lpstr>
      <vt:lpstr>Trebuchet MS</vt:lpstr>
      <vt:lpstr>Arial</vt:lpstr>
      <vt:lpstr>Calibri</vt:lpstr>
      <vt:lpstr>Title Page: NCAR - Blue Logo</vt:lpstr>
      <vt:lpstr>NCAR-Blue-BottomSwooshes</vt:lpstr>
      <vt:lpstr>PowerPoint Presentation</vt:lpstr>
      <vt:lpstr>Introduction</vt:lpstr>
      <vt:lpstr>Draft Payload</vt:lpstr>
      <vt:lpstr>Wings</vt:lpstr>
      <vt:lpstr>Payload Discussion</vt:lpstr>
      <vt:lpstr>Mission Coordinator</vt:lpstr>
      <vt:lpstr>C-130 Update</vt:lpstr>
      <vt:lpstr>2024 Project Schedule (Nominal)</vt:lpstr>
      <vt:lpstr>Crew Duty</vt:lpstr>
      <vt:lpstr>Crew Duty in Practice</vt:lpstr>
      <vt:lpstr>Crew Duty in Practice</vt:lpstr>
      <vt:lpstr>Kiruna, Sweden (ESNQ)</vt:lpstr>
      <vt:lpstr>Arena Arctica</vt:lpstr>
      <vt:lpstr>Arena Arctica (Interior)</vt:lpstr>
      <vt:lpstr>Arena Arctica (Ops Center)</vt:lpstr>
      <vt:lpstr>Kiruna Living</vt:lpstr>
      <vt:lpstr>Other Items of Interest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Cory Wolff</cp:lastModifiedBy>
  <cp:revision>139</cp:revision>
  <dcterms:modified xsi:type="dcterms:W3CDTF">2023-05-09T14:03:15Z</dcterms:modified>
</cp:coreProperties>
</file>