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b102gv0I0cWfBq1PttEXCXpfV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215ae24aa8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8" name="Google Shape;58;g2215ae24aa8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g2215ae24aa8_0_161"/>
          <p:cNvPicPr preferRelativeResize="0"/>
          <p:nvPr/>
        </p:nvPicPr>
        <p:blipFill rotWithShape="1">
          <a:blip r:embed="rId3">
            <a:alphaModFix/>
          </a:blip>
          <a:srcRect t="15604"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g2215ae24aa8_0_161"/>
          <p:cNvSpPr/>
          <p:nvPr/>
        </p:nvSpPr>
        <p:spPr>
          <a:xfrm>
            <a:off x="0" y="5055894"/>
            <a:ext cx="9144000" cy="732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" sz="65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Texas A&amp;M University												                        Image (https://</a:t>
            </a:r>
            <a:r>
              <a:rPr lang="en" sz="65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missionblue.org</a:t>
            </a:r>
            <a:r>
              <a:rPr lang="en" sz="65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/wp-content/uploads/2018/06/KM-2920.jpg)</a:t>
            </a:r>
            <a:endParaRPr sz="65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g2215ae24aa8_0_161"/>
          <p:cNvSpPr txBox="1"/>
          <p:nvPr/>
        </p:nvSpPr>
        <p:spPr>
          <a:xfrm>
            <a:off x="501325" y="1048022"/>
            <a:ext cx="7826100" cy="95407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Evaluate the NCAR CESM2 model performance using single column model (SCM) and nudged global model simulations. CAESAR aircraft sampled clouds/aerosols along the trajectory of CAOs will be compared with CESM2 </a:t>
            </a:r>
            <a:r>
              <a:rPr lang="en" sz="1000" dirty="0">
                <a:solidFill>
                  <a:schemeClr val="dk1"/>
                </a:solidFill>
              </a:rPr>
              <a:t>model </a:t>
            </a:r>
            <a:r>
              <a:rPr lang="en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simulations. </a:t>
            </a:r>
            <a:endParaRPr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+mj-lt"/>
              <a:buAutoNum type="arabicParenR"/>
            </a:pPr>
            <a:endParaRPr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Examine whether CESM2 can reproduce cloud and aerosol states </a:t>
            </a:r>
            <a:r>
              <a:rPr lang="en" sz="1000" dirty="0">
                <a:solidFill>
                  <a:schemeClr val="dk1"/>
                </a:solidFill>
              </a:rPr>
              <a:t>and </a:t>
            </a:r>
            <a:r>
              <a:rPr lang="en-US" sz="1000" dirty="0">
                <a:solidFill>
                  <a:schemeClr val="dk1"/>
                </a:solidFill>
              </a:rPr>
              <a:t>transitions between stratiform and shallow cumulus states </a:t>
            </a:r>
            <a:r>
              <a:rPr lang="en" sz="1000" dirty="0">
                <a:solidFill>
                  <a:schemeClr val="dk1"/>
                </a:solidFill>
              </a:rPr>
              <a:t>during CAOs. </a:t>
            </a:r>
            <a:endParaRPr sz="1000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63" name="Google Shape;63;g2215ae24aa8_0_161"/>
          <p:cNvSpPr txBox="1"/>
          <p:nvPr/>
        </p:nvSpPr>
        <p:spPr>
          <a:xfrm>
            <a:off x="501325" y="2565723"/>
            <a:ext cx="7826100" cy="80018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solidFill>
                  <a:schemeClr val="dk1"/>
                </a:solidFill>
              </a:rPr>
              <a:t>1) </a:t>
            </a:r>
            <a:r>
              <a:rPr lang="en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Based on CAESAR observations, how well does the CESM2 model </a:t>
            </a:r>
            <a:r>
              <a:rPr lang="en" sz="1000" dirty="0">
                <a:solidFill>
                  <a:schemeClr val="dk1"/>
                </a:solidFill>
              </a:rPr>
              <a:t>simulate cloud </a:t>
            </a:r>
            <a:r>
              <a:rPr lang="en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properties and cloud-aerosol interaction processes </a:t>
            </a:r>
            <a:r>
              <a:rPr lang="en" sz="1000" dirty="0">
                <a:solidFill>
                  <a:schemeClr val="dk1"/>
                </a:solidFill>
              </a:rPr>
              <a:t>during CAOs (e.g. fetch-dependent cloud phase, mesoscale organization, convection)</a:t>
            </a:r>
            <a:r>
              <a:rPr lang="en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 </a:t>
            </a:r>
            <a:endParaRPr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solidFill>
                  <a:schemeClr val="dk1"/>
                </a:solidFill>
              </a:rPr>
              <a:t>2) Are CESM2 biases of cloud properties correlated with the distance from the sea ice or CAO intensity?</a:t>
            </a: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64" name="Google Shape;64;g2215ae24aa8_0_161"/>
          <p:cNvSpPr/>
          <p:nvPr/>
        </p:nvSpPr>
        <p:spPr>
          <a:xfrm>
            <a:off x="0" y="707547"/>
            <a:ext cx="2500200" cy="300000"/>
          </a:xfrm>
          <a:prstGeom prst="homePlate">
            <a:avLst>
              <a:gd name="adj" fmla="val 50000"/>
            </a:avLst>
          </a:prstGeom>
          <a:solidFill>
            <a:srgbClr val="595959"/>
          </a:solidFill>
          <a:ln w="12700" cap="flat" cmpd="sng">
            <a:solidFill>
              <a:srgbClr val="5959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Objectives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g2215ae24aa8_0_161"/>
          <p:cNvSpPr txBox="1"/>
          <p:nvPr/>
        </p:nvSpPr>
        <p:spPr>
          <a:xfrm>
            <a:off x="501325" y="3899163"/>
            <a:ext cx="7826100" cy="110796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000" b="1" dirty="0"/>
              <a:t>1) </a:t>
            </a:r>
            <a:r>
              <a:rPr lang="en" sz="1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Single Column Model (SCM) </a:t>
            </a:r>
            <a:r>
              <a:rPr lang="en" sz="1000" b="1" dirty="0">
                <a:solidFill>
                  <a:schemeClr val="dk1"/>
                </a:solidFill>
              </a:rPr>
              <a:t>Simulation</a:t>
            </a:r>
            <a:endParaRPr sz="1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- SCM moves </a:t>
            </a:r>
            <a:r>
              <a:rPr lang="en" sz="1000" dirty="0"/>
              <a:t>in Lagrange mode following the winds</a:t>
            </a:r>
            <a:r>
              <a:rPr lang="en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along the CAO</a:t>
            </a:r>
            <a:r>
              <a:rPr lang="en" sz="1000" dirty="0"/>
              <a:t> trajectory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 b="1" dirty="0">
                <a:solidFill>
                  <a:schemeClr val="dk1"/>
                </a:solidFill>
              </a:rPr>
              <a:t>2) Nudged G</a:t>
            </a:r>
            <a:r>
              <a:rPr lang="en-US" sz="1000" b="1" dirty="0">
                <a:solidFill>
                  <a:schemeClr val="dk1"/>
                </a:solidFill>
              </a:rPr>
              <a:t>l</a:t>
            </a:r>
            <a:r>
              <a:rPr lang="en" sz="1000" b="1" dirty="0" err="1">
                <a:solidFill>
                  <a:schemeClr val="dk1"/>
                </a:solidFill>
              </a:rPr>
              <a:t>obal</a:t>
            </a:r>
            <a:r>
              <a:rPr lang="en" sz="1000" b="1" dirty="0">
                <a:solidFill>
                  <a:schemeClr val="dk1"/>
                </a:solidFill>
              </a:rPr>
              <a:t> Model Simulation</a:t>
            </a:r>
            <a:endParaRPr sz="10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 sz="1000" dirty="0">
                <a:solidFill>
                  <a:schemeClr val="dk1"/>
                </a:solidFill>
              </a:rPr>
              <a:t>        - Nudged 2-D wind and temperature field toward MERRA-2 reanalysis data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 sz="1000" dirty="0">
                <a:solidFill>
                  <a:schemeClr val="dk1"/>
                </a:solidFill>
              </a:rPr>
              <a:t>        - High-frequency output of modeled clouds, aerosol, and radiation.</a:t>
            </a:r>
          </a:p>
        </p:txBody>
      </p:sp>
      <p:sp>
        <p:nvSpPr>
          <p:cNvPr id="66" name="Google Shape;66;g2215ae24aa8_0_161"/>
          <p:cNvSpPr/>
          <p:nvPr/>
        </p:nvSpPr>
        <p:spPr>
          <a:xfrm>
            <a:off x="0" y="2216957"/>
            <a:ext cx="2500200" cy="300000"/>
          </a:xfrm>
          <a:prstGeom prst="homePlate">
            <a:avLst>
              <a:gd name="adj" fmla="val 50000"/>
            </a:avLst>
          </a:prstGeom>
          <a:solidFill>
            <a:srgbClr val="595959"/>
          </a:solidFill>
          <a:ln w="12700" cap="flat" cmpd="sng">
            <a:solidFill>
              <a:srgbClr val="5959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Research Questions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g2215ae24aa8_0_161"/>
          <p:cNvSpPr/>
          <p:nvPr/>
        </p:nvSpPr>
        <p:spPr>
          <a:xfrm>
            <a:off x="0" y="3560275"/>
            <a:ext cx="2500200" cy="300000"/>
          </a:xfrm>
          <a:prstGeom prst="homePlate">
            <a:avLst>
              <a:gd name="adj" fmla="val 50000"/>
            </a:avLst>
          </a:prstGeom>
          <a:solidFill>
            <a:srgbClr val="595959"/>
          </a:solidFill>
          <a:ln w="12700" cap="flat" cmpd="sng">
            <a:solidFill>
              <a:srgbClr val="5959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CESM2 sets-up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127315-5E4C-BF84-FCCC-DE3188A6C6ED}"/>
              </a:ext>
            </a:extLst>
          </p:cNvPr>
          <p:cNvSpPr txBox="1"/>
          <p:nvPr/>
        </p:nvSpPr>
        <p:spPr>
          <a:xfrm>
            <a:off x="341906" y="0"/>
            <a:ext cx="84681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NCAR CESM2 </a:t>
            </a:r>
            <a:r>
              <a:rPr lang="en-US" sz="2400" b="1" dirty="0">
                <a:solidFill>
                  <a:schemeClr val="bg1"/>
                </a:solidFill>
              </a:rPr>
              <a:t>Modeling for CAESAR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</a:rPr>
              <a:t>Xiaohong Liu and Tyler Barone (Texas A&amp;M University)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228</Words>
  <Application>Microsoft Macintosh PowerPoint</Application>
  <PresentationFormat>On-screen Show (16:9)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Xiaohong Liu</cp:lastModifiedBy>
  <cp:revision>3</cp:revision>
  <dcterms:modified xsi:type="dcterms:W3CDTF">2023-05-04T15:34:38Z</dcterms:modified>
</cp:coreProperties>
</file>