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p:cViewPr varScale="1">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BAE68-A43F-6F8B-713A-D35B164D6B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851128-5077-CA30-0DBB-CF61417286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ED295-800F-E3AD-30FC-5AA872BA7E99}"/>
              </a:ext>
            </a:extLst>
          </p:cNvPr>
          <p:cNvSpPr>
            <a:spLocks noGrp="1"/>
          </p:cNvSpPr>
          <p:nvPr>
            <p:ph type="dt" sz="half" idx="10"/>
          </p:nvPr>
        </p:nvSpPr>
        <p:spPr/>
        <p:txBody>
          <a:bodyPr/>
          <a:lstStyle/>
          <a:p>
            <a:fld id="{B4BD0327-4CA4-FA47-8534-84397D68FC55}" type="datetimeFigureOut">
              <a:rPr lang="en-US" smtClean="0"/>
              <a:t>5/9/23</a:t>
            </a:fld>
            <a:endParaRPr lang="en-US"/>
          </a:p>
        </p:txBody>
      </p:sp>
      <p:sp>
        <p:nvSpPr>
          <p:cNvPr id="5" name="Footer Placeholder 4">
            <a:extLst>
              <a:ext uri="{FF2B5EF4-FFF2-40B4-BE49-F238E27FC236}">
                <a16:creationId xmlns:a16="http://schemas.microsoft.com/office/drawing/2014/main" id="{9C31FF6E-B9BB-32A2-3E96-E6B7A4431E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7E99FD-9CBD-6665-40FC-75FD2C939A04}"/>
              </a:ext>
            </a:extLst>
          </p:cNvPr>
          <p:cNvSpPr>
            <a:spLocks noGrp="1"/>
          </p:cNvSpPr>
          <p:nvPr>
            <p:ph type="sldNum" sz="quarter" idx="12"/>
          </p:nvPr>
        </p:nvSpPr>
        <p:spPr/>
        <p:txBody>
          <a:bodyPr/>
          <a:lstStyle/>
          <a:p>
            <a:fld id="{21312B1D-3A26-4D4D-B44B-978E71DBF913}" type="slidenum">
              <a:rPr lang="en-US" smtClean="0"/>
              <a:t>‹#›</a:t>
            </a:fld>
            <a:endParaRPr lang="en-US"/>
          </a:p>
        </p:txBody>
      </p:sp>
    </p:spTree>
    <p:extLst>
      <p:ext uri="{BB962C8B-B14F-4D97-AF65-F5344CB8AC3E}">
        <p14:creationId xmlns:p14="http://schemas.microsoft.com/office/powerpoint/2010/main" val="657489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35FEF-168C-5050-F8D5-81CAD9BEA7A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395AD65-46DB-EDAF-E4BC-416EBC597E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CBBFB8-01C3-BD0F-1228-E3E241F16F2B}"/>
              </a:ext>
            </a:extLst>
          </p:cNvPr>
          <p:cNvSpPr>
            <a:spLocks noGrp="1"/>
          </p:cNvSpPr>
          <p:nvPr>
            <p:ph type="dt" sz="half" idx="10"/>
          </p:nvPr>
        </p:nvSpPr>
        <p:spPr/>
        <p:txBody>
          <a:bodyPr/>
          <a:lstStyle/>
          <a:p>
            <a:fld id="{B4BD0327-4CA4-FA47-8534-84397D68FC55}" type="datetimeFigureOut">
              <a:rPr lang="en-US" smtClean="0"/>
              <a:t>5/9/23</a:t>
            </a:fld>
            <a:endParaRPr lang="en-US"/>
          </a:p>
        </p:txBody>
      </p:sp>
      <p:sp>
        <p:nvSpPr>
          <p:cNvPr id="5" name="Footer Placeholder 4">
            <a:extLst>
              <a:ext uri="{FF2B5EF4-FFF2-40B4-BE49-F238E27FC236}">
                <a16:creationId xmlns:a16="http://schemas.microsoft.com/office/drawing/2014/main" id="{3AA98AEA-D55D-A904-EAC4-1DFE4F0723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49EE6D-1A68-992B-BD36-03B4CB8A6B12}"/>
              </a:ext>
            </a:extLst>
          </p:cNvPr>
          <p:cNvSpPr>
            <a:spLocks noGrp="1"/>
          </p:cNvSpPr>
          <p:nvPr>
            <p:ph type="sldNum" sz="quarter" idx="12"/>
          </p:nvPr>
        </p:nvSpPr>
        <p:spPr/>
        <p:txBody>
          <a:bodyPr/>
          <a:lstStyle/>
          <a:p>
            <a:fld id="{21312B1D-3A26-4D4D-B44B-978E71DBF913}" type="slidenum">
              <a:rPr lang="en-US" smtClean="0"/>
              <a:t>‹#›</a:t>
            </a:fld>
            <a:endParaRPr lang="en-US"/>
          </a:p>
        </p:txBody>
      </p:sp>
    </p:spTree>
    <p:extLst>
      <p:ext uri="{BB962C8B-B14F-4D97-AF65-F5344CB8AC3E}">
        <p14:creationId xmlns:p14="http://schemas.microsoft.com/office/powerpoint/2010/main" val="3417594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0F67B5-8473-D396-E449-3B00E9212E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520789-D8BD-84B0-F63E-4EBBB8015D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2C2A59-CCA8-0B5D-4757-594820C8BAC5}"/>
              </a:ext>
            </a:extLst>
          </p:cNvPr>
          <p:cNvSpPr>
            <a:spLocks noGrp="1"/>
          </p:cNvSpPr>
          <p:nvPr>
            <p:ph type="dt" sz="half" idx="10"/>
          </p:nvPr>
        </p:nvSpPr>
        <p:spPr/>
        <p:txBody>
          <a:bodyPr/>
          <a:lstStyle/>
          <a:p>
            <a:fld id="{B4BD0327-4CA4-FA47-8534-84397D68FC55}" type="datetimeFigureOut">
              <a:rPr lang="en-US" smtClean="0"/>
              <a:t>5/9/23</a:t>
            </a:fld>
            <a:endParaRPr lang="en-US"/>
          </a:p>
        </p:txBody>
      </p:sp>
      <p:sp>
        <p:nvSpPr>
          <p:cNvPr id="5" name="Footer Placeholder 4">
            <a:extLst>
              <a:ext uri="{FF2B5EF4-FFF2-40B4-BE49-F238E27FC236}">
                <a16:creationId xmlns:a16="http://schemas.microsoft.com/office/drawing/2014/main" id="{8B7CA9BC-42FC-DE30-EDD4-73272782F8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7514B-ED81-F282-9C00-6D00F4297F66}"/>
              </a:ext>
            </a:extLst>
          </p:cNvPr>
          <p:cNvSpPr>
            <a:spLocks noGrp="1"/>
          </p:cNvSpPr>
          <p:nvPr>
            <p:ph type="sldNum" sz="quarter" idx="12"/>
          </p:nvPr>
        </p:nvSpPr>
        <p:spPr/>
        <p:txBody>
          <a:bodyPr/>
          <a:lstStyle/>
          <a:p>
            <a:fld id="{21312B1D-3A26-4D4D-B44B-978E71DBF913}" type="slidenum">
              <a:rPr lang="en-US" smtClean="0"/>
              <a:t>‹#›</a:t>
            </a:fld>
            <a:endParaRPr lang="en-US"/>
          </a:p>
        </p:txBody>
      </p:sp>
    </p:spTree>
    <p:extLst>
      <p:ext uri="{BB962C8B-B14F-4D97-AF65-F5344CB8AC3E}">
        <p14:creationId xmlns:p14="http://schemas.microsoft.com/office/powerpoint/2010/main" val="146664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228A7-5ED6-58DA-9054-AB10C9DEDC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401B6C-101B-FB07-9DC5-4141486618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98BA09-AC02-679E-2DED-B890F7BFC74A}"/>
              </a:ext>
            </a:extLst>
          </p:cNvPr>
          <p:cNvSpPr>
            <a:spLocks noGrp="1"/>
          </p:cNvSpPr>
          <p:nvPr>
            <p:ph type="dt" sz="half" idx="10"/>
          </p:nvPr>
        </p:nvSpPr>
        <p:spPr/>
        <p:txBody>
          <a:bodyPr/>
          <a:lstStyle/>
          <a:p>
            <a:fld id="{B4BD0327-4CA4-FA47-8534-84397D68FC55}" type="datetimeFigureOut">
              <a:rPr lang="en-US" smtClean="0"/>
              <a:t>5/9/23</a:t>
            </a:fld>
            <a:endParaRPr lang="en-US"/>
          </a:p>
        </p:txBody>
      </p:sp>
      <p:sp>
        <p:nvSpPr>
          <p:cNvPr id="5" name="Footer Placeholder 4">
            <a:extLst>
              <a:ext uri="{FF2B5EF4-FFF2-40B4-BE49-F238E27FC236}">
                <a16:creationId xmlns:a16="http://schemas.microsoft.com/office/drawing/2014/main" id="{25920CD3-2EE1-C288-59EB-D5A0EA4CA6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B8C658-ED8F-57B2-CD57-9EDD2262ADCD}"/>
              </a:ext>
            </a:extLst>
          </p:cNvPr>
          <p:cNvSpPr>
            <a:spLocks noGrp="1"/>
          </p:cNvSpPr>
          <p:nvPr>
            <p:ph type="sldNum" sz="quarter" idx="12"/>
          </p:nvPr>
        </p:nvSpPr>
        <p:spPr/>
        <p:txBody>
          <a:bodyPr/>
          <a:lstStyle/>
          <a:p>
            <a:fld id="{21312B1D-3A26-4D4D-B44B-978E71DBF913}" type="slidenum">
              <a:rPr lang="en-US" smtClean="0"/>
              <a:t>‹#›</a:t>
            </a:fld>
            <a:endParaRPr lang="en-US"/>
          </a:p>
        </p:txBody>
      </p:sp>
    </p:spTree>
    <p:extLst>
      <p:ext uri="{BB962C8B-B14F-4D97-AF65-F5344CB8AC3E}">
        <p14:creationId xmlns:p14="http://schemas.microsoft.com/office/powerpoint/2010/main" val="3957023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B29B4-7A0B-71DF-7497-048D5480A6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014E313-7528-E009-AFFD-E5AACF5979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2CE9B7-2FC8-9F63-D118-AEFB235783EA}"/>
              </a:ext>
            </a:extLst>
          </p:cNvPr>
          <p:cNvSpPr>
            <a:spLocks noGrp="1"/>
          </p:cNvSpPr>
          <p:nvPr>
            <p:ph type="dt" sz="half" idx="10"/>
          </p:nvPr>
        </p:nvSpPr>
        <p:spPr/>
        <p:txBody>
          <a:bodyPr/>
          <a:lstStyle/>
          <a:p>
            <a:fld id="{B4BD0327-4CA4-FA47-8534-84397D68FC55}" type="datetimeFigureOut">
              <a:rPr lang="en-US" smtClean="0"/>
              <a:t>5/9/23</a:t>
            </a:fld>
            <a:endParaRPr lang="en-US"/>
          </a:p>
        </p:txBody>
      </p:sp>
      <p:sp>
        <p:nvSpPr>
          <p:cNvPr id="5" name="Footer Placeholder 4">
            <a:extLst>
              <a:ext uri="{FF2B5EF4-FFF2-40B4-BE49-F238E27FC236}">
                <a16:creationId xmlns:a16="http://schemas.microsoft.com/office/drawing/2014/main" id="{2CC1B3C1-FFDE-0306-6957-092CA53F6C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E36090-4B1E-E1DC-2761-76876C49EA78}"/>
              </a:ext>
            </a:extLst>
          </p:cNvPr>
          <p:cNvSpPr>
            <a:spLocks noGrp="1"/>
          </p:cNvSpPr>
          <p:nvPr>
            <p:ph type="sldNum" sz="quarter" idx="12"/>
          </p:nvPr>
        </p:nvSpPr>
        <p:spPr/>
        <p:txBody>
          <a:bodyPr/>
          <a:lstStyle/>
          <a:p>
            <a:fld id="{21312B1D-3A26-4D4D-B44B-978E71DBF913}" type="slidenum">
              <a:rPr lang="en-US" smtClean="0"/>
              <a:t>‹#›</a:t>
            </a:fld>
            <a:endParaRPr lang="en-US"/>
          </a:p>
        </p:txBody>
      </p:sp>
    </p:spTree>
    <p:extLst>
      <p:ext uri="{BB962C8B-B14F-4D97-AF65-F5344CB8AC3E}">
        <p14:creationId xmlns:p14="http://schemas.microsoft.com/office/powerpoint/2010/main" val="4127127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A2CF7-4C41-69C0-50EE-A59D61C03C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F4A1A9-ED16-8B78-041B-445662E767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584585-404F-C920-D538-E55FA3B30A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147814F-8E5C-CFA0-E8BB-BFF45101BEE1}"/>
              </a:ext>
            </a:extLst>
          </p:cNvPr>
          <p:cNvSpPr>
            <a:spLocks noGrp="1"/>
          </p:cNvSpPr>
          <p:nvPr>
            <p:ph type="dt" sz="half" idx="10"/>
          </p:nvPr>
        </p:nvSpPr>
        <p:spPr/>
        <p:txBody>
          <a:bodyPr/>
          <a:lstStyle/>
          <a:p>
            <a:fld id="{B4BD0327-4CA4-FA47-8534-84397D68FC55}" type="datetimeFigureOut">
              <a:rPr lang="en-US" smtClean="0"/>
              <a:t>5/9/23</a:t>
            </a:fld>
            <a:endParaRPr lang="en-US"/>
          </a:p>
        </p:txBody>
      </p:sp>
      <p:sp>
        <p:nvSpPr>
          <p:cNvPr id="6" name="Footer Placeholder 5">
            <a:extLst>
              <a:ext uri="{FF2B5EF4-FFF2-40B4-BE49-F238E27FC236}">
                <a16:creationId xmlns:a16="http://schemas.microsoft.com/office/drawing/2014/main" id="{07E4F5E3-04AA-2B1F-26F4-2D2F6BFA33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0AA0D6-F199-9E08-2C80-7589821632A3}"/>
              </a:ext>
            </a:extLst>
          </p:cNvPr>
          <p:cNvSpPr>
            <a:spLocks noGrp="1"/>
          </p:cNvSpPr>
          <p:nvPr>
            <p:ph type="sldNum" sz="quarter" idx="12"/>
          </p:nvPr>
        </p:nvSpPr>
        <p:spPr/>
        <p:txBody>
          <a:bodyPr/>
          <a:lstStyle/>
          <a:p>
            <a:fld id="{21312B1D-3A26-4D4D-B44B-978E71DBF913}" type="slidenum">
              <a:rPr lang="en-US" smtClean="0"/>
              <a:t>‹#›</a:t>
            </a:fld>
            <a:endParaRPr lang="en-US"/>
          </a:p>
        </p:txBody>
      </p:sp>
    </p:spTree>
    <p:extLst>
      <p:ext uri="{BB962C8B-B14F-4D97-AF65-F5344CB8AC3E}">
        <p14:creationId xmlns:p14="http://schemas.microsoft.com/office/powerpoint/2010/main" val="3365108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2F7C2-8D32-FC91-7C33-F625B365D98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8184F3-002B-07BF-F7AA-54EACBBDF4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04E023-E5DD-CAD0-31D3-1672BCCDF4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C937CB-28D4-4C2F-CC16-59D75A0389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216709-AF94-5695-CD70-9EB2CD5E91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FCC300-9D9B-6F06-49F1-6CBFF43CAB4F}"/>
              </a:ext>
            </a:extLst>
          </p:cNvPr>
          <p:cNvSpPr>
            <a:spLocks noGrp="1"/>
          </p:cNvSpPr>
          <p:nvPr>
            <p:ph type="dt" sz="half" idx="10"/>
          </p:nvPr>
        </p:nvSpPr>
        <p:spPr/>
        <p:txBody>
          <a:bodyPr/>
          <a:lstStyle/>
          <a:p>
            <a:fld id="{B4BD0327-4CA4-FA47-8534-84397D68FC55}" type="datetimeFigureOut">
              <a:rPr lang="en-US" smtClean="0"/>
              <a:t>5/9/23</a:t>
            </a:fld>
            <a:endParaRPr lang="en-US"/>
          </a:p>
        </p:txBody>
      </p:sp>
      <p:sp>
        <p:nvSpPr>
          <p:cNvPr id="8" name="Footer Placeholder 7">
            <a:extLst>
              <a:ext uri="{FF2B5EF4-FFF2-40B4-BE49-F238E27FC236}">
                <a16:creationId xmlns:a16="http://schemas.microsoft.com/office/drawing/2014/main" id="{E7C457B3-76A7-5A44-B73D-D789A7C8E7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3051333-5EDB-83AA-4336-3EC8DC40612B}"/>
              </a:ext>
            </a:extLst>
          </p:cNvPr>
          <p:cNvSpPr>
            <a:spLocks noGrp="1"/>
          </p:cNvSpPr>
          <p:nvPr>
            <p:ph type="sldNum" sz="quarter" idx="12"/>
          </p:nvPr>
        </p:nvSpPr>
        <p:spPr/>
        <p:txBody>
          <a:bodyPr/>
          <a:lstStyle/>
          <a:p>
            <a:fld id="{21312B1D-3A26-4D4D-B44B-978E71DBF913}" type="slidenum">
              <a:rPr lang="en-US" smtClean="0"/>
              <a:t>‹#›</a:t>
            </a:fld>
            <a:endParaRPr lang="en-US"/>
          </a:p>
        </p:txBody>
      </p:sp>
    </p:spTree>
    <p:extLst>
      <p:ext uri="{BB962C8B-B14F-4D97-AF65-F5344CB8AC3E}">
        <p14:creationId xmlns:p14="http://schemas.microsoft.com/office/powerpoint/2010/main" val="2594502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A2DA0-53C2-0128-AB5C-EDEA6284BAE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96FC75-D572-C8C4-6FD3-CAD4A21AC205}"/>
              </a:ext>
            </a:extLst>
          </p:cNvPr>
          <p:cNvSpPr>
            <a:spLocks noGrp="1"/>
          </p:cNvSpPr>
          <p:nvPr>
            <p:ph type="dt" sz="half" idx="10"/>
          </p:nvPr>
        </p:nvSpPr>
        <p:spPr/>
        <p:txBody>
          <a:bodyPr/>
          <a:lstStyle/>
          <a:p>
            <a:fld id="{B4BD0327-4CA4-FA47-8534-84397D68FC55}" type="datetimeFigureOut">
              <a:rPr lang="en-US" smtClean="0"/>
              <a:t>5/9/23</a:t>
            </a:fld>
            <a:endParaRPr lang="en-US"/>
          </a:p>
        </p:txBody>
      </p:sp>
      <p:sp>
        <p:nvSpPr>
          <p:cNvPr id="4" name="Footer Placeholder 3">
            <a:extLst>
              <a:ext uri="{FF2B5EF4-FFF2-40B4-BE49-F238E27FC236}">
                <a16:creationId xmlns:a16="http://schemas.microsoft.com/office/drawing/2014/main" id="{8E9EE213-402E-B991-25F8-C83669073C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D4C535-EEAF-9642-E7DC-B587ABB78984}"/>
              </a:ext>
            </a:extLst>
          </p:cNvPr>
          <p:cNvSpPr>
            <a:spLocks noGrp="1"/>
          </p:cNvSpPr>
          <p:nvPr>
            <p:ph type="sldNum" sz="quarter" idx="12"/>
          </p:nvPr>
        </p:nvSpPr>
        <p:spPr/>
        <p:txBody>
          <a:bodyPr/>
          <a:lstStyle/>
          <a:p>
            <a:fld id="{21312B1D-3A26-4D4D-B44B-978E71DBF913}" type="slidenum">
              <a:rPr lang="en-US" smtClean="0"/>
              <a:t>‹#›</a:t>
            </a:fld>
            <a:endParaRPr lang="en-US"/>
          </a:p>
        </p:txBody>
      </p:sp>
    </p:spTree>
    <p:extLst>
      <p:ext uri="{BB962C8B-B14F-4D97-AF65-F5344CB8AC3E}">
        <p14:creationId xmlns:p14="http://schemas.microsoft.com/office/powerpoint/2010/main" val="4086426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6762C9-1F15-D409-B026-C85474E0A074}"/>
              </a:ext>
            </a:extLst>
          </p:cNvPr>
          <p:cNvSpPr>
            <a:spLocks noGrp="1"/>
          </p:cNvSpPr>
          <p:nvPr>
            <p:ph type="dt" sz="half" idx="10"/>
          </p:nvPr>
        </p:nvSpPr>
        <p:spPr/>
        <p:txBody>
          <a:bodyPr/>
          <a:lstStyle/>
          <a:p>
            <a:fld id="{B4BD0327-4CA4-FA47-8534-84397D68FC55}" type="datetimeFigureOut">
              <a:rPr lang="en-US" smtClean="0"/>
              <a:t>5/9/23</a:t>
            </a:fld>
            <a:endParaRPr lang="en-US"/>
          </a:p>
        </p:txBody>
      </p:sp>
      <p:sp>
        <p:nvSpPr>
          <p:cNvPr id="3" name="Footer Placeholder 2">
            <a:extLst>
              <a:ext uri="{FF2B5EF4-FFF2-40B4-BE49-F238E27FC236}">
                <a16:creationId xmlns:a16="http://schemas.microsoft.com/office/drawing/2014/main" id="{0302D928-E73D-8949-72D6-FC3D3FCAA58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BCFF902-D662-532B-44B8-506E8F7A49F3}"/>
              </a:ext>
            </a:extLst>
          </p:cNvPr>
          <p:cNvSpPr>
            <a:spLocks noGrp="1"/>
          </p:cNvSpPr>
          <p:nvPr>
            <p:ph type="sldNum" sz="quarter" idx="12"/>
          </p:nvPr>
        </p:nvSpPr>
        <p:spPr/>
        <p:txBody>
          <a:bodyPr/>
          <a:lstStyle/>
          <a:p>
            <a:fld id="{21312B1D-3A26-4D4D-B44B-978E71DBF913}" type="slidenum">
              <a:rPr lang="en-US" smtClean="0"/>
              <a:t>‹#›</a:t>
            </a:fld>
            <a:endParaRPr lang="en-US"/>
          </a:p>
        </p:txBody>
      </p:sp>
    </p:spTree>
    <p:extLst>
      <p:ext uri="{BB962C8B-B14F-4D97-AF65-F5344CB8AC3E}">
        <p14:creationId xmlns:p14="http://schemas.microsoft.com/office/powerpoint/2010/main" val="1285342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E9D8D-F375-2FC8-9F3B-7935B2E4CB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468D604-152E-B767-7A56-DCFCDF1D59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F3BB28-3AA5-74F6-85CC-CE8AA894F3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36A0F8-4170-14B4-01E8-8EDF43870C06}"/>
              </a:ext>
            </a:extLst>
          </p:cNvPr>
          <p:cNvSpPr>
            <a:spLocks noGrp="1"/>
          </p:cNvSpPr>
          <p:nvPr>
            <p:ph type="dt" sz="half" idx="10"/>
          </p:nvPr>
        </p:nvSpPr>
        <p:spPr/>
        <p:txBody>
          <a:bodyPr/>
          <a:lstStyle/>
          <a:p>
            <a:fld id="{B4BD0327-4CA4-FA47-8534-84397D68FC55}" type="datetimeFigureOut">
              <a:rPr lang="en-US" smtClean="0"/>
              <a:t>5/9/23</a:t>
            </a:fld>
            <a:endParaRPr lang="en-US"/>
          </a:p>
        </p:txBody>
      </p:sp>
      <p:sp>
        <p:nvSpPr>
          <p:cNvPr id="6" name="Footer Placeholder 5">
            <a:extLst>
              <a:ext uri="{FF2B5EF4-FFF2-40B4-BE49-F238E27FC236}">
                <a16:creationId xmlns:a16="http://schemas.microsoft.com/office/drawing/2014/main" id="{89246FD0-0B54-248D-8B4B-1113B16194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FAE534-8997-1ABC-E176-05819863EB38}"/>
              </a:ext>
            </a:extLst>
          </p:cNvPr>
          <p:cNvSpPr>
            <a:spLocks noGrp="1"/>
          </p:cNvSpPr>
          <p:nvPr>
            <p:ph type="sldNum" sz="quarter" idx="12"/>
          </p:nvPr>
        </p:nvSpPr>
        <p:spPr/>
        <p:txBody>
          <a:bodyPr/>
          <a:lstStyle/>
          <a:p>
            <a:fld id="{21312B1D-3A26-4D4D-B44B-978E71DBF913}" type="slidenum">
              <a:rPr lang="en-US" smtClean="0"/>
              <a:t>‹#›</a:t>
            </a:fld>
            <a:endParaRPr lang="en-US"/>
          </a:p>
        </p:txBody>
      </p:sp>
    </p:spTree>
    <p:extLst>
      <p:ext uri="{BB962C8B-B14F-4D97-AF65-F5344CB8AC3E}">
        <p14:creationId xmlns:p14="http://schemas.microsoft.com/office/powerpoint/2010/main" val="64755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F8773-59D6-FAF5-8FC6-AAD3AEFCD6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181973-18B8-7B2F-6D7D-8F92BBE27F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E4AC12-879B-2D34-61F4-510F7E5C10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9DFAEB-02B5-04A0-C64E-1ECDD06ED36A}"/>
              </a:ext>
            </a:extLst>
          </p:cNvPr>
          <p:cNvSpPr>
            <a:spLocks noGrp="1"/>
          </p:cNvSpPr>
          <p:nvPr>
            <p:ph type="dt" sz="half" idx="10"/>
          </p:nvPr>
        </p:nvSpPr>
        <p:spPr/>
        <p:txBody>
          <a:bodyPr/>
          <a:lstStyle/>
          <a:p>
            <a:fld id="{B4BD0327-4CA4-FA47-8534-84397D68FC55}" type="datetimeFigureOut">
              <a:rPr lang="en-US" smtClean="0"/>
              <a:t>5/9/23</a:t>
            </a:fld>
            <a:endParaRPr lang="en-US"/>
          </a:p>
        </p:txBody>
      </p:sp>
      <p:sp>
        <p:nvSpPr>
          <p:cNvPr id="6" name="Footer Placeholder 5">
            <a:extLst>
              <a:ext uri="{FF2B5EF4-FFF2-40B4-BE49-F238E27FC236}">
                <a16:creationId xmlns:a16="http://schemas.microsoft.com/office/drawing/2014/main" id="{18F6719C-341A-70C5-CCCA-46B33A5E48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3B9845-F132-FA2A-BADD-CE19BCF2021C}"/>
              </a:ext>
            </a:extLst>
          </p:cNvPr>
          <p:cNvSpPr>
            <a:spLocks noGrp="1"/>
          </p:cNvSpPr>
          <p:nvPr>
            <p:ph type="sldNum" sz="quarter" idx="12"/>
          </p:nvPr>
        </p:nvSpPr>
        <p:spPr/>
        <p:txBody>
          <a:bodyPr/>
          <a:lstStyle/>
          <a:p>
            <a:fld id="{21312B1D-3A26-4D4D-B44B-978E71DBF913}" type="slidenum">
              <a:rPr lang="en-US" smtClean="0"/>
              <a:t>‹#›</a:t>
            </a:fld>
            <a:endParaRPr lang="en-US"/>
          </a:p>
        </p:txBody>
      </p:sp>
    </p:spTree>
    <p:extLst>
      <p:ext uri="{BB962C8B-B14F-4D97-AF65-F5344CB8AC3E}">
        <p14:creationId xmlns:p14="http://schemas.microsoft.com/office/powerpoint/2010/main" val="1848025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5058A5-8F0A-F132-58EF-FAF9C0A65F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CFD9E7D-2A87-5127-4DA0-B633599502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E12387-61AE-63C5-1A41-90382AC0C3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BD0327-4CA4-FA47-8534-84397D68FC55}" type="datetimeFigureOut">
              <a:rPr lang="en-US" smtClean="0"/>
              <a:t>5/9/23</a:t>
            </a:fld>
            <a:endParaRPr lang="en-US"/>
          </a:p>
        </p:txBody>
      </p:sp>
      <p:sp>
        <p:nvSpPr>
          <p:cNvPr id="5" name="Footer Placeholder 4">
            <a:extLst>
              <a:ext uri="{FF2B5EF4-FFF2-40B4-BE49-F238E27FC236}">
                <a16:creationId xmlns:a16="http://schemas.microsoft.com/office/drawing/2014/main" id="{BE60E4DA-7DBA-34DF-08A4-9B73C21EA2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EB2C856-1A6B-06A3-D4A5-6CB5D61A09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312B1D-3A26-4D4D-B44B-978E71DBF913}" type="slidenum">
              <a:rPr lang="en-US" smtClean="0"/>
              <a:t>‹#›</a:t>
            </a:fld>
            <a:endParaRPr lang="en-US"/>
          </a:p>
        </p:txBody>
      </p:sp>
    </p:spTree>
    <p:extLst>
      <p:ext uri="{BB962C8B-B14F-4D97-AF65-F5344CB8AC3E}">
        <p14:creationId xmlns:p14="http://schemas.microsoft.com/office/powerpoint/2010/main" val="2263006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AD610-4C09-9629-F949-128934D10918}"/>
              </a:ext>
            </a:extLst>
          </p:cNvPr>
          <p:cNvSpPr>
            <a:spLocks noGrp="1"/>
          </p:cNvSpPr>
          <p:nvPr>
            <p:ph type="ctrTitle"/>
          </p:nvPr>
        </p:nvSpPr>
        <p:spPr/>
        <p:txBody>
          <a:bodyPr>
            <a:normAutofit fontScale="90000"/>
          </a:bodyPr>
          <a:lstStyle/>
          <a:p>
            <a:r>
              <a:rPr lang="en-US" dirty="0"/>
              <a:t>Mesoscale dynamics and mixed-phase microphysics</a:t>
            </a:r>
            <a:br>
              <a:rPr lang="en-US" dirty="0"/>
            </a:br>
            <a:r>
              <a:rPr lang="en-US" dirty="0"/>
              <a:t>of the marine CAO cloud regime </a:t>
            </a:r>
          </a:p>
        </p:txBody>
      </p:sp>
      <p:sp>
        <p:nvSpPr>
          <p:cNvPr id="3" name="Subtitle 2">
            <a:extLst>
              <a:ext uri="{FF2B5EF4-FFF2-40B4-BE49-F238E27FC236}">
                <a16:creationId xmlns:a16="http://schemas.microsoft.com/office/drawing/2014/main" id="{A3089DAB-914E-4A40-5219-A150E94FF501}"/>
              </a:ext>
            </a:extLst>
          </p:cNvPr>
          <p:cNvSpPr>
            <a:spLocks noGrp="1"/>
          </p:cNvSpPr>
          <p:nvPr>
            <p:ph type="subTitle" idx="1"/>
          </p:nvPr>
        </p:nvSpPr>
        <p:spPr/>
        <p:txBody>
          <a:bodyPr/>
          <a:lstStyle/>
          <a:p>
            <a:r>
              <a:rPr lang="en-US" dirty="0"/>
              <a:t>Bart Geerts and Jeff French</a:t>
            </a:r>
          </a:p>
          <a:p>
            <a:endParaRPr lang="en-US" dirty="0"/>
          </a:p>
          <a:p>
            <a:r>
              <a:rPr lang="en-US" dirty="0"/>
              <a:t>U. Wyoming</a:t>
            </a:r>
          </a:p>
        </p:txBody>
      </p:sp>
    </p:spTree>
    <p:extLst>
      <p:ext uri="{BB962C8B-B14F-4D97-AF65-F5344CB8AC3E}">
        <p14:creationId xmlns:p14="http://schemas.microsoft.com/office/powerpoint/2010/main" val="3826490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2CE31-6211-2C56-F60B-C079FF59CE24}"/>
              </a:ext>
            </a:extLst>
          </p:cNvPr>
          <p:cNvSpPr>
            <a:spLocks noGrp="1"/>
          </p:cNvSpPr>
          <p:nvPr>
            <p:ph type="title"/>
          </p:nvPr>
        </p:nvSpPr>
        <p:spPr>
          <a:xfrm>
            <a:off x="274983" y="106708"/>
            <a:ext cx="11078817" cy="1325563"/>
          </a:xfrm>
        </p:spPr>
        <p:txBody>
          <a:bodyPr>
            <a:normAutofit/>
          </a:bodyPr>
          <a:lstStyle/>
          <a:p>
            <a:r>
              <a:rPr lang="en-US" sz="4000" dirty="0"/>
              <a:t>Relevant CAESAR hypotheses: mesoscale dynamics</a:t>
            </a:r>
          </a:p>
        </p:txBody>
      </p:sp>
      <p:sp>
        <p:nvSpPr>
          <p:cNvPr id="3" name="Content Placeholder 2">
            <a:extLst>
              <a:ext uri="{FF2B5EF4-FFF2-40B4-BE49-F238E27FC236}">
                <a16:creationId xmlns:a16="http://schemas.microsoft.com/office/drawing/2014/main" id="{E17A1B1B-9274-7D4E-DACF-6098E7F068A2}"/>
              </a:ext>
            </a:extLst>
          </p:cNvPr>
          <p:cNvSpPr>
            <a:spLocks noGrp="1"/>
          </p:cNvSpPr>
          <p:nvPr>
            <p:ph idx="1"/>
          </p:nvPr>
        </p:nvSpPr>
        <p:spPr/>
        <p:txBody>
          <a:bodyPr/>
          <a:lstStyle/>
          <a:p>
            <a:pPr marL="347345" marR="0" indent="-347345">
              <a:lnSpc>
                <a:spcPct val="114000"/>
              </a:lnSpc>
              <a:spcBef>
                <a:spcPts val="0"/>
              </a:spcBef>
              <a:spcAft>
                <a:spcPts val="300"/>
              </a:spcAft>
            </a:pPr>
            <a:r>
              <a:rPr lang="en-US" sz="1800" b="1" dirty="0">
                <a:effectLst/>
                <a:latin typeface="Arial" panose="020B0604020202020204" pitchFamily="34" charset="0"/>
                <a:ea typeface="Cambria" panose="02040503050406030204" pitchFamily="18" charset="0"/>
                <a:cs typeface="Arial" panose="020B0604020202020204" pitchFamily="34" charset="0"/>
              </a:rPr>
              <a:t>H2a</a:t>
            </a:r>
            <a:r>
              <a:rPr lang="en-US" sz="1800" dirty="0">
                <a:effectLst/>
                <a:latin typeface="Arial" panose="020B0604020202020204" pitchFamily="34" charset="0"/>
                <a:ea typeface="Cambria" panose="02040503050406030204" pitchFamily="18" charset="0"/>
                <a:cs typeface="Arial" panose="020B0604020202020204" pitchFamily="34" charset="0"/>
              </a:rPr>
              <a:t>. Measurable helical convective roll (HCR) circulations with up/down-drafts approaching O(1 m/s) exist in the sheared BL heated from below, resulting in the alignment of convective cells in cloud streets, but the convective updraft strength typically exceeds that of the HCRs.</a:t>
            </a:r>
            <a:endParaRPr lang="en-US" sz="1800" dirty="0">
              <a:effectLst/>
              <a:latin typeface="Cambria" panose="02040503050406030204" pitchFamily="18" charset="0"/>
              <a:ea typeface="Cambria" panose="02040503050406030204" pitchFamily="18" charset="0"/>
              <a:cs typeface="Arial" panose="020B0604020202020204" pitchFamily="34" charset="0"/>
            </a:endParaRPr>
          </a:p>
          <a:p>
            <a:pPr marL="347345" marR="0" indent="-347345">
              <a:lnSpc>
                <a:spcPct val="114000"/>
              </a:lnSpc>
              <a:spcBef>
                <a:spcPts val="0"/>
              </a:spcBef>
              <a:spcAft>
                <a:spcPts val="300"/>
              </a:spcAft>
            </a:pPr>
            <a:r>
              <a:rPr lang="en-US" sz="1800" b="1" dirty="0">
                <a:effectLst/>
                <a:latin typeface="Arial" panose="020B0604020202020204" pitchFamily="34" charset="0"/>
                <a:ea typeface="Cambria" panose="02040503050406030204" pitchFamily="18" charset="0"/>
                <a:cs typeface="Arial" panose="020B0604020202020204" pitchFamily="34" charset="0"/>
              </a:rPr>
              <a:t>H2b</a:t>
            </a:r>
            <a:r>
              <a:rPr lang="en-US" sz="1800" dirty="0">
                <a:effectLst/>
                <a:latin typeface="Arial" panose="020B0604020202020204" pitchFamily="34" charset="0"/>
                <a:ea typeface="Cambria" panose="02040503050406030204" pitchFamily="18" charset="0"/>
                <a:cs typeface="Arial" panose="020B0604020202020204" pitchFamily="34" charset="0"/>
              </a:rPr>
              <a:t>.	The spacing of cloud streets is controlled by BL winds and cloud processes, not by convectively-induced gravity waves above the MBL.</a:t>
            </a:r>
            <a:endParaRPr lang="en-US" sz="1800" dirty="0">
              <a:effectLst/>
              <a:latin typeface="Cambria" panose="02040503050406030204" pitchFamily="18" charset="0"/>
              <a:ea typeface="Cambria" panose="02040503050406030204" pitchFamily="18" charset="0"/>
              <a:cs typeface="Arial" panose="020B0604020202020204" pitchFamily="34" charset="0"/>
            </a:endParaRPr>
          </a:p>
          <a:p>
            <a:pPr marL="347345" marR="0" indent="-347345">
              <a:lnSpc>
                <a:spcPct val="114000"/>
              </a:lnSpc>
              <a:spcBef>
                <a:spcPts val="0"/>
              </a:spcBef>
              <a:spcAft>
                <a:spcPts val="300"/>
              </a:spcAft>
            </a:pPr>
            <a:r>
              <a:rPr lang="en-US" sz="1800" b="1" dirty="0">
                <a:effectLst/>
                <a:latin typeface="Arial" panose="020B0604020202020204" pitchFamily="34" charset="0"/>
                <a:ea typeface="Cambria" panose="02040503050406030204" pitchFamily="18" charset="0"/>
                <a:cs typeface="Arial" panose="020B0604020202020204" pitchFamily="34" charset="0"/>
              </a:rPr>
              <a:t>H2c</a:t>
            </a:r>
            <a:r>
              <a:rPr lang="en-US" sz="1800" dirty="0">
                <a:effectLst/>
                <a:latin typeface="Arial" panose="020B0604020202020204" pitchFamily="34" charset="0"/>
                <a:ea typeface="Cambria" panose="02040503050406030204" pitchFamily="18" charset="0"/>
                <a:cs typeface="Arial" panose="020B0604020202020204" pitchFamily="34" charset="0"/>
              </a:rPr>
              <a:t>.	Transitions in mesoscale organization (linear to cellular convection, and open to closed cells), is more correlated with convective processes such as cold-pool formation and precipitation-induced stratification, than with wind shear.  </a:t>
            </a:r>
            <a:endParaRPr lang="en-US" sz="1800" dirty="0">
              <a:effectLst/>
              <a:latin typeface="Cambria" panose="02040503050406030204" pitchFamily="18" charset="0"/>
              <a:ea typeface="Cambria" panose="02040503050406030204" pitchFamily="18" charset="0"/>
              <a:cs typeface="Arial" panose="020B0604020202020204" pitchFamily="34" charset="0"/>
            </a:endParaRPr>
          </a:p>
          <a:p>
            <a:pPr marL="342900" marR="0" indent="-342900">
              <a:lnSpc>
                <a:spcPct val="114000"/>
              </a:lnSpc>
              <a:spcBef>
                <a:spcPts val="0"/>
              </a:spcBef>
              <a:spcAft>
                <a:spcPts val="900"/>
              </a:spcAft>
            </a:pPr>
            <a:r>
              <a:rPr lang="en-US" sz="1800" b="1" dirty="0">
                <a:effectLst/>
                <a:latin typeface="Arial" panose="020B0604020202020204" pitchFamily="34" charset="0"/>
                <a:ea typeface="Cambria" panose="02040503050406030204" pitchFamily="18" charset="0"/>
                <a:cs typeface="Arial" panose="020B0604020202020204" pitchFamily="34" charset="0"/>
              </a:rPr>
              <a:t>H5a</a:t>
            </a:r>
            <a:r>
              <a:rPr lang="en-US" sz="1800" dirty="0">
                <a:effectLst/>
                <a:latin typeface="Arial" panose="020B0604020202020204" pitchFamily="34" charset="0"/>
                <a:ea typeface="Cambria" panose="02040503050406030204" pitchFamily="18" charset="0"/>
                <a:cs typeface="Arial" panose="020B0604020202020204" pitchFamily="34" charset="0"/>
              </a:rPr>
              <a:t>.	Polar low clouds are mostly convective and result from rapid local ascent (potential instability release) rather than slow, broad ascent.  </a:t>
            </a:r>
            <a:endParaRPr lang="en-US" sz="1800" dirty="0">
              <a:effectLst/>
              <a:latin typeface="Cambria" panose="02040503050406030204" pitchFamily="18" charset="0"/>
              <a:ea typeface="Cambria" panose="020405030504060302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576098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2CE31-6211-2C56-F60B-C079FF59CE24}"/>
              </a:ext>
            </a:extLst>
          </p:cNvPr>
          <p:cNvSpPr>
            <a:spLocks noGrp="1"/>
          </p:cNvSpPr>
          <p:nvPr>
            <p:ph type="title"/>
          </p:nvPr>
        </p:nvSpPr>
        <p:spPr>
          <a:xfrm>
            <a:off x="274983" y="106708"/>
            <a:ext cx="11078817" cy="1325563"/>
          </a:xfrm>
        </p:spPr>
        <p:txBody>
          <a:bodyPr>
            <a:normAutofit/>
          </a:bodyPr>
          <a:lstStyle/>
          <a:p>
            <a:r>
              <a:rPr lang="en-US" sz="4000" dirty="0"/>
              <a:t>Relevant CAESAR hypotheses: cloud microphysics</a:t>
            </a:r>
          </a:p>
        </p:txBody>
      </p:sp>
      <p:sp>
        <p:nvSpPr>
          <p:cNvPr id="3" name="Content Placeholder 2">
            <a:extLst>
              <a:ext uri="{FF2B5EF4-FFF2-40B4-BE49-F238E27FC236}">
                <a16:creationId xmlns:a16="http://schemas.microsoft.com/office/drawing/2014/main" id="{E17A1B1B-9274-7D4E-DACF-6098E7F068A2}"/>
              </a:ext>
            </a:extLst>
          </p:cNvPr>
          <p:cNvSpPr>
            <a:spLocks noGrp="1"/>
          </p:cNvSpPr>
          <p:nvPr>
            <p:ph idx="1"/>
          </p:nvPr>
        </p:nvSpPr>
        <p:spPr/>
        <p:txBody>
          <a:bodyPr/>
          <a:lstStyle/>
          <a:p>
            <a:pPr marL="347345" marR="0" indent="-347345">
              <a:lnSpc>
                <a:spcPct val="110000"/>
              </a:lnSpc>
              <a:spcBef>
                <a:spcPts val="0"/>
              </a:spcBef>
              <a:spcAft>
                <a:spcPts val="300"/>
              </a:spcAft>
            </a:pPr>
            <a:r>
              <a:rPr lang="en-US" sz="1800" b="1" dirty="0">
                <a:effectLst/>
                <a:latin typeface="Arial" panose="020B0604020202020204" pitchFamily="34" charset="0"/>
                <a:ea typeface="Cambria" panose="02040503050406030204" pitchFamily="18" charset="0"/>
                <a:cs typeface="Arial" panose="020B0604020202020204" pitchFamily="34" charset="0"/>
              </a:rPr>
              <a:t>H3b</a:t>
            </a:r>
            <a:r>
              <a:rPr lang="en-US" sz="1800" dirty="0">
                <a:effectLst/>
                <a:latin typeface="Arial" panose="020B0604020202020204" pitchFamily="34" charset="0"/>
                <a:ea typeface="Cambria" panose="02040503050406030204" pitchFamily="18" charset="0"/>
                <a:cs typeface="Arial" panose="020B0604020202020204" pitchFamily="34" charset="0"/>
              </a:rPr>
              <a:t>. Primary nucleation becomes increasingly important with fetch. Ice-nucleating particles (INPs) are present in insufficient numbers to fully consume liquid mass. When present, cloud-top generating cells are the primary loci for increased primary nucleation and result in local regions of increased ice mass and depleted super-cooled liquid water (SLW).</a:t>
            </a:r>
            <a:endParaRPr lang="en-US" sz="1800" dirty="0">
              <a:effectLst/>
              <a:latin typeface="Cambria" panose="02040503050406030204" pitchFamily="18" charset="0"/>
              <a:ea typeface="Cambria" panose="02040503050406030204" pitchFamily="18" charset="0"/>
              <a:cs typeface="Arial" panose="020B0604020202020204" pitchFamily="34" charset="0"/>
            </a:endParaRPr>
          </a:p>
          <a:p>
            <a:pPr marL="347345" marR="0" indent="-347345">
              <a:lnSpc>
                <a:spcPct val="110000"/>
              </a:lnSpc>
              <a:spcBef>
                <a:spcPts val="0"/>
              </a:spcBef>
              <a:spcAft>
                <a:spcPts val="300"/>
              </a:spcAft>
            </a:pPr>
            <a:r>
              <a:rPr lang="en-US" sz="1800" b="1" dirty="0">
                <a:effectLst/>
                <a:latin typeface="Arial" panose="020B0604020202020204" pitchFamily="34" charset="0"/>
                <a:ea typeface="Cambria" panose="02040503050406030204" pitchFamily="18" charset="0"/>
                <a:cs typeface="Arial" panose="020B0604020202020204" pitchFamily="34" charset="0"/>
              </a:rPr>
              <a:t>H3c</a:t>
            </a:r>
            <a:r>
              <a:rPr lang="en-US" sz="1800" dirty="0">
                <a:effectLst/>
                <a:latin typeface="Arial" panose="020B0604020202020204" pitchFamily="34" charset="0"/>
                <a:ea typeface="Cambria" panose="02040503050406030204" pitchFamily="18" charset="0"/>
                <a:cs typeface="Arial" panose="020B0604020202020204" pitchFamily="34" charset="0"/>
              </a:rPr>
              <a:t>.	High ice concentrations develop in deepening clouds, principally driven by secondary ice production. Where this occurs is strongly correlated with the thermodynamic and microphysical structure of the clouds. Secondary production of ice requires clouds of sufficient depth to support growth of cloud droplets to a sufficient size, varying with the specific secondary process.</a:t>
            </a:r>
            <a:endParaRPr lang="en-US" sz="1800" dirty="0">
              <a:effectLst/>
              <a:latin typeface="Cambria" panose="02040503050406030204" pitchFamily="18" charset="0"/>
              <a:ea typeface="Cambria" panose="02040503050406030204" pitchFamily="18" charset="0"/>
              <a:cs typeface="Arial" panose="020B0604020202020204" pitchFamily="34" charset="0"/>
            </a:endParaRPr>
          </a:p>
          <a:p>
            <a:pPr marL="342900" marR="0" indent="-342900">
              <a:lnSpc>
                <a:spcPct val="114000"/>
              </a:lnSpc>
              <a:spcBef>
                <a:spcPts val="0"/>
              </a:spcBef>
              <a:spcAft>
                <a:spcPts val="900"/>
              </a:spcAft>
            </a:pPr>
            <a:r>
              <a:rPr lang="en-US" sz="1800" b="1" dirty="0">
                <a:effectLst/>
                <a:latin typeface="Arial" panose="020B0604020202020204" pitchFamily="34" charset="0"/>
                <a:ea typeface="Cambria" panose="02040503050406030204" pitchFamily="18" charset="0"/>
                <a:cs typeface="Arial" panose="020B0604020202020204" pitchFamily="34" charset="0"/>
              </a:rPr>
              <a:t>H3d</a:t>
            </a:r>
            <a:r>
              <a:rPr lang="en-US" sz="1800" dirty="0">
                <a:effectLst/>
                <a:latin typeface="Arial" panose="020B0604020202020204" pitchFamily="34" charset="0"/>
                <a:ea typeface="Cambria" panose="02040503050406030204" pitchFamily="18" charset="0"/>
                <a:cs typeface="Arial" panose="020B0604020202020204" pitchFamily="34" charset="0"/>
              </a:rPr>
              <a:t>.	Turbulence modulates the precipitation-LWP relationship, through ice initiation and riming.  </a:t>
            </a:r>
            <a:endParaRPr lang="en-US" sz="1800" dirty="0">
              <a:effectLst/>
              <a:latin typeface="Cambria" panose="02040503050406030204" pitchFamily="18" charset="0"/>
              <a:ea typeface="Cambria" panose="020405030504060302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4056891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art&#10;&#10;Description automatically generated with low confidence">
            <a:extLst>
              <a:ext uri="{FF2B5EF4-FFF2-40B4-BE49-F238E27FC236}">
                <a16:creationId xmlns:a16="http://schemas.microsoft.com/office/drawing/2014/main" id="{AA0AD781-7C37-799D-6AE6-C1066FE694F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660" y="734183"/>
            <a:ext cx="10760900" cy="5758691"/>
          </a:xfrm>
          <a:prstGeom prst="rect">
            <a:avLst/>
          </a:prstGeom>
        </p:spPr>
      </p:pic>
      <p:sp>
        <p:nvSpPr>
          <p:cNvPr id="2" name="Title 1">
            <a:extLst>
              <a:ext uri="{FF2B5EF4-FFF2-40B4-BE49-F238E27FC236}">
                <a16:creationId xmlns:a16="http://schemas.microsoft.com/office/drawing/2014/main" id="{05E8B3B5-C14C-1105-C818-718A1D89D2DE}"/>
              </a:ext>
            </a:extLst>
          </p:cNvPr>
          <p:cNvSpPr>
            <a:spLocks noGrp="1"/>
          </p:cNvSpPr>
          <p:nvPr>
            <p:ph type="title"/>
          </p:nvPr>
        </p:nvSpPr>
        <p:spPr/>
        <p:txBody>
          <a:bodyPr/>
          <a:lstStyle/>
          <a:p>
            <a:r>
              <a:rPr lang="en-US" dirty="0"/>
              <a:t>WCR data in the</a:t>
            </a:r>
            <a:br>
              <a:rPr lang="en-US" dirty="0"/>
            </a:br>
            <a:r>
              <a:rPr lang="en-US" dirty="0"/>
              <a:t>cloud street regime</a:t>
            </a:r>
          </a:p>
        </p:txBody>
      </p:sp>
    </p:spTree>
    <p:extLst>
      <p:ext uri="{BB962C8B-B14F-4D97-AF65-F5344CB8AC3E}">
        <p14:creationId xmlns:p14="http://schemas.microsoft.com/office/powerpoint/2010/main" val="3177185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A6D8C-9E10-19B6-9B60-814643AD456F}"/>
              </a:ext>
            </a:extLst>
          </p:cNvPr>
          <p:cNvSpPr>
            <a:spLocks noGrp="1"/>
          </p:cNvSpPr>
          <p:nvPr>
            <p:ph type="title"/>
          </p:nvPr>
        </p:nvSpPr>
        <p:spPr>
          <a:xfrm>
            <a:off x="192157" y="196159"/>
            <a:ext cx="10515600" cy="1325563"/>
          </a:xfrm>
        </p:spPr>
        <p:txBody>
          <a:bodyPr/>
          <a:lstStyle/>
          <a:p>
            <a:r>
              <a:rPr lang="en-US" dirty="0"/>
              <a:t>CAESAR products</a:t>
            </a:r>
          </a:p>
        </p:txBody>
      </p:sp>
      <p:sp>
        <p:nvSpPr>
          <p:cNvPr id="3" name="Content Placeholder 2">
            <a:extLst>
              <a:ext uri="{FF2B5EF4-FFF2-40B4-BE49-F238E27FC236}">
                <a16:creationId xmlns:a16="http://schemas.microsoft.com/office/drawing/2014/main" id="{B37264E1-9A2C-4C08-24FD-283480EB59EE}"/>
              </a:ext>
            </a:extLst>
          </p:cNvPr>
          <p:cNvSpPr>
            <a:spLocks noGrp="1"/>
          </p:cNvSpPr>
          <p:nvPr>
            <p:ph idx="1"/>
          </p:nvPr>
        </p:nvSpPr>
        <p:spPr/>
        <p:txBody>
          <a:bodyPr>
            <a:normAutofit/>
          </a:bodyPr>
          <a:lstStyle/>
          <a:p>
            <a:r>
              <a:rPr lang="en-US" sz="2000" dirty="0"/>
              <a:t>WCR best-estimate </a:t>
            </a:r>
            <a:r>
              <a:rPr lang="en-US" sz="2000" b="1" dirty="0"/>
              <a:t>hydrometeor vertical velocity </a:t>
            </a:r>
            <a:r>
              <a:rPr lang="en-US" sz="2000" i="1" dirty="0">
                <a:solidFill>
                  <a:srgbClr val="000000"/>
                </a:solidFill>
                <a:effectLst/>
                <a:latin typeface="Arial" panose="020B0604020202020204" pitchFamily="34" charset="0"/>
                <a:ea typeface="Cambria" panose="02040503050406030204" pitchFamily="18" charset="0"/>
              </a:rPr>
              <a:t>w-V</a:t>
            </a:r>
            <a:r>
              <a:rPr lang="en-US" sz="2000" i="1" baseline="-25000" dirty="0">
                <a:solidFill>
                  <a:srgbClr val="000000"/>
                </a:solidFill>
                <a:effectLst/>
                <a:latin typeface="Arial" panose="020B0604020202020204" pitchFamily="34" charset="0"/>
                <a:ea typeface="Cambria" panose="02040503050406030204" pitchFamily="18" charset="0"/>
              </a:rPr>
              <a:t>t </a:t>
            </a:r>
            <a:r>
              <a:rPr lang="en-US" sz="2000" dirty="0"/>
              <a:t>(all level flight legs, up and down)</a:t>
            </a:r>
          </a:p>
          <a:p>
            <a:r>
              <a:rPr lang="en-US" sz="2000" b="1" dirty="0">
                <a:solidFill>
                  <a:srgbClr val="000000"/>
                </a:solidFill>
                <a:effectLst/>
                <a:latin typeface="Arial" panose="020B0604020202020204" pitchFamily="34" charset="0"/>
                <a:ea typeface="Cambria" panose="02040503050406030204" pitchFamily="18" charset="0"/>
              </a:rPr>
              <a:t>dual-Doppler synthesis </a:t>
            </a:r>
            <a:r>
              <a:rPr lang="en-US" sz="2000" dirty="0">
                <a:solidFill>
                  <a:srgbClr val="000000"/>
                </a:solidFill>
                <a:effectLst/>
                <a:latin typeface="Arial" panose="020B0604020202020204" pitchFamily="34" charset="0"/>
                <a:ea typeface="Cambria" panose="02040503050406030204" pitchFamily="18" charset="0"/>
              </a:rPr>
              <a:t>of the along-track (</a:t>
            </a:r>
            <a:r>
              <a:rPr lang="en-US" sz="2000" i="1" dirty="0">
                <a:solidFill>
                  <a:srgbClr val="000000"/>
                </a:solidFill>
                <a:effectLst/>
                <a:latin typeface="Arial" panose="020B0604020202020204" pitchFamily="34" charset="0"/>
                <a:ea typeface="Cambria" panose="02040503050406030204" pitchFamily="18" charset="0"/>
              </a:rPr>
              <a:t>u</a:t>
            </a:r>
            <a:r>
              <a:rPr lang="en-US" sz="2000" dirty="0">
                <a:solidFill>
                  <a:srgbClr val="000000"/>
                </a:solidFill>
                <a:effectLst/>
                <a:latin typeface="Arial" panose="020B0604020202020204" pitchFamily="34" charset="0"/>
                <a:ea typeface="Cambria" panose="02040503050406030204" pitchFamily="18" charset="0"/>
              </a:rPr>
              <a:t>) and vertical (</a:t>
            </a:r>
            <a:r>
              <a:rPr lang="en-US" sz="2000" i="1" dirty="0">
                <a:solidFill>
                  <a:srgbClr val="000000"/>
                </a:solidFill>
                <a:effectLst/>
                <a:latin typeface="Arial" panose="020B0604020202020204" pitchFamily="34" charset="0"/>
                <a:ea typeface="Cambria" panose="02040503050406030204" pitchFamily="18" charset="0"/>
              </a:rPr>
              <a:t>w-V</a:t>
            </a:r>
            <a:r>
              <a:rPr lang="en-US" sz="2000" i="1" baseline="-25000" dirty="0">
                <a:solidFill>
                  <a:srgbClr val="000000"/>
                </a:solidFill>
                <a:effectLst/>
                <a:latin typeface="Arial" panose="020B0604020202020204" pitchFamily="34" charset="0"/>
                <a:ea typeface="Cambria" panose="02040503050406030204" pitchFamily="18" charset="0"/>
              </a:rPr>
              <a:t>t</a:t>
            </a:r>
            <a:r>
              <a:rPr lang="en-US" sz="2000" dirty="0">
                <a:solidFill>
                  <a:srgbClr val="000000"/>
                </a:solidFill>
                <a:effectLst/>
                <a:latin typeface="Arial" panose="020B0604020202020204" pitchFamily="34" charset="0"/>
                <a:ea typeface="Cambria" panose="02040503050406030204" pitchFamily="18" charset="0"/>
              </a:rPr>
              <a:t>) hydrometeor flow below the aircraft (select legs)</a:t>
            </a:r>
          </a:p>
          <a:p>
            <a:r>
              <a:rPr lang="en-US" sz="2000" b="1" dirty="0">
                <a:solidFill>
                  <a:srgbClr val="000000"/>
                </a:solidFill>
                <a:latin typeface="Arial" panose="020B0604020202020204" pitchFamily="34" charset="0"/>
              </a:rPr>
              <a:t>ice water content </a:t>
            </a:r>
            <a:r>
              <a:rPr lang="en-US" sz="2000" dirty="0">
                <a:solidFill>
                  <a:srgbClr val="000000"/>
                </a:solidFill>
                <a:latin typeface="Arial" panose="020B0604020202020204" pitchFamily="34" charset="0"/>
              </a:rPr>
              <a:t>(IWC)</a:t>
            </a:r>
          </a:p>
          <a:p>
            <a:pPr lvl="1"/>
            <a:r>
              <a:rPr lang="en-US" sz="1600" dirty="0">
                <a:solidFill>
                  <a:srgbClr val="000000"/>
                </a:solidFill>
                <a:latin typeface="Arial" panose="020B0604020202020204" pitchFamily="34" charset="0"/>
              </a:rPr>
              <a:t>in situ (</a:t>
            </a:r>
            <a:r>
              <a:rPr lang="en-US" sz="1600" dirty="0" err="1">
                <a:solidFill>
                  <a:srgbClr val="000000"/>
                </a:solidFill>
                <a:latin typeface="Arial" panose="020B0604020202020204" pitchFamily="34" charset="0"/>
              </a:rPr>
              <a:t>Nevzorov</a:t>
            </a:r>
            <a:r>
              <a:rPr lang="en-US" sz="1600" dirty="0">
                <a:solidFill>
                  <a:srgbClr val="000000"/>
                </a:solidFill>
                <a:latin typeface="Arial" panose="020B0604020202020204" pitchFamily="34" charset="0"/>
              </a:rPr>
              <a:t>)</a:t>
            </a:r>
          </a:p>
          <a:p>
            <a:pPr lvl="1"/>
            <a:r>
              <a:rPr lang="en-US" sz="1600" dirty="0">
                <a:solidFill>
                  <a:srgbClr val="000000"/>
                </a:solidFill>
                <a:latin typeface="Arial" panose="020B0604020202020204" pitchFamily="34" charset="0"/>
              </a:rPr>
              <a:t>retrieved from KPR (down) &amp; WCR (up and down)</a:t>
            </a:r>
          </a:p>
          <a:p>
            <a:r>
              <a:rPr lang="en-US" sz="2000" dirty="0">
                <a:solidFill>
                  <a:srgbClr val="000000"/>
                </a:solidFill>
                <a:latin typeface="Arial" panose="020B0604020202020204" pitchFamily="34" charset="0"/>
              </a:rPr>
              <a:t>Ka-W band </a:t>
            </a:r>
            <a:r>
              <a:rPr lang="en-US" sz="2000" b="1" dirty="0">
                <a:solidFill>
                  <a:srgbClr val="000000"/>
                </a:solidFill>
                <a:latin typeface="Arial" panose="020B0604020202020204" pitchFamily="34" charset="0"/>
              </a:rPr>
              <a:t>dual wavelength ratio </a:t>
            </a:r>
            <a:r>
              <a:rPr lang="en-US" sz="2000" dirty="0">
                <a:solidFill>
                  <a:srgbClr val="000000"/>
                </a:solidFill>
                <a:latin typeface="Arial" panose="020B0604020202020204" pitchFamily="34" charset="0"/>
              </a:rPr>
              <a:t>(DWR)</a:t>
            </a:r>
          </a:p>
          <a:p>
            <a:pPr lvl="1"/>
            <a:r>
              <a:rPr lang="en-US" sz="1600" dirty="0">
                <a:effectLst/>
                <a:latin typeface="Arial" panose="020B0604020202020204" pitchFamily="34" charset="0"/>
                <a:ea typeface="Cambria" panose="02040503050406030204" pitchFamily="18" charset="0"/>
              </a:rPr>
              <a:t>estimation of ice particle median volume diameter D</a:t>
            </a:r>
            <a:r>
              <a:rPr lang="en-US" sz="1600" baseline="-25000" dirty="0">
                <a:effectLst/>
                <a:latin typeface="Arial" panose="020B0604020202020204" pitchFamily="34" charset="0"/>
                <a:ea typeface="Cambria" panose="02040503050406030204" pitchFamily="18" charset="0"/>
              </a:rPr>
              <a:t>o</a:t>
            </a:r>
            <a:r>
              <a:rPr lang="en-US" sz="1600" dirty="0">
                <a:effectLst/>
                <a:latin typeface="Arial" panose="020B0604020202020204" pitchFamily="34" charset="0"/>
                <a:ea typeface="Cambria" panose="02040503050406030204" pitchFamily="18" charset="0"/>
              </a:rPr>
              <a:t> and particle concentration N</a:t>
            </a:r>
            <a:r>
              <a:rPr lang="en-US" sz="1600" baseline="-25000" dirty="0">
                <a:effectLst/>
                <a:latin typeface="Arial" panose="020B0604020202020204" pitchFamily="34" charset="0"/>
                <a:ea typeface="Cambria" panose="02040503050406030204" pitchFamily="18" charset="0"/>
              </a:rPr>
              <a:t>i</a:t>
            </a:r>
            <a:r>
              <a:rPr lang="en-US" sz="1600" dirty="0">
                <a:effectLst/>
                <a:latin typeface="Arial" panose="020B0604020202020204" pitchFamily="34" charset="0"/>
                <a:ea typeface="Cambria" panose="02040503050406030204" pitchFamily="18" charset="0"/>
              </a:rPr>
              <a:t>,</a:t>
            </a:r>
            <a:endParaRPr lang="en-US" sz="1400" dirty="0"/>
          </a:p>
        </p:txBody>
      </p:sp>
    </p:spTree>
    <p:extLst>
      <p:ext uri="{BB962C8B-B14F-4D97-AF65-F5344CB8AC3E}">
        <p14:creationId xmlns:p14="http://schemas.microsoft.com/office/powerpoint/2010/main" val="4332869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403</Words>
  <Application>Microsoft Macintosh PowerPoint</Application>
  <PresentationFormat>Widescreen</PresentationFormat>
  <Paragraphs>22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Cambria</vt:lpstr>
      <vt:lpstr>Office Theme</vt:lpstr>
      <vt:lpstr>Mesoscale dynamics and mixed-phase microphysics of the marine CAO cloud regime </vt:lpstr>
      <vt:lpstr>Relevant CAESAR hypotheses: mesoscale dynamics</vt:lpstr>
      <vt:lpstr>Relevant CAESAR hypotheses: cloud microphysics</vt:lpstr>
      <vt:lpstr>WCR data in the cloud street regime</vt:lpstr>
      <vt:lpstr>CAESAR products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Mesoscale dynamics and mixed-phase microphysics of the marine CAO cloud regime </dc:title>
  <dc:creator>Bart Geerts</dc:creator>
  <cp:lastModifiedBy>Bart Geerts</cp:lastModifiedBy>
  <cp:revision>1</cp:revision>
  <dcterms:created xsi:type="dcterms:W3CDTF">2023-05-09T13:49:18Z</dcterms:created>
  <dcterms:modified xsi:type="dcterms:W3CDTF">2023-05-09T14:01:50Z</dcterms:modified>
</cp:coreProperties>
</file>