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5" r:id="rId2"/>
  </p:sldMasterIdLst>
  <p:notesMasterIdLst>
    <p:notesMasterId r:id="rId7"/>
  </p:notesMasterIdLst>
  <p:handoutMasterIdLst>
    <p:handoutMasterId r:id="rId8"/>
  </p:handoutMasterIdLst>
  <p:sldIdLst>
    <p:sldId id="971" r:id="rId3"/>
    <p:sldId id="1123" r:id="rId4"/>
    <p:sldId id="1096" r:id="rId5"/>
    <p:sldId id="1121" r:id="rId6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946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89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84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78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047340" algn="l" defTabSz="1218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656808" algn="l" defTabSz="1218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266275" algn="l" defTabSz="1218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875744" algn="l" defTabSz="121893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006600"/>
    <a:srgbClr val="D0D8E8"/>
    <a:srgbClr val="E9EDF4"/>
    <a:srgbClr val="4F81BD"/>
    <a:srgbClr val="EBF1E9"/>
    <a:srgbClr val="CCECFF"/>
    <a:srgbClr val="CC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0312" autoAdjust="0"/>
  </p:normalViewPr>
  <p:slideViewPr>
    <p:cSldViewPr snapToGrid="0" showGuides="1">
      <p:cViewPr varScale="1">
        <p:scale>
          <a:sx n="146" d="100"/>
          <a:sy n="146" d="100"/>
        </p:scale>
        <p:origin x="92" y="4"/>
      </p:cViewPr>
      <p:guideLst>
        <p:guide orient="horz" pos="2160"/>
        <p:guide pos="288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-261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412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87" y="1"/>
            <a:ext cx="3037412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DF58C4B6-C321-4741-A0EA-90D705C14C3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2"/>
            <a:ext cx="3037412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87" y="8830622"/>
            <a:ext cx="3037412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C1973C4F-A885-42C3-9E75-64450089E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41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>
            <a:lvl1pPr defTabSz="93261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81" y="4416112"/>
            <a:ext cx="560703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0" tIns="46625" rIns="93250" bIns="46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22"/>
            <a:ext cx="303741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defTabSz="93261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387" y="8830622"/>
            <a:ext cx="3037412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50" tIns="46625" rIns="93250" bIns="46625" numCol="1" anchor="b" anchorCtr="0" compatLnSpc="1">
            <a:prstTxWarp prst="textNoShape">
              <a:avLst/>
            </a:prstTxWarp>
          </a:bodyPr>
          <a:lstStyle>
            <a:lvl1pPr algn="r" defTabSz="932610">
              <a:defRPr sz="1200">
                <a:latin typeface="Arial" charset="0"/>
              </a:defRPr>
            </a:lvl1pPr>
          </a:lstStyle>
          <a:p>
            <a:pPr>
              <a:defRPr/>
            </a:pPr>
            <a:fld id="{067094D7-3320-4AAB-8DB6-FD461962D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468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936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40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87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340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08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275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44" algn="l" defTabSz="121893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117455" fontAlgn="auto">
              <a:spcBef>
                <a:spcPts val="0"/>
              </a:spcBef>
              <a:spcAft>
                <a:spcPts val="0"/>
              </a:spcAft>
              <a:defRPr/>
            </a:pPr>
            <a:fld id="{B753BEB2-B6BD-4FBB-B32D-280A8B85AB94}" type="slidenum">
              <a:rPr lang="en-US">
                <a:solidFill>
                  <a:prstClr val="black"/>
                </a:solidFill>
                <a:latin typeface="Calibri"/>
              </a:rPr>
              <a:pPr defTabSz="1117455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14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094D7-3320-4AAB-8DB6-FD461962D74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094D7-3320-4AAB-8DB6-FD461962D74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19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3f55b190b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3f55b190b_0_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63f55b190b_0_3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31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640" y="2130426"/>
            <a:ext cx="10362724" cy="1470025"/>
          </a:xfrm>
          <a:prstGeom prst="rect">
            <a:avLst/>
          </a:prstGeom>
        </p:spPr>
        <p:txBody>
          <a:bodyPr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278" y="3886200"/>
            <a:ext cx="8533447" cy="1752600"/>
          </a:xfrm>
          <a:prstGeom prst="rect">
            <a:avLst/>
          </a:prstGeom>
        </p:spPr>
        <p:txBody>
          <a:bodyPr lIns="103647" tIns="51824" rIns="103647" bIns="5182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2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638"/>
            <a:ext cx="10972482" cy="1143000"/>
          </a:xfrm>
          <a:prstGeom prst="rect">
            <a:avLst/>
          </a:prstGeom>
        </p:spPr>
        <p:txBody>
          <a:bodyPr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1" y="1600202"/>
            <a:ext cx="10972482" cy="4525963"/>
          </a:xfrm>
          <a:prstGeom prst="rect">
            <a:avLst/>
          </a:prstGeom>
        </p:spPr>
        <p:txBody>
          <a:bodyPr vert="eaVert" lIns="103647" tIns="51824" rIns="103647" bIns="5182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0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915" y="274639"/>
            <a:ext cx="2742326" cy="5851525"/>
          </a:xfrm>
          <a:prstGeom prst="rect">
            <a:avLst/>
          </a:prstGeom>
        </p:spPr>
        <p:txBody>
          <a:bodyPr vert="eaVert"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760" y="274639"/>
            <a:ext cx="8077717" cy="5851525"/>
          </a:xfrm>
          <a:prstGeom prst="rect">
            <a:avLst/>
          </a:prstGeom>
        </p:spPr>
        <p:txBody>
          <a:bodyPr vert="eaVert" lIns="103647" tIns="51824" rIns="103647" bIns="5182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2850993" y="6643116"/>
            <a:ext cx="6460469" cy="201168"/>
          </a:xfrm>
          <a:prstGeom prst="rect">
            <a:avLst/>
          </a:prstGeom>
        </p:spPr>
        <p:txBody>
          <a:bodyPr vert="horz" lIns="91453" tIns="45727" rIns="91453" bIns="45727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1200" b="1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546">
              <a:defRPr/>
            </a:pPr>
            <a:r>
              <a:rPr lang="en-US" sz="1235" dirty="0" smtClean="0">
                <a:solidFill>
                  <a:prstClr val="white"/>
                </a:solidFill>
              </a:rPr>
              <a:t>Recent Progress and Challenges in Tropical Cyclone Intensity Prediction Using COAMPS-TC</a:t>
            </a:r>
          </a:p>
        </p:txBody>
      </p:sp>
    </p:spTree>
    <p:extLst>
      <p:ext uri="{BB962C8B-B14F-4D97-AF65-F5344CB8AC3E}">
        <p14:creationId xmlns:p14="http://schemas.microsoft.com/office/powerpoint/2010/main" val="305117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47789"/>
          <a:stretch/>
        </p:blipFill>
        <p:spPr>
          <a:xfrm>
            <a:off x="0" y="0"/>
            <a:ext cx="12192000" cy="845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87316"/>
            <a:ext cx="998256" cy="6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102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60" y="2470151"/>
            <a:ext cx="10725151" cy="2378075"/>
          </a:xfrm>
        </p:spPr>
        <p:txBody>
          <a:bodyPr anchor="t" anchorCtr="0">
            <a:normAutofit/>
          </a:bodyPr>
          <a:lstStyle>
            <a:lvl1pPr algn="l">
              <a:defRPr sz="397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4" y="597837"/>
            <a:ext cx="1392974" cy="92616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5629275"/>
            <a:ext cx="3429000" cy="547688"/>
          </a:xfrm>
        </p:spPr>
        <p:txBody>
          <a:bodyPr>
            <a:normAutofit/>
          </a:bodyPr>
          <a:lstStyle>
            <a:lvl1pPr marL="0" indent="0">
              <a:buNone/>
              <a:defRPr sz="2118">
                <a:solidFill>
                  <a:srgbClr val="FABE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950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C7C2AD-5F98-4198-AA47-3E1E7E5434D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4"/>
            <a:ext cx="12192000" cy="897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6517" y="183897"/>
            <a:ext cx="9327292" cy="466897"/>
          </a:xfrm>
        </p:spPr>
        <p:txBody>
          <a:bodyPr>
            <a:noAutofit/>
          </a:bodyPr>
          <a:lstStyle>
            <a:lvl1pPr>
              <a:defRPr sz="3441" b="1">
                <a:solidFill>
                  <a:srgbClr val="FABE0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0" y="107866"/>
            <a:ext cx="927390" cy="62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8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4"/>
            <a:ext cx="10515600" cy="2852737"/>
          </a:xfrm>
        </p:spPr>
        <p:txBody>
          <a:bodyPr anchor="b"/>
          <a:lstStyle>
            <a:lvl1pPr>
              <a:defRPr sz="6442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647">
                <a:solidFill>
                  <a:schemeClr val="tx1">
                    <a:tint val="75000"/>
                  </a:schemeClr>
                </a:solidFill>
              </a:defRPr>
            </a:lvl1pPr>
            <a:lvl2pPr marL="48843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97686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3pPr>
            <a:lvl4pPr marL="1465289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1953718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442147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2930577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419007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3907436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92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58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488430" indent="0">
              <a:buNone/>
              <a:defRPr sz="2118" b="1"/>
            </a:lvl2pPr>
            <a:lvl3pPr marL="976860" indent="0">
              <a:buNone/>
              <a:defRPr sz="1941" b="1"/>
            </a:lvl3pPr>
            <a:lvl4pPr marL="1465289" indent="0">
              <a:buNone/>
              <a:defRPr sz="1677" b="1"/>
            </a:lvl4pPr>
            <a:lvl5pPr marL="1953718" indent="0">
              <a:buNone/>
              <a:defRPr sz="1677" b="1"/>
            </a:lvl5pPr>
            <a:lvl6pPr marL="2442147" indent="0">
              <a:buNone/>
              <a:defRPr sz="1677" b="1"/>
            </a:lvl6pPr>
            <a:lvl7pPr marL="2930577" indent="0">
              <a:buNone/>
              <a:defRPr sz="1677" b="1"/>
            </a:lvl7pPr>
            <a:lvl8pPr marL="3419007" indent="0">
              <a:buNone/>
              <a:defRPr sz="1677" b="1"/>
            </a:lvl8pPr>
            <a:lvl9pPr marL="3907436" indent="0">
              <a:buNone/>
              <a:defRPr sz="16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488430" indent="0">
              <a:buNone/>
              <a:defRPr sz="2118" b="1"/>
            </a:lvl2pPr>
            <a:lvl3pPr marL="976860" indent="0">
              <a:buNone/>
              <a:defRPr sz="1941" b="1"/>
            </a:lvl3pPr>
            <a:lvl4pPr marL="1465289" indent="0">
              <a:buNone/>
              <a:defRPr sz="1677" b="1"/>
            </a:lvl4pPr>
            <a:lvl5pPr marL="1953718" indent="0">
              <a:buNone/>
              <a:defRPr sz="1677" b="1"/>
            </a:lvl5pPr>
            <a:lvl6pPr marL="2442147" indent="0">
              <a:buNone/>
              <a:defRPr sz="1677" b="1"/>
            </a:lvl6pPr>
            <a:lvl7pPr marL="2930577" indent="0">
              <a:buNone/>
              <a:defRPr sz="1677" b="1"/>
            </a:lvl7pPr>
            <a:lvl8pPr marL="3419007" indent="0">
              <a:buNone/>
              <a:defRPr sz="1677" b="1"/>
            </a:lvl8pPr>
            <a:lvl9pPr marL="3907436" indent="0">
              <a:buNone/>
              <a:defRPr sz="167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6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89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6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638"/>
            <a:ext cx="10972482" cy="1143000"/>
          </a:xfrm>
          <a:prstGeom prst="rect">
            <a:avLst/>
          </a:prstGeom>
        </p:spPr>
        <p:txBody>
          <a:bodyPr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61" y="1600202"/>
            <a:ext cx="10972482" cy="4525963"/>
          </a:xfrm>
          <a:prstGeom prst="rect">
            <a:avLst/>
          </a:prstGeom>
        </p:spPr>
        <p:txBody>
          <a:bodyPr lIns="103647" tIns="51824" rIns="103647" bIns="5182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4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44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30"/>
            <a:ext cx="6172200" cy="4873625"/>
          </a:xfrm>
        </p:spPr>
        <p:txBody>
          <a:bodyPr/>
          <a:lstStyle>
            <a:lvl1pPr>
              <a:defRPr sz="3441"/>
            </a:lvl1pPr>
            <a:lvl2pPr>
              <a:defRPr sz="3000"/>
            </a:lvl2pPr>
            <a:lvl3pPr>
              <a:defRPr sz="2647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3"/>
            <a:ext cx="3932238" cy="3811588"/>
          </a:xfrm>
        </p:spPr>
        <p:txBody>
          <a:bodyPr/>
          <a:lstStyle>
            <a:lvl1pPr marL="0" indent="0">
              <a:buNone/>
              <a:defRPr sz="1677"/>
            </a:lvl1pPr>
            <a:lvl2pPr marL="488430" indent="0">
              <a:buNone/>
              <a:defRPr sz="1588"/>
            </a:lvl2pPr>
            <a:lvl3pPr marL="976860" indent="0">
              <a:buNone/>
              <a:defRPr sz="1324"/>
            </a:lvl3pPr>
            <a:lvl4pPr marL="1465289" indent="0">
              <a:buNone/>
              <a:defRPr sz="1059"/>
            </a:lvl4pPr>
            <a:lvl5pPr marL="1953718" indent="0">
              <a:buNone/>
              <a:defRPr sz="1059"/>
            </a:lvl5pPr>
            <a:lvl6pPr marL="2442147" indent="0">
              <a:buNone/>
              <a:defRPr sz="1059"/>
            </a:lvl6pPr>
            <a:lvl7pPr marL="2930577" indent="0">
              <a:buNone/>
              <a:defRPr sz="1059"/>
            </a:lvl7pPr>
            <a:lvl8pPr marL="3419007" indent="0">
              <a:buNone/>
              <a:defRPr sz="1059"/>
            </a:lvl8pPr>
            <a:lvl9pPr marL="3907436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458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44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30"/>
            <a:ext cx="6172200" cy="4873625"/>
          </a:xfrm>
        </p:spPr>
        <p:txBody>
          <a:bodyPr/>
          <a:lstStyle>
            <a:lvl1pPr marL="0" indent="0">
              <a:buNone/>
              <a:defRPr sz="3441"/>
            </a:lvl1pPr>
            <a:lvl2pPr marL="488430" indent="0">
              <a:buNone/>
              <a:defRPr sz="3000"/>
            </a:lvl2pPr>
            <a:lvl3pPr marL="976860" indent="0">
              <a:buNone/>
              <a:defRPr sz="2647"/>
            </a:lvl3pPr>
            <a:lvl4pPr marL="1465289" indent="0">
              <a:buNone/>
              <a:defRPr sz="2118"/>
            </a:lvl4pPr>
            <a:lvl5pPr marL="1953718" indent="0">
              <a:buNone/>
              <a:defRPr sz="2118"/>
            </a:lvl5pPr>
            <a:lvl6pPr marL="2442147" indent="0">
              <a:buNone/>
              <a:defRPr sz="2118"/>
            </a:lvl6pPr>
            <a:lvl7pPr marL="2930577" indent="0">
              <a:buNone/>
              <a:defRPr sz="2118"/>
            </a:lvl7pPr>
            <a:lvl8pPr marL="3419007" indent="0">
              <a:buNone/>
              <a:defRPr sz="2118"/>
            </a:lvl8pPr>
            <a:lvl9pPr marL="3907436" indent="0">
              <a:buNone/>
              <a:defRPr sz="211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3"/>
            <a:ext cx="3932238" cy="3811588"/>
          </a:xfrm>
        </p:spPr>
        <p:txBody>
          <a:bodyPr/>
          <a:lstStyle>
            <a:lvl1pPr marL="0" indent="0">
              <a:buNone/>
              <a:defRPr sz="1677"/>
            </a:lvl1pPr>
            <a:lvl2pPr marL="488430" indent="0">
              <a:buNone/>
              <a:defRPr sz="1588"/>
            </a:lvl2pPr>
            <a:lvl3pPr marL="976860" indent="0">
              <a:buNone/>
              <a:defRPr sz="1324"/>
            </a:lvl3pPr>
            <a:lvl4pPr marL="1465289" indent="0">
              <a:buNone/>
              <a:defRPr sz="1059"/>
            </a:lvl4pPr>
            <a:lvl5pPr marL="1953718" indent="0">
              <a:buNone/>
              <a:defRPr sz="1059"/>
            </a:lvl5pPr>
            <a:lvl6pPr marL="2442147" indent="0">
              <a:buNone/>
              <a:defRPr sz="1059"/>
            </a:lvl6pPr>
            <a:lvl7pPr marL="2930577" indent="0">
              <a:buNone/>
              <a:defRPr sz="1059"/>
            </a:lvl7pPr>
            <a:lvl8pPr marL="3419007" indent="0">
              <a:buNone/>
              <a:defRPr sz="1059"/>
            </a:lvl8pPr>
            <a:lvl9pPr marL="3907436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32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6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9" y="36513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7C2AD-5F98-4198-AA47-3E1E7E54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28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504620"/>
            <a:ext cx="12192000" cy="1353381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67" tIns="40334" rIns="80667" bIns="40334"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4184" y="2420470"/>
            <a:ext cx="11083637" cy="2420471"/>
          </a:xfrm>
        </p:spPr>
        <p:txBody>
          <a:bodyPr anchor="t">
            <a:noAutofit/>
          </a:bodyPr>
          <a:lstStyle>
            <a:lvl1pPr>
              <a:lnSpc>
                <a:spcPts val="4500"/>
              </a:lnSpc>
              <a:defRPr sz="4059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554183" y="5748974"/>
            <a:ext cx="6373091" cy="840094"/>
          </a:xfrm>
        </p:spPr>
        <p:txBody>
          <a:bodyPr anchor="b"/>
          <a:lstStyle>
            <a:lvl1pPr>
              <a:lnSpc>
                <a:spcPts val="1677"/>
              </a:lnSpc>
              <a:spcAft>
                <a:spcPts val="0"/>
              </a:spcAft>
              <a:defRPr sz="1324" b="0">
                <a:solidFill>
                  <a:schemeClr val="bg1"/>
                </a:solidFill>
              </a:defRPr>
            </a:lvl1pPr>
            <a:lvl2pPr>
              <a:lnSpc>
                <a:spcPts val="1677"/>
              </a:lnSpc>
              <a:spcAft>
                <a:spcPts val="0"/>
              </a:spcAft>
              <a:defRPr sz="1324">
                <a:solidFill>
                  <a:schemeClr val="bg2"/>
                </a:solidFill>
              </a:defRPr>
            </a:lvl2pPr>
            <a:lvl3pPr marL="0" indent="0">
              <a:lnSpc>
                <a:spcPts val="1677"/>
              </a:lnSpc>
              <a:spcAft>
                <a:spcPts val="0"/>
              </a:spcAft>
              <a:buFontTx/>
              <a:buNone/>
              <a:defRPr sz="1324" b="1">
                <a:solidFill>
                  <a:schemeClr val="bg1"/>
                </a:solidFill>
              </a:defRPr>
            </a:lvl3pPr>
            <a:lvl4pPr>
              <a:lnSpc>
                <a:spcPts val="2330"/>
              </a:lnSpc>
              <a:spcAft>
                <a:spcPts val="1588"/>
              </a:spcAft>
              <a:defRPr sz="194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Picture 3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08" y="226202"/>
            <a:ext cx="1210235" cy="80682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7204363" y="5748974"/>
            <a:ext cx="4433455" cy="840094"/>
          </a:xfrm>
        </p:spPr>
        <p:txBody>
          <a:bodyPr anchor="b"/>
          <a:lstStyle>
            <a:lvl1pPr algn="r">
              <a:lnSpc>
                <a:spcPts val="1677"/>
              </a:lnSpc>
              <a:spcAft>
                <a:spcPts val="0"/>
              </a:spcAft>
              <a:defRPr sz="1324" b="1">
                <a:solidFill>
                  <a:schemeClr val="bg1"/>
                </a:solidFill>
              </a:defRPr>
            </a:lvl1pPr>
            <a:lvl2pPr algn="r">
              <a:lnSpc>
                <a:spcPts val="1677"/>
              </a:lnSpc>
              <a:spcAft>
                <a:spcPts val="0"/>
              </a:spcAft>
              <a:defRPr sz="1324">
                <a:solidFill>
                  <a:schemeClr val="bg2"/>
                </a:solidFill>
              </a:defRPr>
            </a:lvl2pPr>
            <a:lvl3pPr marL="0" indent="0" algn="r">
              <a:lnSpc>
                <a:spcPts val="1677"/>
              </a:lnSpc>
              <a:spcAft>
                <a:spcPts val="0"/>
              </a:spcAft>
              <a:buFontTx/>
              <a:buNone/>
              <a:defRPr sz="1324" b="0">
                <a:solidFill>
                  <a:schemeClr val="bg1"/>
                </a:solidFill>
              </a:defRPr>
            </a:lvl3pPr>
            <a:lvl4pPr>
              <a:lnSpc>
                <a:spcPts val="2330"/>
              </a:lnSpc>
              <a:spcAft>
                <a:spcPts val="1588"/>
              </a:spcAft>
              <a:defRPr sz="194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95430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47789"/>
          <a:stretch/>
        </p:blipFill>
        <p:spPr>
          <a:xfrm>
            <a:off x="0" y="0"/>
            <a:ext cx="12192000" cy="845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2" y="87316"/>
            <a:ext cx="998256" cy="67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65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865" y="4406902"/>
            <a:ext cx="10362724" cy="1362075"/>
          </a:xfrm>
          <a:prstGeom prst="rect">
            <a:avLst/>
          </a:prstGeom>
        </p:spPr>
        <p:txBody>
          <a:bodyPr lIns="103647" tIns="51824" rIns="103647" bIns="51824" anchor="t"/>
          <a:lstStyle>
            <a:lvl1pPr algn="l">
              <a:defRPr sz="397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865" y="2906713"/>
            <a:ext cx="10362724" cy="1500187"/>
          </a:xfrm>
          <a:prstGeom prst="rect">
            <a:avLst/>
          </a:prstGeom>
        </p:spPr>
        <p:txBody>
          <a:bodyPr lIns="103647" tIns="51824" rIns="103647" bIns="51824" anchor="b"/>
          <a:lstStyle>
            <a:lvl1pPr marL="0" indent="0">
              <a:buNone/>
              <a:defRPr sz="2030">
                <a:solidFill>
                  <a:schemeClr val="tx1">
                    <a:tint val="75000"/>
                  </a:schemeClr>
                </a:solidFill>
              </a:defRPr>
            </a:lvl1pPr>
            <a:lvl2pPr marL="45727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914546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7182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4pPr>
            <a:lvl5pPr marL="1829094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5pPr>
            <a:lvl6pPr marL="2286367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6pPr>
            <a:lvl7pPr marL="2743640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7pPr>
            <a:lvl8pPr marL="3200913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8pPr>
            <a:lvl9pPr marL="3658187" indent="0">
              <a:buNone/>
              <a:defRPr sz="14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0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638"/>
            <a:ext cx="10972482" cy="1143000"/>
          </a:xfrm>
          <a:prstGeom prst="rect">
            <a:avLst/>
          </a:prstGeom>
        </p:spPr>
        <p:txBody>
          <a:bodyPr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760" y="1600202"/>
            <a:ext cx="5410022" cy="4525963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 sz="2824"/>
            </a:lvl1pPr>
            <a:lvl2pPr>
              <a:defRPr sz="2383"/>
            </a:lvl2pPr>
            <a:lvl3pPr>
              <a:defRPr sz="2030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20" y="1600202"/>
            <a:ext cx="5410021" cy="4525963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 sz="2824"/>
            </a:lvl1pPr>
            <a:lvl2pPr>
              <a:defRPr sz="2383"/>
            </a:lvl2pPr>
            <a:lvl3pPr>
              <a:defRPr sz="2030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9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638"/>
            <a:ext cx="10972482" cy="1143000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6203" cy="639762"/>
          </a:xfrm>
          <a:prstGeom prst="rect">
            <a:avLst/>
          </a:prstGeom>
        </p:spPr>
        <p:txBody>
          <a:bodyPr lIns="103647" tIns="51824" rIns="103647" bIns="51824" anchor="b"/>
          <a:lstStyle>
            <a:lvl1pPr marL="0" indent="0">
              <a:buNone/>
              <a:defRPr sz="2383" b="1"/>
            </a:lvl1pPr>
            <a:lvl2pPr marL="457273" indent="0">
              <a:buNone/>
              <a:defRPr sz="2030" b="1"/>
            </a:lvl2pPr>
            <a:lvl3pPr marL="914546" indent="0">
              <a:buNone/>
              <a:defRPr sz="1765" b="1"/>
            </a:lvl3pPr>
            <a:lvl4pPr marL="1371820" indent="0">
              <a:buNone/>
              <a:defRPr sz="1588" b="1"/>
            </a:lvl4pPr>
            <a:lvl5pPr marL="1829094" indent="0">
              <a:buNone/>
              <a:defRPr sz="1588" b="1"/>
            </a:lvl5pPr>
            <a:lvl6pPr marL="2286367" indent="0">
              <a:buNone/>
              <a:defRPr sz="1588" b="1"/>
            </a:lvl6pPr>
            <a:lvl7pPr marL="2743640" indent="0">
              <a:buNone/>
              <a:defRPr sz="1588" b="1"/>
            </a:lvl7pPr>
            <a:lvl8pPr marL="3200913" indent="0">
              <a:buNone/>
              <a:defRPr sz="1588" b="1"/>
            </a:lvl8pPr>
            <a:lvl9pPr marL="3658187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6203" cy="3951288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 sz="2383"/>
            </a:lvl1pPr>
            <a:lvl2pPr>
              <a:defRPr sz="2030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63" y="1535113"/>
            <a:ext cx="5389378" cy="639762"/>
          </a:xfrm>
          <a:prstGeom prst="rect">
            <a:avLst/>
          </a:prstGeom>
        </p:spPr>
        <p:txBody>
          <a:bodyPr lIns="103647" tIns="51824" rIns="103647" bIns="51824" anchor="b"/>
          <a:lstStyle>
            <a:lvl1pPr marL="0" indent="0">
              <a:buNone/>
              <a:defRPr sz="2383" b="1"/>
            </a:lvl1pPr>
            <a:lvl2pPr marL="457273" indent="0">
              <a:buNone/>
              <a:defRPr sz="2030" b="1"/>
            </a:lvl2pPr>
            <a:lvl3pPr marL="914546" indent="0">
              <a:buNone/>
              <a:defRPr sz="1765" b="1"/>
            </a:lvl3pPr>
            <a:lvl4pPr marL="1371820" indent="0">
              <a:buNone/>
              <a:defRPr sz="1588" b="1"/>
            </a:lvl4pPr>
            <a:lvl5pPr marL="1829094" indent="0">
              <a:buNone/>
              <a:defRPr sz="1588" b="1"/>
            </a:lvl5pPr>
            <a:lvl6pPr marL="2286367" indent="0">
              <a:buNone/>
              <a:defRPr sz="1588" b="1"/>
            </a:lvl6pPr>
            <a:lvl7pPr marL="2743640" indent="0">
              <a:buNone/>
              <a:defRPr sz="1588" b="1"/>
            </a:lvl7pPr>
            <a:lvl8pPr marL="3200913" indent="0">
              <a:buNone/>
              <a:defRPr sz="1588" b="1"/>
            </a:lvl8pPr>
            <a:lvl9pPr marL="3658187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63" y="2174875"/>
            <a:ext cx="5389378" cy="3951288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 sz="2383"/>
            </a:lvl1pPr>
            <a:lvl2pPr>
              <a:defRPr sz="2030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1" y="274638"/>
            <a:ext cx="10972482" cy="1143000"/>
          </a:xfrm>
          <a:prstGeom prst="rect">
            <a:avLst/>
          </a:prstGeom>
        </p:spPr>
        <p:txBody>
          <a:bodyPr lIns="103647" tIns="51824" rIns="103647" bIns="5182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4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7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3050"/>
            <a:ext cx="4011070" cy="1162050"/>
          </a:xfrm>
          <a:prstGeom prst="rect">
            <a:avLst/>
          </a:prstGeom>
        </p:spPr>
        <p:txBody>
          <a:bodyPr lIns="103647" tIns="51824" rIns="103647" bIns="51824" anchor="b"/>
          <a:lstStyle>
            <a:lvl1pPr algn="l">
              <a:defRPr sz="20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16" y="273051"/>
            <a:ext cx="6815325" cy="5853113"/>
          </a:xfrm>
          <a:prstGeom prst="rect">
            <a:avLst/>
          </a:prstGeom>
        </p:spPr>
        <p:txBody>
          <a:bodyPr lIns="103647" tIns="51824" rIns="103647" bIns="51824"/>
          <a:lstStyle>
            <a:lvl1pPr>
              <a:defRPr sz="3177"/>
            </a:lvl1pPr>
            <a:lvl2pPr>
              <a:defRPr sz="2824"/>
            </a:lvl2pPr>
            <a:lvl3pPr>
              <a:defRPr sz="2383"/>
            </a:lvl3pPr>
            <a:lvl4pPr>
              <a:defRPr sz="2030"/>
            </a:lvl4pPr>
            <a:lvl5pPr>
              <a:defRPr sz="2030"/>
            </a:lvl5pPr>
            <a:lvl6pPr>
              <a:defRPr sz="2030"/>
            </a:lvl6pPr>
            <a:lvl7pPr>
              <a:defRPr sz="2030"/>
            </a:lvl7pPr>
            <a:lvl8pPr>
              <a:defRPr sz="2030"/>
            </a:lvl8pPr>
            <a:lvl9pPr>
              <a:defRPr sz="20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60" y="1435101"/>
            <a:ext cx="4011070" cy="4691063"/>
          </a:xfrm>
          <a:prstGeom prst="rect">
            <a:avLst/>
          </a:prstGeom>
        </p:spPr>
        <p:txBody>
          <a:bodyPr lIns="103647" tIns="51824" rIns="103647" bIns="51824"/>
          <a:lstStyle>
            <a:lvl1pPr marL="0" indent="0">
              <a:buNone/>
              <a:defRPr sz="1411"/>
            </a:lvl1pPr>
            <a:lvl2pPr marL="457273" indent="0">
              <a:buNone/>
              <a:defRPr sz="1235"/>
            </a:lvl2pPr>
            <a:lvl3pPr marL="914546" indent="0">
              <a:buNone/>
              <a:defRPr sz="970"/>
            </a:lvl3pPr>
            <a:lvl4pPr marL="1371820" indent="0">
              <a:buNone/>
              <a:defRPr sz="882"/>
            </a:lvl4pPr>
            <a:lvl5pPr marL="1829094" indent="0">
              <a:buNone/>
              <a:defRPr sz="882"/>
            </a:lvl5pPr>
            <a:lvl6pPr marL="2286367" indent="0">
              <a:buNone/>
              <a:defRPr sz="882"/>
            </a:lvl6pPr>
            <a:lvl7pPr marL="2743640" indent="0">
              <a:buNone/>
              <a:defRPr sz="882"/>
            </a:lvl7pPr>
            <a:lvl8pPr marL="3200913" indent="0">
              <a:buNone/>
              <a:defRPr sz="882"/>
            </a:lvl8pPr>
            <a:lvl9pPr marL="3658187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3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11" y="4800600"/>
            <a:ext cx="7315517" cy="566738"/>
          </a:xfrm>
          <a:prstGeom prst="rect">
            <a:avLst/>
          </a:prstGeom>
        </p:spPr>
        <p:txBody>
          <a:bodyPr lIns="103647" tIns="51824" rIns="103647" bIns="51824" anchor="b"/>
          <a:lstStyle>
            <a:lvl1pPr algn="l">
              <a:defRPr sz="20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11" y="612775"/>
            <a:ext cx="7315517" cy="4114800"/>
          </a:xfrm>
          <a:prstGeom prst="rect">
            <a:avLst/>
          </a:prstGeom>
        </p:spPr>
        <p:txBody>
          <a:bodyPr lIns="103647" tIns="51824" rIns="103647" bIns="51824"/>
          <a:lstStyle>
            <a:lvl1pPr marL="0" indent="0">
              <a:buNone/>
              <a:defRPr sz="3177"/>
            </a:lvl1pPr>
            <a:lvl2pPr marL="457273" indent="0">
              <a:buNone/>
              <a:defRPr sz="2824"/>
            </a:lvl2pPr>
            <a:lvl3pPr marL="914546" indent="0">
              <a:buNone/>
              <a:defRPr sz="2383"/>
            </a:lvl3pPr>
            <a:lvl4pPr marL="1371820" indent="0">
              <a:buNone/>
              <a:defRPr sz="2030"/>
            </a:lvl4pPr>
            <a:lvl5pPr marL="1829094" indent="0">
              <a:buNone/>
              <a:defRPr sz="2030"/>
            </a:lvl5pPr>
            <a:lvl6pPr marL="2286367" indent="0">
              <a:buNone/>
              <a:defRPr sz="2030"/>
            </a:lvl6pPr>
            <a:lvl7pPr marL="2743640" indent="0">
              <a:buNone/>
              <a:defRPr sz="2030"/>
            </a:lvl7pPr>
            <a:lvl8pPr marL="3200913" indent="0">
              <a:buNone/>
              <a:defRPr sz="2030"/>
            </a:lvl8pPr>
            <a:lvl9pPr marL="3658187" indent="0">
              <a:buNone/>
              <a:defRPr sz="203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11" y="5367338"/>
            <a:ext cx="7315517" cy="804862"/>
          </a:xfrm>
          <a:prstGeom prst="rect">
            <a:avLst/>
          </a:prstGeom>
        </p:spPr>
        <p:txBody>
          <a:bodyPr lIns="103647" tIns="51824" rIns="103647" bIns="51824"/>
          <a:lstStyle>
            <a:lvl1pPr marL="0" indent="0">
              <a:buNone/>
              <a:defRPr sz="1411"/>
            </a:lvl1pPr>
            <a:lvl2pPr marL="457273" indent="0">
              <a:buNone/>
              <a:defRPr sz="1235"/>
            </a:lvl2pPr>
            <a:lvl3pPr marL="914546" indent="0">
              <a:buNone/>
              <a:defRPr sz="970"/>
            </a:lvl3pPr>
            <a:lvl4pPr marL="1371820" indent="0">
              <a:buNone/>
              <a:defRPr sz="882"/>
            </a:lvl4pPr>
            <a:lvl5pPr marL="1829094" indent="0">
              <a:buNone/>
              <a:defRPr sz="882"/>
            </a:lvl5pPr>
            <a:lvl6pPr marL="2286367" indent="0">
              <a:buNone/>
              <a:defRPr sz="882"/>
            </a:lvl6pPr>
            <a:lvl7pPr marL="2743640" indent="0">
              <a:buNone/>
              <a:defRPr sz="882"/>
            </a:lvl7pPr>
            <a:lvl8pPr marL="3200913" indent="0">
              <a:buNone/>
              <a:defRPr sz="882"/>
            </a:lvl8pPr>
            <a:lvl9pPr marL="3658187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760" y="6356351"/>
            <a:ext cx="2843954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0B33B-02D0-4DB2-9B6E-5DB33E1660E2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5/7/2023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98" y="6356351"/>
            <a:ext cx="3861806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8288" y="6356351"/>
            <a:ext cx="2843953" cy="365125"/>
          </a:xfrm>
          <a:prstGeom prst="rect">
            <a:avLst/>
          </a:prstGeom>
        </p:spPr>
        <p:txBody>
          <a:bodyPr lIns="103647" tIns="51824" rIns="103647" bIns="51824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6DA32-B37E-46DB-A183-046606DAB862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4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94722" y="6457876"/>
            <a:ext cx="497278" cy="400124"/>
          </a:xfrm>
          <a:prstGeom prst="rect">
            <a:avLst/>
          </a:prstGeom>
          <a:noFill/>
        </p:spPr>
        <p:txBody>
          <a:bodyPr wrap="none" lIns="91453" tIns="45727" rIns="91453" bIns="45727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8D443F-87D8-40A4-B3EA-6E5886862BA3}" type="slidenum">
              <a:rPr lang="en-US" sz="2000" b="1" smtClean="0">
                <a:solidFill>
                  <a:schemeClr val="tx1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801" b="1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 b="47789"/>
          <a:stretch/>
        </p:blipFill>
        <p:spPr>
          <a:xfrm>
            <a:off x="2" y="2"/>
            <a:ext cx="12192000" cy="7442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6" y="67174"/>
            <a:ext cx="907876" cy="6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ctr" defTabSz="914546" rtl="0" eaLnBrk="1" latinLnBrk="0" hangingPunct="1">
        <a:spcBef>
          <a:spcPct val="0"/>
        </a:spcBef>
        <a:buNone/>
        <a:defRPr sz="44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55" indent="-342955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43069" indent="-285796" algn="l" defTabSz="9145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24" kern="1200">
          <a:solidFill>
            <a:schemeClr val="tx1"/>
          </a:solidFill>
          <a:latin typeface="+mn-lt"/>
          <a:ea typeface="+mn-ea"/>
          <a:cs typeface="+mn-cs"/>
        </a:defRPr>
      </a:lvl2pPr>
      <a:lvl3pPr marL="1143184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83" kern="1200">
          <a:solidFill>
            <a:schemeClr val="tx1"/>
          </a:solidFill>
          <a:latin typeface="+mn-lt"/>
          <a:ea typeface="+mn-ea"/>
          <a:cs typeface="+mn-cs"/>
        </a:defRPr>
      </a:lvl3pPr>
      <a:lvl4pPr marL="1600457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30" kern="1200">
          <a:solidFill>
            <a:schemeClr val="tx1"/>
          </a:solidFill>
          <a:latin typeface="+mn-lt"/>
          <a:ea typeface="+mn-ea"/>
          <a:cs typeface="+mn-cs"/>
        </a:defRPr>
      </a:lvl4pPr>
      <a:lvl5pPr marL="2057730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»"/>
        <a:defRPr sz="2030" kern="1200">
          <a:solidFill>
            <a:schemeClr val="tx1"/>
          </a:solidFill>
          <a:latin typeface="+mn-lt"/>
          <a:ea typeface="+mn-ea"/>
          <a:cs typeface="+mn-cs"/>
        </a:defRPr>
      </a:lvl5pPr>
      <a:lvl6pPr marL="2515003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76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51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24" indent="-228637" algn="l" defTabSz="9145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73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546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820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9094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367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640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913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8187" algn="l" defTabSz="914546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0"/>
            <a:ext cx="10515600" cy="1325563"/>
          </a:xfrm>
          <a:prstGeom prst="rect">
            <a:avLst/>
          </a:prstGeom>
        </p:spPr>
        <p:txBody>
          <a:bodyPr vert="horz" lIns="110704" tIns="55352" rIns="110704" bIns="5535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10704" tIns="55352" rIns="110704" bIns="553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110704" tIns="55352" rIns="110704" bIns="55352" rtlCol="0" anchor="ctr"/>
          <a:lstStyle>
            <a:lvl1pPr algn="l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D0F1-45D4-4618-8949-5F29C95DCA02}" type="datetimeFigureOut">
              <a:rPr lang="en-GB" smtClean="0"/>
              <a:t>07/05/2023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0704" tIns="55352" rIns="110704" bIns="55352" rtlCol="0" anchor="ctr"/>
          <a:lstStyle>
            <a:lvl1pPr algn="ctr">
              <a:defRPr sz="13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0704" tIns="55352" rIns="110704" bIns="55352" rtlCol="0" anchor="ctr"/>
          <a:lstStyle>
            <a:lvl1pPr algn="r">
              <a:defRPr sz="1324">
                <a:solidFill>
                  <a:schemeClr val="tx1"/>
                </a:solidFill>
              </a:defRPr>
            </a:lvl1pPr>
          </a:lstStyle>
          <a:p>
            <a:fld id="{51C7C2AD-5F98-4198-AA47-3E1E7E5434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iming>
    <p:tnLst>
      <p:par>
        <p:cTn id="1" dur="indefinite" restart="never" nodeType="tmRoot"/>
      </p:par>
    </p:tnLst>
  </p:timing>
  <p:txStyles>
    <p:titleStyle>
      <a:lvl1pPr algn="l" defTabSz="976860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215" indent="-244215" algn="l" defTabSz="976860" rtl="0" eaLnBrk="1" latinLnBrk="0" hangingPunct="1">
        <a:lnSpc>
          <a:spcPct val="90000"/>
        </a:lnSpc>
        <a:spcBef>
          <a:spcPts val="106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2644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21074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709503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197933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686363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3174791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663222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4151651" indent="-244215" algn="l" defTabSz="976860" rtl="0" eaLnBrk="1" latinLnBrk="0" hangingPunct="1">
        <a:lnSpc>
          <a:spcPct val="90000"/>
        </a:lnSpc>
        <a:spcBef>
          <a:spcPts val="53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1pPr>
      <a:lvl2pPr marL="488430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976860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465289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53718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2147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30577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419007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907436" algn="l" defTabSz="976860" rtl="0" eaLnBrk="1" latinLnBrk="0" hangingPunct="1"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0057" y="222170"/>
            <a:ext cx="9886123" cy="149040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Cold-Air Outbreaks and Polar Lows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 of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NRL’s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2269" y="1567458"/>
            <a:ext cx="5364036" cy="1343340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James Doyle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Marine Meteorology Division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U.S. Naval Research Laboratory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Monterey, CA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james.doyle@nrlmry.navy.mil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ooter Placeholder 2"/>
          <p:cNvSpPr txBox="1">
            <a:spLocks/>
          </p:cNvSpPr>
          <p:nvPr/>
        </p:nvSpPr>
        <p:spPr>
          <a:xfrm>
            <a:off x="1" y="6492875"/>
            <a:ext cx="1219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0021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0043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0064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0085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0106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0129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0149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80170" algn="l" defTabSz="820043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336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white"/>
                </a:solidFill>
              </a:rPr>
              <a:t>Distribution Statement A: </a:t>
            </a:r>
            <a:r>
              <a:rPr lang="en-US" sz="1800" i="1" dirty="0" smtClean="0">
                <a:solidFill>
                  <a:prstClr val="white"/>
                </a:solidFill>
              </a:rPr>
              <a:t> Approved </a:t>
            </a:r>
            <a:r>
              <a:rPr lang="en-US" sz="1800" i="1" dirty="0">
                <a:solidFill>
                  <a:prstClr val="white"/>
                </a:solidFill>
              </a:rPr>
              <a:t>for public release. Distribution is unlimited.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4" t="315" r="18912" b="424"/>
          <a:stretch/>
        </p:blipFill>
        <p:spPr>
          <a:xfrm>
            <a:off x="161336" y="1675829"/>
            <a:ext cx="3363295" cy="373456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249732" y="2496833"/>
            <a:ext cx="577898" cy="853817"/>
          </a:xfrm>
          <a:prstGeom prst="straightConnector1">
            <a:avLst/>
          </a:prstGeom>
          <a:ln w="60325">
            <a:solidFill>
              <a:srgbClr val="FFC000"/>
            </a:solidFill>
            <a:tailEnd type="triangle"/>
          </a:ln>
          <a:effectLst>
            <a:glow rad="1397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-128507" y="5236641"/>
            <a:ext cx="2238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https://www.dundeesat.co.uk/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969" y="165487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bg1">
                      <a:alpha val="4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Svalbard</a:t>
            </a:r>
            <a:endParaRPr lang="en-US" dirty="0">
              <a:effectLst>
                <a:glow rad="228600">
                  <a:schemeClr val="bg1">
                    <a:alpha val="4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58502" y="248979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Polar Low</a:t>
            </a:r>
            <a:endParaRPr lang="en-US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81888" y="186979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bg1">
                      <a:alpha val="4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Ice</a:t>
            </a:r>
            <a:endParaRPr lang="en-US" dirty="0">
              <a:effectLst>
                <a:glow rad="228600">
                  <a:schemeClr val="bg1">
                    <a:alpha val="4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6962" y="3554391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glow rad="228600">
                    <a:schemeClr val="bg1">
                      <a:alpha val="44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Norway</a:t>
            </a:r>
            <a:endParaRPr lang="en-US" dirty="0">
              <a:effectLst>
                <a:glow rad="228600">
                  <a:schemeClr val="bg1">
                    <a:alpha val="44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4858" y="3365779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Cold-Air</a:t>
            </a:r>
          </a:p>
          <a:p>
            <a:r>
              <a:rPr lang="en-US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Outbreak</a:t>
            </a:r>
            <a:endParaRPr lang="en-US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48345" y="3329031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 km</a:t>
            </a:r>
            <a:endParaRPr lang="en-US" sz="16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005667" y="3365779"/>
            <a:ext cx="569658" cy="0"/>
          </a:xfrm>
          <a:prstGeom prst="straightConnector1">
            <a:avLst/>
          </a:prstGeom>
          <a:ln w="34925">
            <a:solidFill>
              <a:schemeClr val="tx1"/>
            </a:solidFill>
            <a:headEnd type="triangle"/>
            <a:tailEnd type="triangle"/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74524" y="2985375"/>
            <a:ext cx="2795785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Qingfang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Jiang 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NRL-MRY, LES / PBL Modeling,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Rolls, Cold-Air Outbreaks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3341" y="3827964"/>
            <a:ext cx="2928325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Reuben Demirdjian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NRL-MRY, Mesoscale Modeling, Polar Low Dynamics &amp; Processes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6546" y="3827964"/>
            <a:ext cx="3430074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Kevin Biernat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NRC Post Doc, Mesoscale Modeling, TPVs, Polar Low Dynamics &amp; Processes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93893" y="4654363"/>
            <a:ext cx="2795785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Travis Smith (co-PI)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NRL-SSC, oceanography,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Coupled COAMPS, Polar Lows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0292" y="4662671"/>
            <a:ext cx="2928325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Tommy Jensen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NRL-SSC, oceanography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air-sea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coupled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COAMPS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66429" y="4678861"/>
            <a:ext cx="3295091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David Hebert</a:t>
            </a: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NRL-SSC,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ice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(CICE modeling) 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ocean dynamics,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coupled ESPC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01330" y="5575585"/>
            <a:ext cx="11925356" cy="933483"/>
            <a:chOff x="-262258" y="5236893"/>
            <a:chExt cx="11659999" cy="1017906"/>
          </a:xfrm>
        </p:grpSpPr>
        <p:sp>
          <p:nvSpPr>
            <p:cNvPr id="35" name="TextBox 34"/>
            <p:cNvSpPr txBox="1"/>
            <p:nvPr/>
          </p:nvSpPr>
          <p:spPr>
            <a:xfrm>
              <a:off x="-214931" y="5236893"/>
              <a:ext cx="11612672" cy="1017906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endParaRPr lang="en-U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-262258" y="5247339"/>
              <a:ext cx="11659999" cy="100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NRL is providing additional support for flight hours to offset some costs for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NSF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NRL is coordinating with ONR to possibly support several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Saildrones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Likely participate in the field (1 – 2? people).  Could serve in forecasting, flight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planning/execution, science roles.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938253" y="2985375"/>
            <a:ext cx="3430074" cy="850897"/>
          </a:xfrm>
          <a:prstGeom prst="rect">
            <a:avLst/>
          </a:prstGeom>
          <a:noFill/>
        </p:spPr>
        <p:txBody>
          <a:bodyPr wrap="square" lIns="80667" tIns="40334" rIns="80667" bIns="40334" rtlCol="0">
            <a:spAutoFit/>
          </a:bodyPr>
          <a:lstStyle/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Alex Reinecke</a:t>
            </a: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7686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Numerical methods, high-resolution modeling, grid refinement for polar lows</a:t>
            </a:r>
            <a:endParaRPr lang="en-US" sz="1100" dirty="0">
              <a:solidFill>
                <a:srgbClr val="FABE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13065" y="1040150"/>
            <a:ext cx="3923929" cy="1649682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984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Navy ESPC</a:t>
            </a:r>
            <a:r>
              <a:rPr lang="en-US" b="0" dirty="0" smtClean="0">
                <a:solidFill>
                  <a:schemeClr val="bg1"/>
                </a:solidFill>
              </a:rPr>
              <a:t>: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Fully coupled S2S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45 day; 16 members; once weekly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Ensemble:  NAVGEM (37km); HYCOM-CICE </a:t>
            </a:r>
            <a:r>
              <a:rPr lang="en-US" b="0" dirty="0">
                <a:solidFill>
                  <a:schemeClr val="bg1"/>
                </a:solidFill>
              </a:rPr>
              <a:t>(1/12°)</a:t>
            </a:r>
            <a:endParaRPr lang="en-US" b="0" dirty="0" smtClean="0">
              <a:solidFill>
                <a:schemeClr val="bg1"/>
              </a:solidFill>
            </a:endParaRP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Deterministic:  NAVGEM (19km</a:t>
            </a:r>
            <a:r>
              <a:rPr lang="en-US" b="0" dirty="0">
                <a:solidFill>
                  <a:schemeClr val="bg1"/>
                </a:solidFill>
              </a:rPr>
              <a:t>); HYCOM-CICE </a:t>
            </a:r>
            <a:r>
              <a:rPr lang="en-US" b="0" dirty="0" smtClean="0">
                <a:solidFill>
                  <a:schemeClr val="bg1"/>
                </a:solidFill>
              </a:rPr>
              <a:t>(1/25°) (2024 in ops)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284042" y="1040150"/>
            <a:ext cx="3835153" cy="1649682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984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NEPTUNE</a:t>
            </a:r>
            <a:r>
              <a:rPr lang="en-US" b="0" dirty="0" smtClean="0">
                <a:solidFill>
                  <a:schemeClr val="bg1"/>
                </a:solidFill>
              </a:rPr>
              <a:t>: </a:t>
            </a:r>
            <a:r>
              <a:rPr lang="en-US" b="0" dirty="0">
                <a:solidFill>
                  <a:schemeClr val="bg1"/>
                </a:solidFill>
              </a:rPr>
              <a:t>S</a:t>
            </a:r>
            <a:r>
              <a:rPr lang="en-US" b="0" dirty="0" smtClean="0">
                <a:solidFill>
                  <a:schemeClr val="bg1"/>
                </a:solidFill>
              </a:rPr>
              <a:t>pectral element core; highly scalable and accurate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Common </a:t>
            </a:r>
            <a:r>
              <a:rPr lang="en-US" b="0" dirty="0">
                <a:solidFill>
                  <a:schemeClr val="bg1"/>
                </a:solidFill>
              </a:rPr>
              <a:t>Community Physics </a:t>
            </a:r>
            <a:r>
              <a:rPr lang="en-US" b="0" dirty="0" smtClean="0">
                <a:solidFill>
                  <a:schemeClr val="bg1"/>
                </a:solidFill>
              </a:rPr>
              <a:t>Pkg.</a:t>
            </a:r>
            <a:endParaRPr lang="en-US" b="0" dirty="0">
              <a:solidFill>
                <a:schemeClr val="bg1"/>
              </a:solidFill>
            </a:endParaRP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Next-generation, </a:t>
            </a:r>
            <a:r>
              <a:rPr lang="en-US" b="0" dirty="0" smtClean="0">
                <a:solidFill>
                  <a:schemeClr val="bg1"/>
                </a:solidFill>
              </a:rPr>
              <a:t>unified regional, global, </a:t>
            </a:r>
            <a:r>
              <a:rPr lang="en-US" b="0" dirty="0" smtClean="0">
                <a:solidFill>
                  <a:schemeClr val="bg1"/>
                </a:solidFill>
              </a:rPr>
              <a:t>high-altitude option</a:t>
            </a:r>
            <a:endParaRPr lang="en-US" b="0" dirty="0" smtClean="0">
              <a:solidFill>
                <a:schemeClr val="bg1"/>
              </a:solidFill>
            </a:endParaRP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Static mesh refinement </a:t>
            </a:r>
            <a:r>
              <a:rPr lang="en-US" b="0" dirty="0" smtClean="0">
                <a:solidFill>
                  <a:schemeClr val="bg1"/>
                </a:solidFill>
              </a:rPr>
              <a:t>(</a:t>
            </a:r>
            <a:r>
              <a:rPr lang="en-US" b="0" dirty="0" smtClean="0">
                <a:solidFill>
                  <a:schemeClr val="bg1"/>
                </a:solidFill>
              </a:rPr>
              <a:t>2024/25</a:t>
            </a:r>
            <a:r>
              <a:rPr lang="en-US" b="0" dirty="0" smtClean="0">
                <a:solidFill>
                  <a:schemeClr val="bg1"/>
                </a:solidFill>
              </a:rPr>
              <a:t>)</a:t>
            </a:r>
            <a:endParaRPr lang="en-US" b="0" dirty="0" smtClean="0">
              <a:solidFill>
                <a:schemeClr val="bg1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266243" y="1040150"/>
            <a:ext cx="3835153" cy="1700978"/>
          </a:xfrm>
          <a:prstGeom prst="rect">
            <a:avLst/>
          </a:prstGeom>
          <a:solidFill>
            <a:srgbClr val="00006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0" tIns="0" rIns="0" bIns="0">
            <a:spAutoFit/>
          </a:bodyPr>
          <a:lstStyle>
            <a:lvl1pPr marL="1698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398463" indent="-169863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FFFF00"/>
                </a:solidFill>
              </a:rPr>
              <a:t>COAMPS</a:t>
            </a:r>
            <a:r>
              <a:rPr lang="en-US" b="0" dirty="0" smtClean="0">
                <a:solidFill>
                  <a:schemeClr val="bg1"/>
                </a:solidFill>
              </a:rPr>
              <a:t>: Coupled air, ocean (NCOM), wave (WWIII), ice (CICE)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Nested grids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Full suite of physics</a:t>
            </a: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bg1"/>
                </a:solidFill>
              </a:rPr>
              <a:t>LES option</a:t>
            </a:r>
            <a:endParaRPr lang="en-US" b="0" dirty="0">
              <a:solidFill>
                <a:schemeClr val="bg1"/>
              </a:solidFill>
            </a:endParaRPr>
          </a:p>
          <a:p>
            <a:pPr marL="231775" indent="-161925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dirty="0" err="1" smtClean="0">
                <a:solidFill>
                  <a:schemeClr val="bg1"/>
                </a:solidFill>
              </a:rPr>
              <a:t>Adjoint</a:t>
            </a:r>
            <a:r>
              <a:rPr lang="en-US" b="0" dirty="0">
                <a:solidFill>
                  <a:schemeClr val="bg1"/>
                </a:solidFill>
              </a:rPr>
              <a:t> </a:t>
            </a:r>
            <a:r>
              <a:rPr lang="en-US" b="0" dirty="0" smtClean="0">
                <a:solidFill>
                  <a:schemeClr val="bg1"/>
                </a:solidFill>
              </a:rPr>
              <a:t>sensitivity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181340" y="2776562"/>
            <a:ext cx="4280169" cy="3780113"/>
            <a:chOff x="7908656" y="2648686"/>
            <a:chExt cx="4280169" cy="3780113"/>
          </a:xfrm>
        </p:grpSpPr>
        <p:pic>
          <p:nvPicPr>
            <p:cNvPr id="6" name="Picture 2" descr="C:\Users\wang\Documents\MyData\documents\ESPC_Arctic\misc\sfcr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6" t="22516" r="5961" b="21670"/>
            <a:stretch/>
          </p:blipFill>
          <p:spPr bwMode="auto">
            <a:xfrm>
              <a:off x="11343031" y="3577404"/>
              <a:ext cx="527321" cy="2213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8214753" y="2648686"/>
              <a:ext cx="3390906" cy="3754757"/>
              <a:chOff x="4802919" y="1136116"/>
              <a:chExt cx="3479000" cy="4083868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55687" y="1136116"/>
                <a:ext cx="3057730" cy="401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24-h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Fcst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00Z 21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July 2018</a:t>
                </a:r>
              </a:p>
            </p:txBody>
          </p:sp>
          <p:pic>
            <p:nvPicPr>
              <p:cNvPr id="13" name="Picture 2" descr="C:\Users\wang\Documents\MyData\documents\ESPC_Arctic\misc\sfcr3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2" t="6511" r="22296" b="5204"/>
              <a:stretch/>
            </p:blipFill>
            <p:spPr bwMode="auto">
              <a:xfrm>
                <a:off x="4802919" y="1518682"/>
                <a:ext cx="3219450" cy="3701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336900" y="4761264"/>
                <a:ext cx="945019" cy="35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27km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7908656" y="2772835"/>
              <a:ext cx="4280169" cy="365596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9" rIns="91436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31781" y="3035614"/>
              <a:ext cx="1030683" cy="276997"/>
            </a:xfrm>
            <a:prstGeom prst="rect">
              <a:avLst/>
            </a:prstGeom>
            <a:noFill/>
          </p:spPr>
          <p:txBody>
            <a:bodyPr wrap="square" lIns="91436" tIns="45719" rIns="91436" bIns="45719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Sea Ice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9993145" y="3272658"/>
              <a:ext cx="15793" cy="247251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91615" y="4954688"/>
              <a:ext cx="1267975" cy="127120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0" y="2776562"/>
            <a:ext cx="39868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Ice Thickness (m)</a:t>
            </a:r>
            <a:endParaRPr lang="en-US" dirty="0"/>
          </a:p>
        </p:txBody>
      </p:sp>
      <p:pic>
        <p:nvPicPr>
          <p:cNvPr id="16" name="Picture 3" descr="M:\CONFERENCES-MEETINGS-TALKS\2018-09-11, NAEFS\arcticict_nowcast_anim30d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6" y="3232624"/>
            <a:ext cx="3916637" cy="353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69" y="3430444"/>
            <a:ext cx="2391064" cy="15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4630" y="27309"/>
            <a:ext cx="11277599" cy="617009"/>
          </a:xfrm>
          <a:prstGeom prst="rect">
            <a:avLst/>
          </a:prstGeom>
          <a:noFill/>
        </p:spPr>
        <p:txBody>
          <a:bodyPr wrap="square" lIns="123362" tIns="61681" rIns="123362" bIns="6168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pic>
        <p:nvPicPr>
          <p:cNvPr id="20" name="Picture 4" descr="C:\Users\reinecke\Documents\nrl_reviews\6.2 Review 2017\ESPC WU4\airtmp_cntrl-ster_Arctic_p92500_E096P3L064_2015110700.gif"/>
          <p:cNvPicPr>
            <a:picLocks noChangeAspect="1" noChangeArrowheads="1" noCrop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00" y="3184306"/>
            <a:ext cx="3743455" cy="362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12489" y="2794158"/>
            <a:ext cx="39868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925 </a:t>
            </a:r>
            <a:r>
              <a:rPr lang="en-US" dirty="0" err="1" smtClean="0"/>
              <a:t>hPa</a:t>
            </a:r>
            <a:r>
              <a:rPr lang="en-US" dirty="0" smtClean="0"/>
              <a:t> Temperature (°C)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27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4124965" y="882852"/>
            <a:ext cx="3771082" cy="5606954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8100" y="880958"/>
            <a:ext cx="3771082" cy="5623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4630" y="27309"/>
            <a:ext cx="11277599" cy="617009"/>
          </a:xfrm>
          <a:prstGeom prst="rect">
            <a:avLst/>
          </a:prstGeom>
          <a:noFill/>
        </p:spPr>
        <p:txBody>
          <a:bodyPr wrap="square" lIns="123362" tIns="61681" rIns="123362" bIns="6168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Approach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4630" y="807323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New Observations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781" y="1154807"/>
            <a:ext cx="213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CAESAR</a:t>
            </a:r>
          </a:p>
          <a:p>
            <a:r>
              <a:rPr lang="en-US" sz="1200" dirty="0" smtClean="0"/>
              <a:t>Cold-Air Outbreak Exp. In the Sub-Arctic Region</a:t>
            </a:r>
          </a:p>
          <a:p>
            <a:r>
              <a:rPr lang="en-US" sz="1200" dirty="0" smtClean="0"/>
              <a:t>(Feb – Apr 2023)</a:t>
            </a:r>
            <a:endParaRPr lang="en-US" sz="1200" dirty="0"/>
          </a:p>
          <a:p>
            <a:r>
              <a:rPr lang="en-US" sz="1200" i="1" dirty="0" smtClean="0"/>
              <a:t>National Science Foundation</a:t>
            </a:r>
            <a:endParaRPr lang="en-US" sz="1200" i="1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15046" r="52736" b="10325"/>
          <a:stretch/>
        </p:blipFill>
        <p:spPr>
          <a:xfrm>
            <a:off x="2210922" y="1223071"/>
            <a:ext cx="1637566" cy="8951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446" y="1219845"/>
            <a:ext cx="313042" cy="346081"/>
          </a:xfrm>
          <a:prstGeom prst="rect">
            <a:avLst/>
          </a:prstGeom>
        </p:spPr>
      </p:pic>
      <p:pic>
        <p:nvPicPr>
          <p:cNvPr id="32" name="Google Shape;76;p16"/>
          <p:cNvPicPr preferRelativeResize="0"/>
          <p:nvPr/>
        </p:nvPicPr>
        <p:blipFill rotWithShape="1">
          <a:blip r:embed="rId5">
            <a:alphaModFix/>
          </a:blip>
          <a:srcRect l="46346" t="16069" b="13779"/>
          <a:stretch/>
        </p:blipFill>
        <p:spPr>
          <a:xfrm>
            <a:off x="222873" y="2300075"/>
            <a:ext cx="1663229" cy="1956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/>
          <a:srcRect l="51279" r="1120"/>
          <a:stretch/>
        </p:blipFill>
        <p:spPr>
          <a:xfrm>
            <a:off x="2178965" y="2456920"/>
            <a:ext cx="1467395" cy="87295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776934" y="2178640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Cloud Radar and Lidar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1836330" y="3242110"/>
            <a:ext cx="217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Saildrones</a:t>
            </a:r>
            <a:r>
              <a:rPr lang="en-US" sz="1600" dirty="0" smtClean="0"/>
              <a:t> &amp; Drifters?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507458" y="4322659"/>
            <a:ext cx="31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Other Datasets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74627" y="5758183"/>
            <a:ext cx="1845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SAR</a:t>
            </a:r>
          </a:p>
          <a:p>
            <a:r>
              <a:rPr lang="en-US" sz="1200" dirty="0" smtClean="0"/>
              <a:t>Synthetic Aperture Radar data Sentinel-1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274627" y="4620428"/>
            <a:ext cx="1678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MOSAiC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sz="1200" dirty="0" smtClean="0"/>
              <a:t>International Arctic Drift Expedition (2019-20)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86100" y="4620428"/>
            <a:ext cx="212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COMBLE</a:t>
            </a:r>
          </a:p>
          <a:p>
            <a:r>
              <a:rPr lang="en-US" sz="1200" dirty="0"/>
              <a:t>Cold-Air Outbreaks in the Marine Boundary Layer </a:t>
            </a:r>
            <a:r>
              <a:rPr lang="en-US" sz="1200" dirty="0" smtClean="0"/>
              <a:t>Exp.</a:t>
            </a:r>
          </a:p>
          <a:p>
            <a:r>
              <a:rPr lang="en-US" sz="1200" dirty="0" smtClean="0"/>
              <a:t>(2019-20)</a:t>
            </a:r>
            <a:endParaRPr lang="en-US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1886102" y="5765505"/>
            <a:ext cx="18459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Scatterometer</a:t>
            </a:r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sz="1200" dirty="0" smtClean="0"/>
              <a:t>Advanced </a:t>
            </a:r>
            <a:r>
              <a:rPr lang="en-US" sz="1200" dirty="0" err="1"/>
              <a:t>Scatterometer</a:t>
            </a:r>
            <a:r>
              <a:rPr lang="en-US" sz="1200" dirty="0"/>
              <a:t> (ASCAT)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74656" y="5522500"/>
            <a:ext cx="191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Satellite Winds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91734" y="80732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Models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7482" y="826788"/>
            <a:ext cx="4077989" cy="5985956"/>
            <a:chOff x="7997032" y="826788"/>
            <a:chExt cx="4077989" cy="5985956"/>
          </a:xfrm>
        </p:grpSpPr>
        <p:sp>
          <p:nvSpPr>
            <p:cNvPr id="73" name="TextBox 72"/>
            <p:cNvSpPr txBox="1"/>
            <p:nvPr/>
          </p:nvSpPr>
          <p:spPr>
            <a:xfrm>
              <a:off x="8081517" y="895104"/>
              <a:ext cx="3771082" cy="55947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endParaRPr lang="en-US" sz="2000" b="1" dirty="0" smtClean="0">
                <a:solidFill>
                  <a:srgbClr val="0000CC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97032" y="826788"/>
              <a:ext cx="39796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Diagnostics &amp; Verification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Content Placeholder 6"/>
            <p:cNvSpPr txBox="1">
              <a:spLocks/>
            </p:cNvSpPr>
            <p:nvPr/>
          </p:nvSpPr>
          <p:spPr>
            <a:xfrm>
              <a:off x="8000749" y="1288453"/>
              <a:ext cx="4074272" cy="5524291"/>
            </a:xfrm>
          </p:spPr>
          <p:txBody>
            <a:bodyPr>
              <a:noAutofit/>
            </a:bodyPr>
            <a:lstStyle>
              <a:lvl1pPr marL="342955" indent="-342955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177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3069" indent="-285796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184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8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457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730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5003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2276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551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824" indent="-228637" algn="l" defTabSz="91454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3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Cold-Air Outbreaks</a:t>
              </a:r>
            </a:p>
            <a:p>
              <a:pPr marL="112713" indent="-112713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Boundary layer processes                       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(LES, COAMPS,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CAESAR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flux legs)</a:t>
              </a:r>
            </a:p>
            <a:p>
              <a:pPr marL="112713" indent="-112713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Cloud processes &amp; dynamics          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(COAMPS, cloud radar and cloud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lidar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12713" indent="-112713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ir-sea-ice interactions                 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(coupled COAMPS, fluxes,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Saildrones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?)</a:t>
              </a:r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spcAft>
                  <a:spcPts val="0"/>
                </a:spcAft>
                <a:buNone/>
              </a:pPr>
              <a:endParaRPr lang="en-US" sz="1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 fontAlgn="auto">
                <a:spcAft>
                  <a:spcPts val="0"/>
                </a:spcAft>
                <a:buNone/>
              </a:pPr>
              <a:r>
                <a:rPr lang="en-US" sz="1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Polar Lows</a:t>
              </a:r>
            </a:p>
            <a:p>
              <a:pPr marL="112713" indent="-112713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Polar low genesis-intensification  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(COAMPS, LES?,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cloud radar,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dropsnd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2713" indent="-112713" defTabSz="914400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Quantify air-sea-ice interactions                      </a:t>
              </a:r>
              <a:r>
                <a:rPr lang="en-US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COAMPS, 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flux legs, </a:t>
              </a:r>
              <a:r>
                <a:rPr lang="en-US" sz="1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Saildrones</a:t>
              </a:r>
              <a:r>
                <a:rPr 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?)</a:t>
              </a:r>
              <a:r>
                <a:rPr lang="en-US" sz="1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2713" indent="-112713" fontAlgn="auto">
                <a:spcBef>
                  <a:spcPts val="430"/>
                </a:spcBef>
                <a:spcAft>
                  <a:spcPts val="0"/>
                </a:spcAft>
              </a:pPr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Predictability barriers-verification          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COAMPS </a:t>
              </a:r>
              <a:r>
                <a:rPr lang="en-US" sz="1600" smtClean="0">
                  <a:latin typeface="Arial" panose="020B0604020202020204" pitchFamily="34" charset="0"/>
                  <a:cs typeface="Arial" panose="020B0604020202020204" pitchFamily="34" charset="0"/>
                </a:rPr>
                <a:t>&amp; adjoint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dropsondes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SAR, cloud-scale processes, water vapor)</a:t>
              </a:r>
            </a:p>
            <a:p>
              <a:pPr marL="302575" indent="-302575" fontAlgn="auto">
                <a:spcAft>
                  <a:spcPts val="0"/>
                </a:spcAft>
                <a:buFontTx/>
                <a:buChar char="-"/>
              </a:pPr>
              <a:endPara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Content Placeholder 6"/>
          <p:cNvSpPr txBox="1">
            <a:spLocks/>
          </p:cNvSpPr>
          <p:nvPr/>
        </p:nvSpPr>
        <p:spPr>
          <a:xfrm>
            <a:off x="4114831" y="1261949"/>
            <a:ext cx="3853476" cy="5538466"/>
          </a:xfrm>
        </p:spPr>
        <p:txBody>
          <a:bodyPr>
            <a:noAutofit/>
          </a:bodyPr>
          <a:lstStyle>
            <a:lvl1pPr marL="342955" indent="-342955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17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069" indent="-285796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184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8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457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730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5003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276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551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24" indent="-228637" algn="l" defTabSz="9145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Eddy Simulation (LES)</a:t>
            </a:r>
          </a:p>
          <a:p>
            <a:pPr marL="112713" indent="-112713" fontAlgn="auto"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Turbulence resolving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resolutions (~50 m) with cloud processes</a:t>
            </a:r>
          </a:p>
          <a:p>
            <a:pPr marL="112713" indent="-112713" fontAlgn="auto">
              <a:spcAft>
                <a:spcPts val="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COAMPS LES, CM1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COAMPS Coupled </a:t>
            </a:r>
            <a:r>
              <a:rPr lang="en-US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Air-Sea-Ice</a:t>
            </a:r>
            <a:endParaRPr lang="en-US" sz="1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indent="-112713" fontAlgn="auto"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Fully coupled atmosphere, ocean (NCOM), sea ice (CICE) capability</a:t>
            </a:r>
          </a:p>
          <a:p>
            <a:pPr marL="112713" indent="-112713" fontAlgn="auto"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COAMPS </a:t>
            </a:r>
            <a:r>
              <a:rPr lang="en-US" sz="18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</a:t>
            </a:r>
            <a:endParaRPr lang="en-US" sz="1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-117475" fontAlgn="auto"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Mathematically rigorous method to compute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 sensitivity</a:t>
            </a:r>
          </a:p>
          <a:p>
            <a:pPr marL="117475" indent="-117475" fontAlgn="auto">
              <a:spcAft>
                <a:spcPts val="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 class microphysics and ocean mixed layer model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NEPTUNE Limited </a:t>
            </a:r>
            <a:r>
              <a:rPr lang="en-US" sz="1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en-US" sz="1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indent="-112713" fontAlgn="auto">
              <a:spcAft>
                <a:spcPts val="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Next-generation model for multi-scale cloud-resolving simulations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2713" indent="-112713" fontAlgn="auto">
              <a:spcAft>
                <a:spcPts val="0"/>
              </a:spcAft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Three of six saildrones deployed from Dutch Harbor, AK, May 20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67" y="3501249"/>
            <a:ext cx="1120298" cy="74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3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613" y="805072"/>
            <a:ext cx="7868476" cy="4840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456" y="2792596"/>
            <a:ext cx="3922715" cy="299167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6287" y="5868238"/>
            <a:ext cx="11508884" cy="937501"/>
            <a:chOff x="249325" y="5232511"/>
            <a:chExt cx="11252794" cy="1022288"/>
          </a:xfrm>
        </p:grpSpPr>
        <p:sp>
          <p:nvSpPr>
            <p:cNvPr id="6" name="TextBox 5"/>
            <p:cNvSpPr txBox="1"/>
            <p:nvPr/>
          </p:nvSpPr>
          <p:spPr>
            <a:xfrm>
              <a:off x="249325" y="5236893"/>
              <a:ext cx="10545613" cy="1017906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endParaRPr lang="en-US" sz="2000" b="1" dirty="0">
                <a:solidFill>
                  <a:srgbClr val="0000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2328" y="5232511"/>
              <a:ext cx="11089791" cy="100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CAESAR schematic flight plans are generally complementary with the NRL objectives</a:t>
              </a:r>
            </a:p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May want to consider C130 overflights of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Saildrones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when feasible</a:t>
              </a:r>
            </a:p>
            <a:p>
              <a:pPr marL="148163" indent="-148163">
                <a:buFont typeface="Arial" panose="020B0604020202020204" pitchFamily="34" charset="0"/>
                <a:buChar char="•"/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Sampling to/from the ice edge is desirable when feasible;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Lagrangian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type of flights also desirable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4630" y="27309"/>
            <a:ext cx="7933205" cy="617009"/>
          </a:xfrm>
          <a:prstGeom prst="rect">
            <a:avLst/>
          </a:prstGeom>
          <a:noFill/>
        </p:spPr>
        <p:txBody>
          <a:bodyPr wrap="square" lIns="123362" tIns="61681" rIns="123362" bIns="61681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Observing 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4222" y="5436850"/>
            <a:ext cx="205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CAESAR EDO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350" y="41774"/>
            <a:ext cx="4042925" cy="30371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91100" y="2778425"/>
            <a:ext cx="192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CAESAR EDO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32350" y="5385492"/>
            <a:ext cx="192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CAESAR EDO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30354</TotalTime>
  <Words>573</Words>
  <Application>Microsoft Office PowerPoint</Application>
  <PresentationFormat>Widescreen</PresentationFormat>
  <Paragraphs>107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Office Theme</vt:lpstr>
      <vt:lpstr>Cold-Air Outbreaks and Polar Lows  Overview of NRL’s Program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James D. Doyle</dc:creator>
  <cp:lastModifiedBy>Doyle, Dr. James</cp:lastModifiedBy>
  <cp:revision>2491</cp:revision>
  <cp:lastPrinted>2021-10-18T15:23:15Z</cp:lastPrinted>
  <dcterms:created xsi:type="dcterms:W3CDTF">2006-04-29T17:40:08Z</dcterms:created>
  <dcterms:modified xsi:type="dcterms:W3CDTF">2023-05-07T23:50:03Z</dcterms:modified>
</cp:coreProperties>
</file>