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84" r:id="rId2"/>
    <p:sldId id="292" r:id="rId3"/>
    <p:sldId id="285" r:id="rId4"/>
    <p:sldId id="287" r:id="rId5"/>
    <p:sldId id="286" r:id="rId6"/>
    <p:sldId id="288" r:id="rId7"/>
    <p:sldId id="290" r:id="rId8"/>
    <p:sldId id="28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273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08"/>
    <p:restoredTop sz="96327"/>
  </p:normalViewPr>
  <p:slideViewPr>
    <p:cSldViewPr snapToGrid="0" snapToObjects="1">
      <p:cViewPr varScale="1">
        <p:scale>
          <a:sx n="123" d="100"/>
          <a:sy n="123" d="100"/>
        </p:scale>
        <p:origin x="256"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6959F-CA2C-3B49-A076-3D128E772646}" type="datetimeFigureOut">
              <a:rPr lang="en-US" smtClean="0"/>
              <a:t>5/9/23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B0DF6F-1234-1949-8618-670B021CD4D2}" type="slidenum">
              <a:rPr lang="en-US" smtClean="0"/>
              <a:t>‹#›</a:t>
            </a:fld>
            <a:endParaRPr lang="en-US"/>
          </a:p>
        </p:txBody>
      </p:sp>
    </p:spTree>
    <p:extLst>
      <p:ext uri="{BB962C8B-B14F-4D97-AF65-F5344CB8AC3E}">
        <p14:creationId xmlns:p14="http://schemas.microsoft.com/office/powerpoint/2010/main" val="1192136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B0DF6F-1234-1949-8618-670B021CD4D2}" type="slidenum">
              <a:rPr lang="en-US" smtClean="0"/>
              <a:t>6</a:t>
            </a:fld>
            <a:endParaRPr lang="en-US"/>
          </a:p>
        </p:txBody>
      </p:sp>
    </p:spTree>
    <p:extLst>
      <p:ext uri="{BB962C8B-B14F-4D97-AF65-F5344CB8AC3E}">
        <p14:creationId xmlns:p14="http://schemas.microsoft.com/office/powerpoint/2010/main" val="3155126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212121"/>
                </a:solidFill>
                <a:effectLst/>
                <a:latin typeface="Calibri" panose="020F0502020204030204" pitchFamily="34" charset="0"/>
              </a:rPr>
              <a:t>Where will air sampled between [t1, t2] at a certain level z end up after </a:t>
            </a:r>
            <a:r>
              <a:rPr lang="en-US" sz="1200" b="0" i="0" u="none" strike="noStrike" dirty="0">
                <a:solidFill>
                  <a:srgbClr val="212121"/>
                </a:solidFill>
                <a:effectLst/>
                <a:latin typeface="Symbol" pitchFamily="2" charset="2"/>
              </a:rPr>
              <a:t>d</a:t>
            </a:r>
            <a:r>
              <a:rPr lang="en-US" sz="1200" b="0" i="0" u="none" strike="noStrike" dirty="0">
                <a:solidFill>
                  <a:srgbClr val="212121"/>
                </a:solidFill>
                <a:effectLst/>
                <a:latin typeface="Calibri" panose="020F0502020204030204" pitchFamily="34" charset="0"/>
              </a:rPr>
              <a:t>t hours? The second flight track should be flown such that the delta-t for all parcels along the track is fairly constant, about </a:t>
            </a:r>
            <a:r>
              <a:rPr lang="en-US" sz="1200" b="0" i="0" u="none" strike="noStrike" dirty="0">
                <a:solidFill>
                  <a:srgbClr val="212121"/>
                </a:solidFill>
                <a:effectLst/>
                <a:latin typeface="Symbol" pitchFamily="2" charset="2"/>
              </a:rPr>
              <a:t>d</a:t>
            </a:r>
            <a:r>
              <a:rPr lang="en-US" sz="1200" b="0" i="0" u="none" strike="noStrike" dirty="0">
                <a:solidFill>
                  <a:srgbClr val="212121"/>
                </a:solidFill>
                <a:effectLst/>
                <a:latin typeface="Calibri" panose="020F0502020204030204" pitchFamily="34" charset="0"/>
              </a:rPr>
              <a:t>t hours. Your student’s code should take in a line of [x1,y1,z1,t] points, and spit out a new line of [x2,y2,z1,t+</a:t>
            </a:r>
            <a:r>
              <a:rPr lang="en-US" sz="1200" b="0" i="0" u="none" strike="noStrike" dirty="0">
                <a:solidFill>
                  <a:srgbClr val="212121"/>
                </a:solidFill>
                <a:effectLst/>
                <a:latin typeface="Symbol" pitchFamily="2" charset="2"/>
              </a:rPr>
              <a:t> d</a:t>
            </a:r>
            <a:r>
              <a:rPr lang="en-US" sz="1200" b="0" i="0" u="none" strike="noStrike" dirty="0">
                <a:solidFill>
                  <a:srgbClr val="212121"/>
                </a:solidFill>
                <a:effectLst/>
                <a:latin typeface="Calibri" panose="020F0502020204030204" pitchFamily="34" charset="0"/>
              </a:rPr>
              <a:t>t] points. We choose xx and the flight level z1 (roughly constant), and of course the initial flight leg. The delta-t </a:t>
            </a:r>
            <a:r>
              <a:rPr lang="en-US" sz="1200" b="0" i="0" u="none" strike="noStrike" dirty="0">
                <a:solidFill>
                  <a:srgbClr val="212121"/>
                </a:solidFill>
                <a:effectLst/>
                <a:latin typeface="Symbol" pitchFamily="2" charset="2"/>
              </a:rPr>
              <a:t>d</a:t>
            </a:r>
            <a:r>
              <a:rPr lang="en-US" sz="1200" b="0" i="0" u="none" strike="noStrike" dirty="0">
                <a:solidFill>
                  <a:srgbClr val="212121"/>
                </a:solidFill>
                <a:effectLst/>
                <a:latin typeface="Calibri" panose="020F0502020204030204" pitchFamily="34" charset="0"/>
              </a:rPr>
              <a:t>t can be short (part of the same flight) or long (to be flown the next day), depending on background winds.</a:t>
            </a:r>
            <a:endParaRPr lang="en-US" sz="1200" dirty="0"/>
          </a:p>
          <a:p>
            <a:endParaRPr lang="en-US" dirty="0"/>
          </a:p>
        </p:txBody>
      </p:sp>
      <p:sp>
        <p:nvSpPr>
          <p:cNvPr id="4" name="Slide Number Placeholder 3"/>
          <p:cNvSpPr>
            <a:spLocks noGrp="1"/>
          </p:cNvSpPr>
          <p:nvPr>
            <p:ph type="sldNum" sz="quarter" idx="5"/>
          </p:nvPr>
        </p:nvSpPr>
        <p:spPr/>
        <p:txBody>
          <a:bodyPr/>
          <a:lstStyle/>
          <a:p>
            <a:fld id="{5BB0DF6F-1234-1949-8618-670B021CD4D2}" type="slidenum">
              <a:rPr lang="en-US" smtClean="0"/>
              <a:t>8</a:t>
            </a:fld>
            <a:endParaRPr lang="en-US"/>
          </a:p>
        </p:txBody>
      </p:sp>
    </p:spTree>
    <p:extLst>
      <p:ext uri="{BB962C8B-B14F-4D97-AF65-F5344CB8AC3E}">
        <p14:creationId xmlns:p14="http://schemas.microsoft.com/office/powerpoint/2010/main" val="45330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045D888-7DD4-384A-B31E-083FA52D343D}" type="datetimeFigureOut">
              <a:rPr lang="en-US" smtClean="0"/>
              <a:t>5/9/23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598A8-33F5-C040-A03D-4F3DD32FED94}" type="slidenum">
              <a:rPr lang="en-US" smtClean="0"/>
              <a:t>‹#›</a:t>
            </a:fld>
            <a:endParaRPr lang="en-US"/>
          </a:p>
        </p:txBody>
      </p:sp>
    </p:spTree>
    <p:extLst>
      <p:ext uri="{BB962C8B-B14F-4D97-AF65-F5344CB8AC3E}">
        <p14:creationId xmlns:p14="http://schemas.microsoft.com/office/powerpoint/2010/main" val="133518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45D888-7DD4-384A-B31E-083FA52D343D}" type="datetimeFigureOut">
              <a:rPr lang="en-US" smtClean="0"/>
              <a:t>5/9/23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598A8-33F5-C040-A03D-4F3DD32FED94}" type="slidenum">
              <a:rPr lang="en-US" smtClean="0"/>
              <a:t>‹#›</a:t>
            </a:fld>
            <a:endParaRPr lang="en-US"/>
          </a:p>
        </p:txBody>
      </p:sp>
    </p:spTree>
    <p:extLst>
      <p:ext uri="{BB962C8B-B14F-4D97-AF65-F5344CB8AC3E}">
        <p14:creationId xmlns:p14="http://schemas.microsoft.com/office/powerpoint/2010/main" val="1104765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45D888-7DD4-384A-B31E-083FA52D343D}" type="datetimeFigureOut">
              <a:rPr lang="en-US" smtClean="0"/>
              <a:t>5/9/23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598A8-33F5-C040-A03D-4F3DD32FED94}" type="slidenum">
              <a:rPr lang="en-US" smtClean="0"/>
              <a:t>‹#›</a:t>
            </a:fld>
            <a:endParaRPr lang="en-US"/>
          </a:p>
        </p:txBody>
      </p:sp>
    </p:spTree>
    <p:extLst>
      <p:ext uri="{BB962C8B-B14F-4D97-AF65-F5344CB8AC3E}">
        <p14:creationId xmlns:p14="http://schemas.microsoft.com/office/powerpoint/2010/main" val="649944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45D888-7DD4-384A-B31E-083FA52D343D}" type="datetimeFigureOut">
              <a:rPr lang="en-US" smtClean="0"/>
              <a:t>5/9/23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598A8-33F5-C040-A03D-4F3DD32FED94}" type="slidenum">
              <a:rPr lang="en-US" smtClean="0"/>
              <a:t>‹#›</a:t>
            </a:fld>
            <a:endParaRPr lang="en-US"/>
          </a:p>
        </p:txBody>
      </p:sp>
    </p:spTree>
    <p:extLst>
      <p:ext uri="{BB962C8B-B14F-4D97-AF65-F5344CB8AC3E}">
        <p14:creationId xmlns:p14="http://schemas.microsoft.com/office/powerpoint/2010/main" val="1342069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45D888-7DD4-384A-B31E-083FA52D343D}" type="datetimeFigureOut">
              <a:rPr lang="en-US" smtClean="0"/>
              <a:t>5/9/23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7598A8-33F5-C040-A03D-4F3DD32FED94}" type="slidenum">
              <a:rPr lang="en-US" smtClean="0"/>
              <a:t>‹#›</a:t>
            </a:fld>
            <a:endParaRPr lang="en-US"/>
          </a:p>
        </p:txBody>
      </p:sp>
    </p:spTree>
    <p:extLst>
      <p:ext uri="{BB962C8B-B14F-4D97-AF65-F5344CB8AC3E}">
        <p14:creationId xmlns:p14="http://schemas.microsoft.com/office/powerpoint/2010/main" val="1148753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45D888-7DD4-384A-B31E-083FA52D343D}" type="datetimeFigureOut">
              <a:rPr lang="en-US" smtClean="0"/>
              <a:t>5/9/23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598A8-33F5-C040-A03D-4F3DD32FED94}" type="slidenum">
              <a:rPr lang="en-US" smtClean="0"/>
              <a:t>‹#›</a:t>
            </a:fld>
            <a:endParaRPr lang="en-US"/>
          </a:p>
        </p:txBody>
      </p:sp>
    </p:spTree>
    <p:extLst>
      <p:ext uri="{BB962C8B-B14F-4D97-AF65-F5344CB8AC3E}">
        <p14:creationId xmlns:p14="http://schemas.microsoft.com/office/powerpoint/2010/main" val="1229583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45D888-7DD4-384A-B31E-083FA52D343D}" type="datetimeFigureOut">
              <a:rPr lang="en-US" smtClean="0"/>
              <a:t>5/9/23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7598A8-33F5-C040-A03D-4F3DD32FED94}" type="slidenum">
              <a:rPr lang="en-US" smtClean="0"/>
              <a:t>‹#›</a:t>
            </a:fld>
            <a:endParaRPr lang="en-US"/>
          </a:p>
        </p:txBody>
      </p:sp>
    </p:spTree>
    <p:extLst>
      <p:ext uri="{BB962C8B-B14F-4D97-AF65-F5344CB8AC3E}">
        <p14:creationId xmlns:p14="http://schemas.microsoft.com/office/powerpoint/2010/main" val="381337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45D888-7DD4-384A-B31E-083FA52D343D}" type="datetimeFigureOut">
              <a:rPr lang="en-US" smtClean="0"/>
              <a:t>5/9/23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7598A8-33F5-C040-A03D-4F3DD32FED94}" type="slidenum">
              <a:rPr lang="en-US" smtClean="0"/>
              <a:t>‹#›</a:t>
            </a:fld>
            <a:endParaRPr lang="en-US"/>
          </a:p>
        </p:txBody>
      </p:sp>
    </p:spTree>
    <p:extLst>
      <p:ext uri="{BB962C8B-B14F-4D97-AF65-F5344CB8AC3E}">
        <p14:creationId xmlns:p14="http://schemas.microsoft.com/office/powerpoint/2010/main" val="1052580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5D888-7DD4-384A-B31E-083FA52D343D}" type="datetimeFigureOut">
              <a:rPr lang="en-US" smtClean="0"/>
              <a:t>5/9/23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7598A8-33F5-C040-A03D-4F3DD32FED94}" type="slidenum">
              <a:rPr lang="en-US" smtClean="0"/>
              <a:t>‹#›</a:t>
            </a:fld>
            <a:endParaRPr lang="en-US"/>
          </a:p>
        </p:txBody>
      </p:sp>
    </p:spTree>
    <p:extLst>
      <p:ext uri="{BB962C8B-B14F-4D97-AF65-F5344CB8AC3E}">
        <p14:creationId xmlns:p14="http://schemas.microsoft.com/office/powerpoint/2010/main" val="1890822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45D888-7DD4-384A-B31E-083FA52D343D}" type="datetimeFigureOut">
              <a:rPr lang="en-US" smtClean="0"/>
              <a:t>5/9/23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598A8-33F5-C040-A03D-4F3DD32FED94}" type="slidenum">
              <a:rPr lang="en-US" smtClean="0"/>
              <a:t>‹#›</a:t>
            </a:fld>
            <a:endParaRPr lang="en-US"/>
          </a:p>
        </p:txBody>
      </p:sp>
    </p:spTree>
    <p:extLst>
      <p:ext uri="{BB962C8B-B14F-4D97-AF65-F5344CB8AC3E}">
        <p14:creationId xmlns:p14="http://schemas.microsoft.com/office/powerpoint/2010/main" val="594312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45D888-7DD4-384A-B31E-083FA52D343D}" type="datetimeFigureOut">
              <a:rPr lang="en-US" smtClean="0"/>
              <a:t>5/9/23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7598A8-33F5-C040-A03D-4F3DD32FED94}" type="slidenum">
              <a:rPr lang="en-US" smtClean="0"/>
              <a:t>‹#›</a:t>
            </a:fld>
            <a:endParaRPr lang="en-US"/>
          </a:p>
        </p:txBody>
      </p:sp>
    </p:spTree>
    <p:extLst>
      <p:ext uri="{BB962C8B-B14F-4D97-AF65-F5344CB8AC3E}">
        <p14:creationId xmlns:p14="http://schemas.microsoft.com/office/powerpoint/2010/main" val="660014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45D888-7DD4-384A-B31E-083FA52D343D}" type="datetimeFigureOut">
              <a:rPr lang="en-US" smtClean="0"/>
              <a:t>5/9/23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598A8-33F5-C040-A03D-4F3DD32FED94}" type="slidenum">
              <a:rPr lang="en-US" smtClean="0"/>
              <a:t>‹#›</a:t>
            </a:fld>
            <a:endParaRPr lang="en-US"/>
          </a:p>
        </p:txBody>
      </p:sp>
    </p:spTree>
    <p:extLst>
      <p:ext uri="{BB962C8B-B14F-4D97-AF65-F5344CB8AC3E}">
        <p14:creationId xmlns:p14="http://schemas.microsoft.com/office/powerpoint/2010/main" val="1479692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31EA-97CD-BD42-AFFC-2E95A233C9C9}"/>
              </a:ext>
            </a:extLst>
          </p:cNvPr>
          <p:cNvSpPr>
            <a:spLocks noGrp="1"/>
          </p:cNvSpPr>
          <p:nvPr>
            <p:ph type="title"/>
          </p:nvPr>
        </p:nvSpPr>
        <p:spPr>
          <a:xfrm>
            <a:off x="0" y="0"/>
            <a:ext cx="10515600" cy="1325563"/>
          </a:xfrm>
        </p:spPr>
        <p:txBody>
          <a:bodyPr>
            <a:normAutofit/>
          </a:bodyPr>
          <a:lstStyle/>
          <a:p>
            <a:r>
              <a:rPr lang="en-US" sz="4000" dirty="0"/>
              <a:t>CAESAR proposed flight patterns</a:t>
            </a:r>
          </a:p>
        </p:txBody>
      </p:sp>
      <p:sp>
        <p:nvSpPr>
          <p:cNvPr id="4" name="Content Placeholder 3">
            <a:extLst>
              <a:ext uri="{FF2B5EF4-FFF2-40B4-BE49-F238E27FC236}">
                <a16:creationId xmlns:a16="http://schemas.microsoft.com/office/drawing/2014/main" id="{A448AF67-BA02-DB44-A85A-9AD3953FCDB4}"/>
              </a:ext>
            </a:extLst>
          </p:cNvPr>
          <p:cNvSpPr>
            <a:spLocks noGrp="1"/>
          </p:cNvSpPr>
          <p:nvPr>
            <p:ph idx="1"/>
          </p:nvPr>
        </p:nvSpPr>
        <p:spPr>
          <a:xfrm>
            <a:off x="230667" y="1253331"/>
            <a:ext cx="6731242" cy="4351338"/>
          </a:xfrm>
        </p:spPr>
        <p:txBody>
          <a:bodyPr/>
          <a:lstStyle/>
          <a:p>
            <a:r>
              <a:rPr lang="en-US" dirty="0"/>
              <a:t>Full-fetch flights:</a:t>
            </a:r>
          </a:p>
          <a:p>
            <a:pPr lvl="1"/>
            <a:r>
              <a:rPr lang="en-US" dirty="0"/>
              <a:t>objective: </a:t>
            </a:r>
            <a:r>
              <a:rPr lang="en-US" sz="2000" dirty="0"/>
              <a:t>remote sensing and in situ observations along-fetch, from the Arctic ice edge</a:t>
            </a:r>
          </a:p>
          <a:p>
            <a:r>
              <a:rPr lang="en-US" dirty="0"/>
              <a:t>Quasi-</a:t>
            </a:r>
            <a:r>
              <a:rPr lang="en-US" dirty="0" err="1"/>
              <a:t>Lagrangian</a:t>
            </a:r>
            <a:endParaRPr lang="en-US" dirty="0"/>
          </a:p>
          <a:p>
            <a:pPr lvl="1"/>
            <a:r>
              <a:rPr lang="en-US" dirty="0"/>
              <a:t>objective: </a:t>
            </a:r>
            <a:r>
              <a:rPr lang="en-US" sz="2000" dirty="0"/>
              <a:t>fetch-dependent changes in cloud properties</a:t>
            </a:r>
          </a:p>
          <a:p>
            <a:r>
              <a:rPr lang="en-US" dirty="0"/>
              <a:t>Local CAO conditions</a:t>
            </a:r>
          </a:p>
          <a:p>
            <a:pPr lvl="1"/>
            <a:r>
              <a:rPr lang="en-US" dirty="0"/>
              <a:t>Objective: </a:t>
            </a:r>
            <a:r>
              <a:rPr lang="en-US" sz="2000" dirty="0"/>
              <a:t>statistical sampling of a given cloud regime</a:t>
            </a:r>
            <a:endParaRPr lang="en-US" dirty="0"/>
          </a:p>
        </p:txBody>
      </p:sp>
      <p:pic>
        <p:nvPicPr>
          <p:cNvPr id="5" name="Picture 4">
            <a:extLst>
              <a:ext uri="{FF2B5EF4-FFF2-40B4-BE49-F238E27FC236}">
                <a16:creationId xmlns:a16="http://schemas.microsoft.com/office/drawing/2014/main" id="{F6A0FB68-9890-2A41-781C-93F202B31884}"/>
              </a:ext>
            </a:extLst>
          </p:cNvPr>
          <p:cNvPicPr>
            <a:picLocks noChangeAspect="1"/>
          </p:cNvPicPr>
          <p:nvPr/>
        </p:nvPicPr>
        <p:blipFill>
          <a:blip r:embed="rId2"/>
          <a:stretch>
            <a:fillRect/>
          </a:stretch>
        </p:blipFill>
        <p:spPr>
          <a:xfrm rot="5400000">
            <a:off x="6110089" y="776091"/>
            <a:ext cx="6858000" cy="5305820"/>
          </a:xfrm>
          <a:prstGeom prst="rect">
            <a:avLst/>
          </a:prstGeom>
        </p:spPr>
      </p:pic>
      <p:sp>
        <p:nvSpPr>
          <p:cNvPr id="6" name="TextBox 5">
            <a:extLst>
              <a:ext uri="{FF2B5EF4-FFF2-40B4-BE49-F238E27FC236}">
                <a16:creationId xmlns:a16="http://schemas.microsoft.com/office/drawing/2014/main" id="{61A73AD1-5CE3-1A0F-F8A0-4136A1385B82}"/>
              </a:ext>
            </a:extLst>
          </p:cNvPr>
          <p:cNvSpPr txBox="1"/>
          <p:nvPr/>
        </p:nvSpPr>
        <p:spPr>
          <a:xfrm>
            <a:off x="9777846" y="6375552"/>
            <a:ext cx="926857" cy="461665"/>
          </a:xfrm>
          <a:prstGeom prst="rect">
            <a:avLst/>
          </a:prstGeom>
          <a:noFill/>
        </p:spPr>
        <p:txBody>
          <a:bodyPr wrap="none" rtlCol="0">
            <a:spAutoFit/>
          </a:bodyPr>
          <a:lstStyle/>
          <a:p>
            <a:r>
              <a:rPr lang="en-US" sz="2400" b="1" dirty="0">
                <a:solidFill>
                  <a:srgbClr val="FF0000"/>
                </a:solidFill>
              </a:rPr>
              <a:t>.</a:t>
            </a:r>
            <a:r>
              <a:rPr lang="en-US" dirty="0">
                <a:solidFill>
                  <a:srgbClr val="FF0000"/>
                </a:solidFill>
              </a:rPr>
              <a:t> Kiruna</a:t>
            </a:r>
          </a:p>
        </p:txBody>
      </p:sp>
      <p:cxnSp>
        <p:nvCxnSpPr>
          <p:cNvPr id="8" name="Straight Connector 7">
            <a:extLst>
              <a:ext uri="{FF2B5EF4-FFF2-40B4-BE49-F238E27FC236}">
                <a16:creationId xmlns:a16="http://schemas.microsoft.com/office/drawing/2014/main" id="{906777A7-DF7E-79C4-6A82-00EE989F73B6}"/>
              </a:ext>
            </a:extLst>
          </p:cNvPr>
          <p:cNvCxnSpPr/>
          <p:nvPr/>
        </p:nvCxnSpPr>
        <p:spPr>
          <a:xfrm flipV="1">
            <a:off x="11668991" y="2961409"/>
            <a:ext cx="523008" cy="276398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BD2A92BD-365C-8FAB-AD8E-73955513CA55}"/>
              </a:ext>
            </a:extLst>
          </p:cNvPr>
          <p:cNvSpPr txBox="1"/>
          <p:nvPr/>
        </p:nvSpPr>
        <p:spPr>
          <a:xfrm rot="16980805">
            <a:off x="11705448" y="2776743"/>
            <a:ext cx="609462" cy="369332"/>
          </a:xfrm>
          <a:prstGeom prst="rect">
            <a:avLst/>
          </a:prstGeom>
          <a:noFill/>
        </p:spPr>
        <p:txBody>
          <a:bodyPr wrap="none" rtlCol="0">
            <a:spAutoFit/>
          </a:bodyPr>
          <a:lstStyle/>
          <a:p>
            <a:r>
              <a:rPr lang="en-US" dirty="0">
                <a:solidFill>
                  <a:srgbClr val="FF0000"/>
                </a:solidFill>
              </a:rPr>
              <a:t>23°E</a:t>
            </a:r>
          </a:p>
        </p:txBody>
      </p:sp>
      <p:sp>
        <p:nvSpPr>
          <p:cNvPr id="10" name="TextBox 9">
            <a:extLst>
              <a:ext uri="{FF2B5EF4-FFF2-40B4-BE49-F238E27FC236}">
                <a16:creationId xmlns:a16="http://schemas.microsoft.com/office/drawing/2014/main" id="{F4B68BF5-FE89-D1B7-7CC6-4570B38CF6E0}"/>
              </a:ext>
            </a:extLst>
          </p:cNvPr>
          <p:cNvSpPr txBox="1"/>
          <p:nvPr/>
        </p:nvSpPr>
        <p:spPr>
          <a:xfrm>
            <a:off x="5700025" y="6543198"/>
            <a:ext cx="1261884" cy="369332"/>
          </a:xfrm>
          <a:prstGeom prst="rect">
            <a:avLst/>
          </a:prstGeom>
          <a:noFill/>
        </p:spPr>
        <p:txBody>
          <a:bodyPr wrap="none" rtlCol="0">
            <a:spAutoFit/>
          </a:bodyPr>
          <a:lstStyle/>
          <a:p>
            <a:r>
              <a:rPr lang="en-US" dirty="0"/>
              <a:t>2020-03-12</a:t>
            </a:r>
          </a:p>
        </p:txBody>
      </p:sp>
      <p:sp>
        <p:nvSpPr>
          <p:cNvPr id="11" name="Freeform 10">
            <a:extLst>
              <a:ext uri="{FF2B5EF4-FFF2-40B4-BE49-F238E27FC236}">
                <a16:creationId xmlns:a16="http://schemas.microsoft.com/office/drawing/2014/main" id="{1325AF3B-CC35-1F30-F9B6-75D1720A9D4C}"/>
              </a:ext>
            </a:extLst>
          </p:cNvPr>
          <p:cNvSpPr/>
          <p:nvPr/>
        </p:nvSpPr>
        <p:spPr>
          <a:xfrm>
            <a:off x="9812039" y="270164"/>
            <a:ext cx="952943" cy="6359236"/>
          </a:xfrm>
          <a:custGeom>
            <a:avLst/>
            <a:gdLst>
              <a:gd name="connsiteX0" fmla="*/ 90497 w 952943"/>
              <a:gd name="connsiteY0" fmla="*/ 6359236 h 6359236"/>
              <a:gd name="connsiteX1" fmla="*/ 7370 w 952943"/>
              <a:gd name="connsiteY1" fmla="*/ 5444836 h 6359236"/>
              <a:gd name="connsiteX2" fmla="*/ 256752 w 952943"/>
              <a:gd name="connsiteY2" fmla="*/ 3366654 h 6359236"/>
              <a:gd name="connsiteX3" fmla="*/ 610043 w 952943"/>
              <a:gd name="connsiteY3" fmla="*/ 1693718 h 6359236"/>
              <a:gd name="connsiteX4" fmla="*/ 952943 w 952943"/>
              <a:gd name="connsiteY4" fmla="*/ 0 h 6359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943" h="6359236">
                <a:moveTo>
                  <a:pt x="90497" y="6359236"/>
                </a:moveTo>
                <a:cubicBezTo>
                  <a:pt x="35079" y="6151418"/>
                  <a:pt x="-20339" y="5943600"/>
                  <a:pt x="7370" y="5444836"/>
                </a:cubicBezTo>
                <a:cubicBezTo>
                  <a:pt x="35079" y="4946072"/>
                  <a:pt x="156307" y="3991840"/>
                  <a:pt x="256752" y="3366654"/>
                </a:cubicBezTo>
                <a:cubicBezTo>
                  <a:pt x="357197" y="2741468"/>
                  <a:pt x="494011" y="2254827"/>
                  <a:pt x="610043" y="1693718"/>
                </a:cubicBezTo>
                <a:cubicBezTo>
                  <a:pt x="726075" y="1132609"/>
                  <a:pt x="939089" y="181841"/>
                  <a:pt x="952943" y="0"/>
                </a:cubicBezTo>
              </a:path>
            </a:pathLst>
          </a:cu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340190D-20ED-1C14-4E46-FA172479CDDF}"/>
              </a:ext>
            </a:extLst>
          </p:cNvPr>
          <p:cNvSpPr txBox="1"/>
          <p:nvPr/>
        </p:nvSpPr>
        <p:spPr>
          <a:xfrm>
            <a:off x="2395054" y="5363651"/>
            <a:ext cx="4549272" cy="1200329"/>
          </a:xfrm>
          <a:prstGeom prst="rect">
            <a:avLst/>
          </a:prstGeom>
          <a:noFill/>
        </p:spPr>
        <p:txBody>
          <a:bodyPr wrap="square" rtlCol="0">
            <a:spAutoFit/>
          </a:bodyPr>
          <a:lstStyle/>
          <a:p>
            <a:r>
              <a:rPr lang="en-US" dirty="0">
                <a:solidFill>
                  <a:srgbClr val="2737FF"/>
                </a:solidFill>
              </a:rPr>
              <a:t>sample F1 flight tracks</a:t>
            </a:r>
          </a:p>
          <a:p>
            <a:endParaRPr lang="en-US" dirty="0">
              <a:solidFill>
                <a:srgbClr val="2737FF"/>
              </a:solidFill>
            </a:endParaRPr>
          </a:p>
          <a:p>
            <a:r>
              <a:rPr lang="en-US" dirty="0">
                <a:solidFill>
                  <a:srgbClr val="2737FF"/>
                </a:solidFill>
              </a:rPr>
              <a:t>inbound may differ some from outbound, and should be straight to Kiruna</a:t>
            </a:r>
          </a:p>
        </p:txBody>
      </p:sp>
      <p:sp>
        <p:nvSpPr>
          <p:cNvPr id="13" name="Freeform 12">
            <a:extLst>
              <a:ext uri="{FF2B5EF4-FFF2-40B4-BE49-F238E27FC236}">
                <a16:creationId xmlns:a16="http://schemas.microsoft.com/office/drawing/2014/main" id="{7D70323E-A5D0-A383-30E8-70C667BE77C2}"/>
              </a:ext>
            </a:extLst>
          </p:cNvPr>
          <p:cNvSpPr/>
          <p:nvPr/>
        </p:nvSpPr>
        <p:spPr>
          <a:xfrm>
            <a:off x="7640313" y="415636"/>
            <a:ext cx="2189487" cy="6224155"/>
          </a:xfrm>
          <a:custGeom>
            <a:avLst/>
            <a:gdLst>
              <a:gd name="connsiteX0" fmla="*/ 2189487 w 2189487"/>
              <a:gd name="connsiteY0" fmla="*/ 6224155 h 6224155"/>
              <a:gd name="connsiteX1" fmla="*/ 828278 w 2189487"/>
              <a:gd name="connsiteY1" fmla="*/ 5112328 h 6224155"/>
              <a:gd name="connsiteX2" fmla="*/ 194432 w 2189487"/>
              <a:gd name="connsiteY2" fmla="*/ 4395355 h 6224155"/>
              <a:gd name="connsiteX3" fmla="*/ 59351 w 2189487"/>
              <a:gd name="connsiteY3" fmla="*/ 2982191 h 6224155"/>
              <a:gd name="connsiteX4" fmla="*/ 48960 w 2189487"/>
              <a:gd name="connsiteY4" fmla="*/ 2005446 h 6224155"/>
              <a:gd name="connsiteX5" fmla="*/ 682805 w 2189487"/>
              <a:gd name="connsiteY5" fmla="*/ 0 h 622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487" h="6224155">
                <a:moveTo>
                  <a:pt x="2189487" y="6224155"/>
                </a:moveTo>
                <a:cubicBezTo>
                  <a:pt x="1675137" y="5820641"/>
                  <a:pt x="1160787" y="5417128"/>
                  <a:pt x="828278" y="5112328"/>
                </a:cubicBezTo>
                <a:cubicBezTo>
                  <a:pt x="495769" y="4807528"/>
                  <a:pt x="322586" y="4750378"/>
                  <a:pt x="194432" y="4395355"/>
                </a:cubicBezTo>
                <a:cubicBezTo>
                  <a:pt x="66277" y="4040332"/>
                  <a:pt x="83596" y="3380509"/>
                  <a:pt x="59351" y="2982191"/>
                </a:cubicBezTo>
                <a:cubicBezTo>
                  <a:pt x="35106" y="2583873"/>
                  <a:pt x="-54949" y="2502478"/>
                  <a:pt x="48960" y="2005446"/>
                </a:cubicBezTo>
                <a:cubicBezTo>
                  <a:pt x="152869" y="1508414"/>
                  <a:pt x="417837" y="754207"/>
                  <a:pt x="682805" y="0"/>
                </a:cubicBezTo>
              </a:path>
            </a:pathLst>
          </a:custGeom>
          <a:noFill/>
          <a:ln w="285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C99600EB-C5A4-D143-CC77-2CEFF3A4A399}"/>
              </a:ext>
            </a:extLst>
          </p:cNvPr>
          <p:cNvSpPr/>
          <p:nvPr/>
        </p:nvSpPr>
        <p:spPr>
          <a:xfrm>
            <a:off x="10141527" y="3096491"/>
            <a:ext cx="1984664" cy="3418609"/>
          </a:xfrm>
          <a:custGeom>
            <a:avLst/>
            <a:gdLst>
              <a:gd name="connsiteX0" fmla="*/ 0 w 1984664"/>
              <a:gd name="connsiteY0" fmla="*/ 3418609 h 3418609"/>
              <a:gd name="connsiteX1" fmla="*/ 1163782 w 1984664"/>
              <a:gd name="connsiteY1" fmla="*/ 2556164 h 3418609"/>
              <a:gd name="connsiteX2" fmla="*/ 1766455 w 1984664"/>
              <a:gd name="connsiteY2" fmla="*/ 1059873 h 3418609"/>
              <a:gd name="connsiteX3" fmla="*/ 1984664 w 1984664"/>
              <a:gd name="connsiteY3" fmla="*/ 0 h 3418609"/>
            </a:gdLst>
            <a:ahLst/>
            <a:cxnLst>
              <a:cxn ang="0">
                <a:pos x="connsiteX0" y="connsiteY0"/>
              </a:cxn>
              <a:cxn ang="0">
                <a:pos x="connsiteX1" y="connsiteY1"/>
              </a:cxn>
              <a:cxn ang="0">
                <a:pos x="connsiteX2" y="connsiteY2"/>
              </a:cxn>
              <a:cxn ang="0">
                <a:pos x="connsiteX3" y="connsiteY3"/>
              </a:cxn>
            </a:cxnLst>
            <a:rect l="l" t="t" r="r" b="b"/>
            <a:pathLst>
              <a:path w="1984664" h="3418609">
                <a:moveTo>
                  <a:pt x="0" y="3418609"/>
                </a:moveTo>
                <a:cubicBezTo>
                  <a:pt x="434686" y="3183948"/>
                  <a:pt x="869373" y="2949287"/>
                  <a:pt x="1163782" y="2556164"/>
                </a:cubicBezTo>
                <a:cubicBezTo>
                  <a:pt x="1458191" y="2163041"/>
                  <a:pt x="1629641" y="1485900"/>
                  <a:pt x="1766455" y="1059873"/>
                </a:cubicBezTo>
                <a:cubicBezTo>
                  <a:pt x="1903269" y="633846"/>
                  <a:pt x="1943966" y="316923"/>
                  <a:pt x="1984664" y="0"/>
                </a:cubicBezTo>
              </a:path>
            </a:pathLst>
          </a:custGeom>
          <a:noFill/>
          <a:ln w="28575">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691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3DE12F-E54E-EE42-B3D6-7B578D8CB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6374253" cy="6858000"/>
          </a:xfrm>
          <a:prstGeom prst="rect">
            <a:avLst/>
          </a:prstGeom>
        </p:spPr>
      </p:pic>
      <p:cxnSp>
        <p:nvCxnSpPr>
          <p:cNvPr id="5" name="Straight Arrow Connector 4">
            <a:extLst>
              <a:ext uri="{FF2B5EF4-FFF2-40B4-BE49-F238E27FC236}">
                <a16:creationId xmlns:a16="http://schemas.microsoft.com/office/drawing/2014/main" id="{DC22D34C-89B7-B94E-9ED0-FE58EFBD79C8}"/>
              </a:ext>
            </a:extLst>
          </p:cNvPr>
          <p:cNvCxnSpPr>
            <a:cxnSpLocks/>
          </p:cNvCxnSpPr>
          <p:nvPr/>
        </p:nvCxnSpPr>
        <p:spPr>
          <a:xfrm flipH="1" flipV="1">
            <a:off x="3072245" y="2036619"/>
            <a:ext cx="1683328" cy="4197927"/>
          </a:xfrm>
          <a:prstGeom prst="straightConnector1">
            <a:avLst/>
          </a:prstGeom>
          <a:ln w="31750">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4E106A7-EE11-B740-99C0-8E4E0F43604C}"/>
              </a:ext>
            </a:extLst>
          </p:cNvPr>
          <p:cNvCxnSpPr>
            <a:cxnSpLocks/>
          </p:cNvCxnSpPr>
          <p:nvPr/>
        </p:nvCxnSpPr>
        <p:spPr>
          <a:xfrm flipV="1">
            <a:off x="4755573" y="2951019"/>
            <a:ext cx="152400" cy="3283527"/>
          </a:xfrm>
          <a:prstGeom prst="straightConnector1">
            <a:avLst/>
          </a:prstGeom>
          <a:ln w="31750">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681849D-5C47-8367-1BA9-3C8EAB945245}"/>
              </a:ext>
            </a:extLst>
          </p:cNvPr>
          <p:cNvSpPr txBox="1"/>
          <p:nvPr/>
        </p:nvSpPr>
        <p:spPr>
          <a:xfrm>
            <a:off x="4907973" y="2766353"/>
            <a:ext cx="1002197" cy="369332"/>
          </a:xfrm>
          <a:prstGeom prst="rect">
            <a:avLst/>
          </a:prstGeom>
          <a:noFill/>
        </p:spPr>
        <p:txBody>
          <a:bodyPr wrap="none" rtlCol="0">
            <a:spAutoFit/>
          </a:bodyPr>
          <a:lstStyle/>
          <a:p>
            <a:r>
              <a:rPr lang="en-US" b="1" dirty="0">
                <a:solidFill>
                  <a:srgbClr val="0070C0"/>
                </a:solidFill>
              </a:rPr>
              <a:t>~830 km</a:t>
            </a:r>
          </a:p>
        </p:txBody>
      </p:sp>
      <p:sp>
        <p:nvSpPr>
          <p:cNvPr id="4" name="TextBox 3">
            <a:extLst>
              <a:ext uri="{FF2B5EF4-FFF2-40B4-BE49-F238E27FC236}">
                <a16:creationId xmlns:a16="http://schemas.microsoft.com/office/drawing/2014/main" id="{4F9B94E2-EBBB-9439-0030-FAE0221DD533}"/>
              </a:ext>
            </a:extLst>
          </p:cNvPr>
          <p:cNvSpPr txBox="1"/>
          <p:nvPr/>
        </p:nvSpPr>
        <p:spPr>
          <a:xfrm>
            <a:off x="1943626" y="1851953"/>
            <a:ext cx="1119217" cy="369332"/>
          </a:xfrm>
          <a:prstGeom prst="rect">
            <a:avLst/>
          </a:prstGeom>
          <a:noFill/>
        </p:spPr>
        <p:txBody>
          <a:bodyPr wrap="none" rtlCol="0">
            <a:spAutoFit/>
          </a:bodyPr>
          <a:lstStyle/>
          <a:p>
            <a:r>
              <a:rPr lang="en-US" b="1" dirty="0">
                <a:solidFill>
                  <a:srgbClr val="0070C0"/>
                </a:solidFill>
              </a:rPr>
              <a:t>~1250 km</a:t>
            </a:r>
          </a:p>
        </p:txBody>
      </p:sp>
    </p:spTree>
    <p:extLst>
      <p:ext uri="{BB962C8B-B14F-4D97-AF65-F5344CB8AC3E}">
        <p14:creationId xmlns:p14="http://schemas.microsoft.com/office/powerpoint/2010/main" val="1621269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90618D-E351-C74C-9640-0D1F80347F9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583711" y="85764"/>
            <a:ext cx="9582878" cy="6772236"/>
          </a:xfrm>
          <a:prstGeom prst="rect">
            <a:avLst/>
          </a:prstGeom>
        </p:spPr>
      </p:pic>
      <p:sp>
        <p:nvSpPr>
          <p:cNvPr id="2" name="TextBox 1">
            <a:extLst>
              <a:ext uri="{FF2B5EF4-FFF2-40B4-BE49-F238E27FC236}">
                <a16:creationId xmlns:a16="http://schemas.microsoft.com/office/drawing/2014/main" id="{77C4CAD7-4528-D549-9630-CE5080E84EC7}"/>
              </a:ext>
            </a:extLst>
          </p:cNvPr>
          <p:cNvSpPr txBox="1"/>
          <p:nvPr/>
        </p:nvSpPr>
        <p:spPr>
          <a:xfrm>
            <a:off x="0" y="0"/>
            <a:ext cx="2407064" cy="830997"/>
          </a:xfrm>
          <a:prstGeom prst="rect">
            <a:avLst/>
          </a:prstGeom>
          <a:noFill/>
        </p:spPr>
        <p:txBody>
          <a:bodyPr wrap="square" rtlCol="0">
            <a:spAutoFit/>
          </a:bodyPr>
          <a:lstStyle/>
          <a:p>
            <a:r>
              <a:rPr lang="en-US" sz="2400" b="1" dirty="0"/>
              <a:t>Full fetch flights</a:t>
            </a:r>
            <a:r>
              <a:rPr lang="en-US" sz="2400" dirty="0"/>
              <a:t>: F1 and F2</a:t>
            </a:r>
          </a:p>
        </p:txBody>
      </p:sp>
      <p:sp>
        <p:nvSpPr>
          <p:cNvPr id="3" name="TextBox 2">
            <a:extLst>
              <a:ext uri="{FF2B5EF4-FFF2-40B4-BE49-F238E27FC236}">
                <a16:creationId xmlns:a16="http://schemas.microsoft.com/office/drawing/2014/main" id="{61AF3BBD-FCB2-BC4E-979D-3A79ED3FFFB0}"/>
              </a:ext>
            </a:extLst>
          </p:cNvPr>
          <p:cNvSpPr txBox="1"/>
          <p:nvPr/>
        </p:nvSpPr>
        <p:spPr>
          <a:xfrm>
            <a:off x="0" y="1163558"/>
            <a:ext cx="2805544" cy="4616648"/>
          </a:xfrm>
          <a:prstGeom prst="rect">
            <a:avLst/>
          </a:prstGeom>
          <a:noFill/>
        </p:spPr>
        <p:txBody>
          <a:bodyPr wrap="square" rtlCol="0">
            <a:spAutoFit/>
          </a:bodyPr>
          <a:lstStyle/>
          <a:p>
            <a:r>
              <a:rPr lang="en-US" sz="1400" u="sng" dirty="0"/>
              <a:t>Initial flight F1?</a:t>
            </a:r>
            <a:endParaRPr lang="en-US" sz="1400" dirty="0"/>
          </a:p>
          <a:p>
            <a:pPr marL="285750" indent="-285750">
              <a:buFont typeface="Arial" panose="020B0604020202020204" pitchFamily="34" charset="0"/>
              <a:buChar char="•"/>
            </a:pPr>
            <a:r>
              <a:rPr lang="en-US" sz="1400" dirty="0"/>
              <a:t>~300 m above cloud top </a:t>
            </a:r>
          </a:p>
          <a:p>
            <a:pPr marL="285750" indent="-285750">
              <a:buFont typeface="Arial" panose="020B0604020202020204" pitchFamily="34" charset="0"/>
              <a:buChar char="•"/>
            </a:pPr>
            <a:r>
              <a:rPr lang="en-US" sz="1400" dirty="0"/>
              <a:t>AVAPS dropsondes roughly every 100 km</a:t>
            </a:r>
          </a:p>
          <a:p>
            <a:endParaRPr lang="en-US" sz="1400" u="sng" dirty="0"/>
          </a:p>
          <a:p>
            <a:r>
              <a:rPr lang="en-US" sz="1400" u="sng" dirty="0"/>
              <a:t>Inbound Leg types</a:t>
            </a:r>
            <a:r>
              <a:rPr lang="en-US" sz="1400" dirty="0"/>
              <a:t>:</a:t>
            </a:r>
          </a:p>
          <a:p>
            <a:pPr marL="285750" indent="-285750">
              <a:buFont typeface="Arial" panose="020B0604020202020204" pitchFamily="34" charset="0"/>
              <a:buChar char="•"/>
            </a:pPr>
            <a:r>
              <a:rPr lang="en-US" sz="1400" dirty="0"/>
              <a:t>~300 m above CT – 10 min </a:t>
            </a:r>
          </a:p>
          <a:p>
            <a:pPr marL="285750" indent="-285750">
              <a:buFont typeface="Arial" panose="020B0604020202020204" pitchFamily="34" charset="0"/>
              <a:buChar char="•"/>
            </a:pPr>
            <a:r>
              <a:rPr lang="en-US" sz="1400" dirty="0"/>
              <a:t>cloud-top legs – 10 min</a:t>
            </a:r>
          </a:p>
          <a:p>
            <a:pPr marL="285750" indent="-285750">
              <a:buFont typeface="Arial" panose="020B0604020202020204" pitchFamily="34" charset="0"/>
              <a:buChar char="•"/>
            </a:pPr>
            <a:r>
              <a:rPr lang="en-US" sz="1400" dirty="0"/>
              <a:t>flux legs (150 m MSL) – 10 min</a:t>
            </a:r>
          </a:p>
          <a:p>
            <a:pPr marL="285750" indent="-285750">
              <a:buFont typeface="Arial" panose="020B0604020202020204" pitchFamily="34" charset="0"/>
              <a:buChar char="•"/>
            </a:pPr>
            <a:r>
              <a:rPr lang="en-US" sz="1400" dirty="0"/>
              <a:t>sawtooth legs (150 m MSL – 500 m above CT), ~200 m vertical per min</a:t>
            </a:r>
          </a:p>
          <a:p>
            <a:endParaRPr lang="en-US" sz="1400" dirty="0"/>
          </a:p>
          <a:p>
            <a:r>
              <a:rPr lang="en-US" sz="1400" dirty="0"/>
              <a:t>Note: flux legs will not be possible if the cloud base is lower than 150 m, the visibility in snow showers is poor, and/or there is not enough daylight </a:t>
            </a:r>
          </a:p>
          <a:p>
            <a:pPr marL="285750" indent="-285750">
              <a:buFont typeface="Arial" panose="020B0604020202020204" pitchFamily="34" charset="0"/>
              <a:buChar char="•"/>
            </a:pPr>
            <a:endParaRPr lang="en-US" sz="1400" dirty="0"/>
          </a:p>
          <a:p>
            <a:endParaRPr lang="en-US" sz="1400" dirty="0"/>
          </a:p>
          <a:p>
            <a:endParaRPr lang="en-US" sz="1400" dirty="0"/>
          </a:p>
        </p:txBody>
      </p:sp>
    </p:spTree>
    <p:extLst>
      <p:ext uri="{BB962C8B-B14F-4D97-AF65-F5344CB8AC3E}">
        <p14:creationId xmlns:p14="http://schemas.microsoft.com/office/powerpoint/2010/main" val="3647522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03187-4B59-B64F-8449-CC90A02BDD6B}"/>
              </a:ext>
            </a:extLst>
          </p:cNvPr>
          <p:cNvSpPr>
            <a:spLocks noGrp="1"/>
          </p:cNvSpPr>
          <p:nvPr>
            <p:ph type="title"/>
          </p:nvPr>
        </p:nvSpPr>
        <p:spPr>
          <a:xfrm>
            <a:off x="-17934" y="1"/>
            <a:ext cx="12209933" cy="1191802"/>
          </a:xfrm>
        </p:spPr>
        <p:txBody>
          <a:bodyPr>
            <a:normAutofit/>
          </a:bodyPr>
          <a:lstStyle/>
          <a:p>
            <a:r>
              <a:rPr lang="en-US" sz="3200" dirty="0"/>
              <a:t>B1. </a:t>
            </a:r>
            <a:r>
              <a:rPr lang="en-US" sz="3200" b="1" dirty="0"/>
              <a:t>Quasi-</a:t>
            </a:r>
            <a:r>
              <a:rPr lang="en-US" sz="3200" b="1" dirty="0" err="1"/>
              <a:t>Lagrangian</a:t>
            </a:r>
            <a:r>
              <a:rPr lang="en-US" sz="3200" b="1" dirty="0"/>
              <a:t> (QL)</a:t>
            </a:r>
            <a:r>
              <a:rPr lang="en-US" sz="3200" dirty="0"/>
              <a:t>: strong winds: parcel resampling on same flight</a:t>
            </a:r>
          </a:p>
        </p:txBody>
      </p:sp>
      <p:pic>
        <p:nvPicPr>
          <p:cNvPr id="4" name="Picture 3">
            <a:extLst>
              <a:ext uri="{FF2B5EF4-FFF2-40B4-BE49-F238E27FC236}">
                <a16:creationId xmlns:a16="http://schemas.microsoft.com/office/drawing/2014/main" id="{E325AC7D-0341-D343-8A0B-A6E151ED303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678241" y="1099334"/>
            <a:ext cx="7767170" cy="5758665"/>
          </a:xfrm>
          <a:prstGeom prst="rect">
            <a:avLst/>
          </a:prstGeom>
        </p:spPr>
      </p:pic>
      <p:sp>
        <p:nvSpPr>
          <p:cNvPr id="5" name="TextBox 4">
            <a:extLst>
              <a:ext uri="{FF2B5EF4-FFF2-40B4-BE49-F238E27FC236}">
                <a16:creationId xmlns:a16="http://schemas.microsoft.com/office/drawing/2014/main" id="{3C609121-EAFF-1A46-91AE-DFD325DB894B}"/>
              </a:ext>
            </a:extLst>
          </p:cNvPr>
          <p:cNvSpPr txBox="1"/>
          <p:nvPr/>
        </p:nvSpPr>
        <p:spPr>
          <a:xfrm>
            <a:off x="170898" y="2844225"/>
            <a:ext cx="3507343" cy="2062103"/>
          </a:xfrm>
          <a:prstGeom prst="rect">
            <a:avLst/>
          </a:prstGeom>
          <a:noFill/>
        </p:spPr>
        <p:txBody>
          <a:bodyPr wrap="square" rtlCol="0">
            <a:spAutoFit/>
          </a:bodyPr>
          <a:lstStyle/>
          <a:p>
            <a:r>
              <a:rPr lang="en-US" sz="1600" u="sng" dirty="0"/>
              <a:t>details</a:t>
            </a:r>
            <a:r>
              <a:rPr lang="en-US" sz="1600" dirty="0"/>
              <a:t>:</a:t>
            </a:r>
          </a:p>
          <a:p>
            <a:r>
              <a:rPr lang="en-US" sz="1600" dirty="0"/>
              <a:t>single pass only, at least 300 km long</a:t>
            </a:r>
          </a:p>
          <a:p>
            <a:endParaRPr lang="en-US" sz="1600" dirty="0"/>
          </a:p>
          <a:p>
            <a:r>
              <a:rPr lang="en-US" sz="1600" dirty="0"/>
              <a:t>flight level: in–cloud (mid PBL)</a:t>
            </a:r>
          </a:p>
          <a:p>
            <a:endParaRPr lang="en-US" sz="1600" dirty="0"/>
          </a:p>
          <a:p>
            <a:r>
              <a:rPr lang="en-US" sz="1600" dirty="0"/>
              <a:t>the outbound leg is above cloud level, and the inbound leg is similar to the F1-inbound leg.</a:t>
            </a:r>
          </a:p>
        </p:txBody>
      </p:sp>
      <p:sp>
        <p:nvSpPr>
          <p:cNvPr id="6" name="TextBox 5">
            <a:extLst>
              <a:ext uri="{FF2B5EF4-FFF2-40B4-BE49-F238E27FC236}">
                <a16:creationId xmlns:a16="http://schemas.microsoft.com/office/drawing/2014/main" id="{3FF3D284-1834-1D44-8FE9-3DE8DF9AC22E}"/>
              </a:ext>
            </a:extLst>
          </p:cNvPr>
          <p:cNvSpPr txBox="1"/>
          <p:nvPr/>
        </p:nvSpPr>
        <p:spPr>
          <a:xfrm>
            <a:off x="170898" y="1202347"/>
            <a:ext cx="3457110" cy="1323439"/>
          </a:xfrm>
          <a:prstGeom prst="rect">
            <a:avLst/>
          </a:prstGeom>
          <a:noFill/>
        </p:spPr>
        <p:txBody>
          <a:bodyPr wrap="square" rtlCol="0">
            <a:spAutoFit/>
          </a:bodyPr>
          <a:lstStyle/>
          <a:p>
            <a:r>
              <a:rPr lang="en-US" sz="1600" u="sng" dirty="0"/>
              <a:t>objective</a:t>
            </a:r>
            <a:r>
              <a:rPr lang="en-US" sz="1600" dirty="0"/>
              <a:t>:</a:t>
            </a:r>
          </a:p>
          <a:p>
            <a:r>
              <a:rPr lang="en-US" sz="1600" dirty="0"/>
              <a:t>sample </a:t>
            </a:r>
            <a:r>
              <a:rPr lang="en-US" sz="1600" dirty="0" err="1"/>
              <a:t>Lagrangian</a:t>
            </a:r>
            <a:r>
              <a:rPr lang="en-US" sz="1600" dirty="0"/>
              <a:t> changes in PBL vertical structure, mesoscale circulation, cloud / precip / aerosol over a time period of </a:t>
            </a:r>
            <a:r>
              <a:rPr lang="en-US" sz="1600" i="1" dirty="0"/>
              <a:t>a few </a:t>
            </a:r>
            <a:r>
              <a:rPr lang="en-US" sz="1600" i="1" dirty="0" err="1"/>
              <a:t>hrs</a:t>
            </a:r>
            <a:r>
              <a:rPr lang="en-US" sz="1600" i="1" dirty="0"/>
              <a:t> </a:t>
            </a:r>
          </a:p>
        </p:txBody>
      </p:sp>
    </p:spTree>
    <p:extLst>
      <p:ext uri="{BB962C8B-B14F-4D97-AF65-F5344CB8AC3E}">
        <p14:creationId xmlns:p14="http://schemas.microsoft.com/office/powerpoint/2010/main" val="2967785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705320-B707-0142-91B6-666CB11B3B9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26723" y="1268859"/>
            <a:ext cx="11400890" cy="5589141"/>
          </a:xfrm>
          <a:prstGeom prst="rect">
            <a:avLst/>
          </a:prstGeom>
        </p:spPr>
      </p:pic>
      <p:sp>
        <p:nvSpPr>
          <p:cNvPr id="13" name="Title 1">
            <a:extLst>
              <a:ext uri="{FF2B5EF4-FFF2-40B4-BE49-F238E27FC236}">
                <a16:creationId xmlns:a16="http://schemas.microsoft.com/office/drawing/2014/main" id="{C1CA9002-4900-9242-822F-C2E70407041D}"/>
              </a:ext>
            </a:extLst>
          </p:cNvPr>
          <p:cNvSpPr txBox="1">
            <a:spLocks/>
          </p:cNvSpPr>
          <p:nvPr/>
        </p:nvSpPr>
        <p:spPr>
          <a:xfrm>
            <a:off x="-17934" y="1"/>
            <a:ext cx="12209933" cy="64727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t>B2 </a:t>
            </a:r>
            <a:r>
              <a:rPr lang="en-US" sz="3600" b="1" dirty="0"/>
              <a:t>Quasi-</a:t>
            </a:r>
            <a:r>
              <a:rPr lang="en-US" sz="3600" b="1" dirty="0" err="1"/>
              <a:t>Lagrangian</a:t>
            </a:r>
            <a:r>
              <a:rPr lang="en-US" sz="3600" dirty="0"/>
              <a:t>: weak winds: parcel resampling on next-day flight</a:t>
            </a:r>
          </a:p>
        </p:txBody>
      </p:sp>
      <p:sp>
        <p:nvSpPr>
          <p:cNvPr id="2" name="TextBox 1">
            <a:extLst>
              <a:ext uri="{FF2B5EF4-FFF2-40B4-BE49-F238E27FC236}">
                <a16:creationId xmlns:a16="http://schemas.microsoft.com/office/drawing/2014/main" id="{AA41A3E9-E8A8-8AC3-BD59-8B0B40991E4C}"/>
              </a:ext>
            </a:extLst>
          </p:cNvPr>
          <p:cNvSpPr txBox="1"/>
          <p:nvPr/>
        </p:nvSpPr>
        <p:spPr>
          <a:xfrm>
            <a:off x="164387" y="719191"/>
            <a:ext cx="7429278" cy="646331"/>
          </a:xfrm>
          <a:prstGeom prst="rect">
            <a:avLst/>
          </a:prstGeom>
          <a:noFill/>
        </p:spPr>
        <p:txBody>
          <a:bodyPr wrap="none" rtlCol="0">
            <a:spAutoFit/>
          </a:bodyPr>
          <a:lstStyle/>
          <a:p>
            <a:r>
              <a:rPr lang="en-US" sz="1800" u="sng" dirty="0"/>
              <a:t>Objective</a:t>
            </a:r>
            <a:r>
              <a:rPr lang="en-US" sz="1800" dirty="0"/>
              <a:t>: sample </a:t>
            </a:r>
            <a:r>
              <a:rPr lang="en-US" sz="1800" dirty="0" err="1"/>
              <a:t>Lagrangian</a:t>
            </a:r>
            <a:r>
              <a:rPr lang="en-US" sz="1800" dirty="0"/>
              <a:t> PBL changes over a time period of </a:t>
            </a:r>
            <a:r>
              <a:rPr lang="en-US" i="1" dirty="0"/>
              <a:t>nearly a day.</a:t>
            </a:r>
            <a:r>
              <a:rPr lang="en-US" sz="1800" i="1" dirty="0"/>
              <a:t> </a:t>
            </a:r>
          </a:p>
          <a:p>
            <a:endParaRPr lang="en-US" dirty="0"/>
          </a:p>
        </p:txBody>
      </p:sp>
      <p:sp>
        <p:nvSpPr>
          <p:cNvPr id="3" name="TextBox 2">
            <a:extLst>
              <a:ext uri="{FF2B5EF4-FFF2-40B4-BE49-F238E27FC236}">
                <a16:creationId xmlns:a16="http://schemas.microsoft.com/office/drawing/2014/main" id="{3F3FD8A3-15B2-984B-1C2F-67762F5A2266}"/>
              </a:ext>
            </a:extLst>
          </p:cNvPr>
          <p:cNvSpPr txBox="1"/>
          <p:nvPr/>
        </p:nvSpPr>
        <p:spPr>
          <a:xfrm>
            <a:off x="3418609" y="3878763"/>
            <a:ext cx="441146" cy="369332"/>
          </a:xfrm>
          <a:prstGeom prst="rect">
            <a:avLst/>
          </a:prstGeom>
          <a:noFill/>
        </p:spPr>
        <p:txBody>
          <a:bodyPr wrap="none" rtlCol="0">
            <a:spAutoFit/>
          </a:bodyPr>
          <a:lstStyle/>
          <a:p>
            <a:r>
              <a:rPr lang="en-US" b="1" i="0" u="none" strike="noStrike" dirty="0">
                <a:solidFill>
                  <a:srgbClr val="212121"/>
                </a:solidFill>
                <a:effectLst/>
                <a:latin typeface="Calibri" panose="020F0502020204030204" pitchFamily="34" charset="0"/>
              </a:rPr>
              <a:t>A1</a:t>
            </a:r>
            <a:endParaRPr lang="en-US" b="1" dirty="0"/>
          </a:p>
        </p:txBody>
      </p:sp>
      <p:sp>
        <p:nvSpPr>
          <p:cNvPr id="4" name="TextBox 3">
            <a:extLst>
              <a:ext uri="{FF2B5EF4-FFF2-40B4-BE49-F238E27FC236}">
                <a16:creationId xmlns:a16="http://schemas.microsoft.com/office/drawing/2014/main" id="{568FE741-E658-A806-22FA-A8080AB0F321}"/>
              </a:ext>
            </a:extLst>
          </p:cNvPr>
          <p:cNvSpPr txBox="1"/>
          <p:nvPr/>
        </p:nvSpPr>
        <p:spPr>
          <a:xfrm>
            <a:off x="2511136" y="3132405"/>
            <a:ext cx="441146" cy="369332"/>
          </a:xfrm>
          <a:prstGeom prst="rect">
            <a:avLst/>
          </a:prstGeom>
          <a:noFill/>
        </p:spPr>
        <p:txBody>
          <a:bodyPr wrap="none" rtlCol="0">
            <a:spAutoFit/>
          </a:bodyPr>
          <a:lstStyle/>
          <a:p>
            <a:r>
              <a:rPr lang="en-US" b="1" i="0" u="none" strike="noStrike" dirty="0">
                <a:solidFill>
                  <a:srgbClr val="212121"/>
                </a:solidFill>
                <a:effectLst/>
                <a:latin typeface="Calibri" panose="020F0502020204030204" pitchFamily="34" charset="0"/>
              </a:rPr>
              <a:t>A2</a:t>
            </a:r>
            <a:endParaRPr lang="en-US" b="1" dirty="0"/>
          </a:p>
        </p:txBody>
      </p:sp>
      <p:sp>
        <p:nvSpPr>
          <p:cNvPr id="5" name="TextBox 4">
            <a:extLst>
              <a:ext uri="{FF2B5EF4-FFF2-40B4-BE49-F238E27FC236}">
                <a16:creationId xmlns:a16="http://schemas.microsoft.com/office/drawing/2014/main" id="{2BB6EA9D-2322-B4E4-729B-D53EE186DAE9}"/>
              </a:ext>
            </a:extLst>
          </p:cNvPr>
          <p:cNvSpPr txBox="1"/>
          <p:nvPr/>
        </p:nvSpPr>
        <p:spPr>
          <a:xfrm>
            <a:off x="7467600" y="4727354"/>
            <a:ext cx="431528" cy="369332"/>
          </a:xfrm>
          <a:prstGeom prst="rect">
            <a:avLst/>
          </a:prstGeom>
          <a:noFill/>
        </p:spPr>
        <p:txBody>
          <a:bodyPr wrap="none" rtlCol="0">
            <a:spAutoFit/>
          </a:bodyPr>
          <a:lstStyle/>
          <a:p>
            <a:r>
              <a:rPr lang="en-US" b="1" dirty="0">
                <a:solidFill>
                  <a:srgbClr val="212121"/>
                </a:solidFill>
                <a:latin typeface="Calibri" panose="020F0502020204030204" pitchFamily="34" charset="0"/>
              </a:rPr>
              <a:t>B</a:t>
            </a:r>
            <a:r>
              <a:rPr lang="en-US" b="1" i="0" u="none" strike="noStrike" dirty="0">
                <a:solidFill>
                  <a:srgbClr val="212121"/>
                </a:solidFill>
                <a:effectLst/>
                <a:latin typeface="Calibri" panose="020F0502020204030204" pitchFamily="34" charset="0"/>
              </a:rPr>
              <a:t>1</a:t>
            </a:r>
            <a:endParaRPr lang="en-US" b="1" dirty="0"/>
          </a:p>
        </p:txBody>
      </p:sp>
      <p:sp>
        <p:nvSpPr>
          <p:cNvPr id="6" name="TextBox 5">
            <a:extLst>
              <a:ext uri="{FF2B5EF4-FFF2-40B4-BE49-F238E27FC236}">
                <a16:creationId xmlns:a16="http://schemas.microsoft.com/office/drawing/2014/main" id="{71DF36DA-9FF7-1377-7282-FDD4FAA1025F}"/>
              </a:ext>
            </a:extLst>
          </p:cNvPr>
          <p:cNvSpPr txBox="1"/>
          <p:nvPr/>
        </p:nvSpPr>
        <p:spPr>
          <a:xfrm>
            <a:off x="6456218" y="3456808"/>
            <a:ext cx="431528" cy="369332"/>
          </a:xfrm>
          <a:prstGeom prst="rect">
            <a:avLst/>
          </a:prstGeom>
          <a:noFill/>
        </p:spPr>
        <p:txBody>
          <a:bodyPr wrap="none" rtlCol="0">
            <a:spAutoFit/>
          </a:bodyPr>
          <a:lstStyle/>
          <a:p>
            <a:r>
              <a:rPr lang="en-US" b="1" dirty="0">
                <a:solidFill>
                  <a:schemeClr val="bg1"/>
                </a:solidFill>
                <a:latin typeface="Calibri" panose="020F0502020204030204" pitchFamily="34" charset="0"/>
              </a:rPr>
              <a:t>B</a:t>
            </a:r>
            <a:r>
              <a:rPr lang="en-US" b="1" i="0" u="none" strike="noStrike" dirty="0">
                <a:solidFill>
                  <a:schemeClr val="bg1"/>
                </a:solidFill>
                <a:effectLst/>
                <a:latin typeface="Calibri" panose="020F0502020204030204" pitchFamily="34" charset="0"/>
              </a:rPr>
              <a:t>2</a:t>
            </a:r>
            <a:endParaRPr lang="en-US" b="1" dirty="0">
              <a:solidFill>
                <a:schemeClr val="bg1"/>
              </a:solidFill>
            </a:endParaRPr>
          </a:p>
        </p:txBody>
      </p:sp>
    </p:spTree>
    <p:extLst>
      <p:ext uri="{BB962C8B-B14F-4D97-AF65-F5344CB8AC3E}">
        <p14:creationId xmlns:p14="http://schemas.microsoft.com/office/powerpoint/2010/main" val="2529374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669A-651B-9A43-920F-19ABC7BF7F07}"/>
              </a:ext>
            </a:extLst>
          </p:cNvPr>
          <p:cNvSpPr>
            <a:spLocks noGrp="1"/>
          </p:cNvSpPr>
          <p:nvPr>
            <p:ph type="title"/>
          </p:nvPr>
        </p:nvSpPr>
        <p:spPr>
          <a:xfrm>
            <a:off x="0" y="0"/>
            <a:ext cx="4448711" cy="6858000"/>
          </a:xfrm>
        </p:spPr>
        <p:txBody>
          <a:bodyPr>
            <a:normAutofit/>
          </a:bodyPr>
          <a:lstStyle/>
          <a:p>
            <a:r>
              <a:rPr lang="en-US" sz="4000" dirty="0"/>
              <a:t>local CAO conditions</a:t>
            </a:r>
            <a:br>
              <a:rPr lang="en-US" sz="4000" dirty="0"/>
            </a:br>
            <a:r>
              <a:rPr lang="en-US" sz="1800" b="1" dirty="0"/>
              <a:t>L (local)</a:t>
            </a:r>
            <a:r>
              <a:rPr lang="en-US" sz="1800" dirty="0"/>
              <a:t>: Level legs </a:t>
            </a:r>
            <a:r>
              <a:rPr lang="en-US" sz="1800" u="sng" dirty="0"/>
              <a:t>across</a:t>
            </a:r>
            <a:r>
              <a:rPr lang="en-US" sz="1800" dirty="0"/>
              <a:t> the prevailing wind and cloud streets, ~150 km long, at </a:t>
            </a:r>
            <a:br>
              <a:rPr lang="en-US" sz="1800" dirty="0"/>
            </a:br>
            <a:r>
              <a:rPr lang="en-US" sz="1800" dirty="0"/>
              <a:t>(a) 300 m above cloud top</a:t>
            </a:r>
            <a:br>
              <a:rPr lang="en-US" sz="1800" dirty="0"/>
            </a:br>
            <a:r>
              <a:rPr lang="en-US" sz="1800" dirty="0"/>
              <a:t>(b) cloud top legs </a:t>
            </a:r>
            <a:br>
              <a:rPr lang="en-US" sz="1800" dirty="0"/>
            </a:br>
            <a:r>
              <a:rPr lang="en-US" sz="1800" dirty="0"/>
              <a:t>(c) mid-BL</a:t>
            </a:r>
            <a:br>
              <a:rPr lang="en-US" sz="1800" dirty="0"/>
            </a:br>
            <a:r>
              <a:rPr lang="en-US" sz="1800" dirty="0"/>
              <a:t>(d) flux leg (150 m MSL) </a:t>
            </a:r>
            <a:br>
              <a:rPr lang="en-US" sz="1800" dirty="0"/>
            </a:br>
            <a:br>
              <a:rPr lang="en-US" sz="1800" dirty="0"/>
            </a:br>
            <a:r>
              <a:rPr lang="en-US" sz="1800" b="1" dirty="0"/>
              <a:t>P</a:t>
            </a:r>
            <a:r>
              <a:rPr lang="en-US" sz="1800" dirty="0"/>
              <a:t>: as L, but </a:t>
            </a:r>
            <a:r>
              <a:rPr lang="en-US" sz="1800" b="1" dirty="0" err="1"/>
              <a:t>porpoising</a:t>
            </a:r>
            <a:r>
              <a:rPr lang="en-US" sz="1800" dirty="0"/>
              <a:t> (sawtooth legs)</a:t>
            </a:r>
            <a:br>
              <a:rPr lang="en-US" sz="1800" dirty="0"/>
            </a:br>
            <a:br>
              <a:rPr lang="en-US" sz="1800" dirty="0"/>
            </a:br>
            <a:r>
              <a:rPr lang="en-US" sz="1800" b="1" dirty="0"/>
              <a:t>S</a:t>
            </a:r>
            <a:r>
              <a:rPr lang="en-US" sz="1800" dirty="0"/>
              <a:t>: </a:t>
            </a:r>
            <a:r>
              <a:rPr lang="en-US" sz="1800" b="1" dirty="0"/>
              <a:t>spirals</a:t>
            </a:r>
            <a:r>
              <a:rPr lang="en-US" sz="1800" dirty="0"/>
              <a:t> ~200 m /min, in &amp; out of cloud</a:t>
            </a:r>
            <a:br>
              <a:rPr lang="en-US" sz="1800" dirty="0"/>
            </a:br>
            <a:br>
              <a:rPr lang="en-US" sz="1800" dirty="0"/>
            </a:br>
            <a:r>
              <a:rPr lang="en-US" sz="1800" b="1" dirty="0"/>
              <a:t>C (circle)</a:t>
            </a:r>
            <a:r>
              <a:rPr lang="en-US" sz="1800" dirty="0"/>
              <a:t>: ~125 km diameter circles, drifting with wind, above cloud top and mid-BL</a:t>
            </a:r>
            <a:br>
              <a:rPr lang="en-US" sz="1800" dirty="0"/>
            </a:br>
            <a:br>
              <a:rPr lang="en-US" sz="1800" dirty="0"/>
            </a:br>
            <a:r>
              <a:rPr lang="en-US" sz="1800" b="1" dirty="0"/>
              <a:t>PL</a:t>
            </a:r>
            <a:r>
              <a:rPr lang="en-US" sz="1800" dirty="0"/>
              <a:t>: polar low traverses in at least 2 directions (rosette preferred if the PL is rather symmetric), 200-250 km long, starting just above cloud top, then mid-BL </a:t>
            </a:r>
            <a:br>
              <a:rPr lang="en-US" sz="1800" dirty="0"/>
            </a:br>
            <a:br>
              <a:rPr lang="en-US" sz="1800" dirty="0"/>
            </a:br>
            <a:r>
              <a:rPr lang="en-US" sz="1800" dirty="0"/>
              <a:t>In all cases, the outbound leg is above cloud level, and the inbound leg is similar to the F1-inbound leg.</a:t>
            </a:r>
            <a:br>
              <a:rPr lang="en-US" sz="4000" dirty="0"/>
            </a:br>
            <a:endParaRPr lang="en-US" sz="4000" dirty="0"/>
          </a:p>
        </p:txBody>
      </p:sp>
      <p:pic>
        <p:nvPicPr>
          <p:cNvPr id="7" name="Picture 6">
            <a:extLst>
              <a:ext uri="{FF2B5EF4-FFF2-40B4-BE49-F238E27FC236}">
                <a16:creationId xmlns:a16="http://schemas.microsoft.com/office/drawing/2014/main" id="{79709BA1-A9BD-F7CA-EBFA-E57E548121F0}"/>
              </a:ext>
            </a:extLst>
          </p:cNvPr>
          <p:cNvPicPr>
            <a:picLocks noChangeAspect="1"/>
          </p:cNvPicPr>
          <p:nvPr/>
        </p:nvPicPr>
        <p:blipFill rotWithShape="1">
          <a:blip r:embed="rId3"/>
          <a:srcRect l="15865" r="10899"/>
          <a:stretch/>
        </p:blipFill>
        <p:spPr>
          <a:xfrm>
            <a:off x="4389839" y="181841"/>
            <a:ext cx="7802161" cy="6494318"/>
          </a:xfrm>
          <a:prstGeom prst="rect">
            <a:avLst/>
          </a:prstGeom>
        </p:spPr>
      </p:pic>
    </p:spTree>
    <p:extLst>
      <p:ext uri="{BB962C8B-B14F-4D97-AF65-F5344CB8AC3E}">
        <p14:creationId xmlns:p14="http://schemas.microsoft.com/office/powerpoint/2010/main" val="3592662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7FE3-D29E-3333-912A-A4438BED0679}"/>
              </a:ext>
            </a:extLst>
          </p:cNvPr>
          <p:cNvSpPr>
            <a:spLocks noGrp="1"/>
          </p:cNvSpPr>
          <p:nvPr>
            <p:ph type="title"/>
          </p:nvPr>
        </p:nvSpPr>
        <p:spPr>
          <a:xfrm>
            <a:off x="162791" y="115743"/>
            <a:ext cx="10515600" cy="933739"/>
          </a:xfrm>
        </p:spPr>
        <p:txBody>
          <a:bodyPr/>
          <a:lstStyle/>
          <a:p>
            <a:r>
              <a:rPr lang="en-US" dirty="0"/>
              <a:t>Flight pattern prioritization</a:t>
            </a:r>
          </a:p>
        </p:txBody>
      </p:sp>
      <p:sp>
        <p:nvSpPr>
          <p:cNvPr id="3" name="Content Placeholder 2">
            <a:extLst>
              <a:ext uri="{FF2B5EF4-FFF2-40B4-BE49-F238E27FC236}">
                <a16:creationId xmlns:a16="http://schemas.microsoft.com/office/drawing/2014/main" id="{107BC135-5CBB-7771-7659-3ED0386FC906}"/>
              </a:ext>
            </a:extLst>
          </p:cNvPr>
          <p:cNvSpPr>
            <a:spLocks noGrp="1"/>
          </p:cNvSpPr>
          <p:nvPr>
            <p:ph idx="1"/>
          </p:nvPr>
        </p:nvSpPr>
        <p:spPr>
          <a:xfrm>
            <a:off x="412172" y="1149422"/>
            <a:ext cx="10515600" cy="4351338"/>
          </a:xfrm>
        </p:spPr>
        <p:txBody>
          <a:bodyPr>
            <a:normAutofit/>
          </a:bodyPr>
          <a:lstStyle/>
          <a:p>
            <a:r>
              <a:rPr lang="en-US" sz="2400" dirty="0"/>
              <a:t>F1 (or F2 if deemed feasible) if</a:t>
            </a:r>
          </a:p>
          <a:p>
            <a:pPr lvl="1"/>
            <a:r>
              <a:rPr lang="en-US" sz="2000" dirty="0"/>
              <a:t>CAO conditions extend from the ice edge across much of the Nordic Seas </a:t>
            </a:r>
          </a:p>
          <a:p>
            <a:pPr lvl="1"/>
            <a:r>
              <a:rPr lang="en-US" sz="2000" dirty="0"/>
              <a:t>the upstream ice edge is within reach </a:t>
            </a:r>
          </a:p>
          <a:p>
            <a:pPr lvl="1"/>
            <a:r>
              <a:rPr lang="en-US" sz="2000" dirty="0"/>
              <a:t>the maximum flight duration is NOT restricted (i.e., 9 </a:t>
            </a:r>
            <a:r>
              <a:rPr lang="en-US" sz="2000" dirty="0" err="1"/>
              <a:t>hrs</a:t>
            </a:r>
            <a:r>
              <a:rPr lang="en-US" sz="2000" dirty="0"/>
              <a:t>) </a:t>
            </a:r>
          </a:p>
          <a:p>
            <a:r>
              <a:rPr lang="en-US" sz="2400" dirty="0"/>
              <a:t>Polar Low (PL) if</a:t>
            </a:r>
          </a:p>
          <a:p>
            <a:pPr lvl="1"/>
            <a:r>
              <a:rPr lang="en-US" sz="2000" dirty="0"/>
              <a:t>the PL is sufficiently persistent, large, close to base</a:t>
            </a:r>
          </a:p>
          <a:p>
            <a:pPr lvl="1"/>
            <a:r>
              <a:rPr lang="en-US" sz="2000" dirty="0"/>
              <a:t>has not been successfully sampled yet</a:t>
            </a:r>
          </a:p>
          <a:p>
            <a:r>
              <a:rPr lang="en-US" sz="2400" dirty="0"/>
              <a:t>Quasi-</a:t>
            </a:r>
            <a:r>
              <a:rPr lang="en-US" sz="2400" dirty="0" err="1"/>
              <a:t>Lagrangian</a:t>
            </a:r>
            <a:r>
              <a:rPr lang="en-US" sz="2400" dirty="0"/>
              <a:t> (QL) if</a:t>
            </a:r>
          </a:p>
          <a:p>
            <a:pPr lvl="1"/>
            <a:r>
              <a:rPr lang="en-US" sz="2000" dirty="0"/>
              <a:t>the CAO conditions are widespread, at least 300 km wide in the cross-wind direction</a:t>
            </a:r>
          </a:p>
          <a:p>
            <a:pPr lvl="1"/>
            <a:r>
              <a:rPr lang="en-US" sz="2000" dirty="0"/>
              <a:t>CAO conditions are anticipated to persist during Leg 2 (same flight or next day)</a:t>
            </a:r>
          </a:p>
          <a:p>
            <a:r>
              <a:rPr lang="en-US" sz="2400" dirty="0"/>
              <a:t>Local CAO conditions (L, P, S, or C)</a:t>
            </a:r>
          </a:p>
          <a:p>
            <a:pPr lvl="1"/>
            <a:r>
              <a:rPr lang="en-US" sz="2000" dirty="0"/>
              <a:t>under all other conditions, or </a:t>
            </a:r>
          </a:p>
          <a:p>
            <a:pPr lvl="1"/>
            <a:r>
              <a:rPr lang="en-US" sz="2000" dirty="0"/>
              <a:t>if they have not been sampled enough </a:t>
            </a:r>
          </a:p>
          <a:p>
            <a:r>
              <a:rPr lang="en-US" sz="2400" dirty="0"/>
              <a:t>A scorecard will be maintained during the campaign to ensure that all objectives are pursued</a:t>
            </a:r>
          </a:p>
        </p:txBody>
      </p:sp>
    </p:spTree>
    <p:extLst>
      <p:ext uri="{BB962C8B-B14F-4D97-AF65-F5344CB8AC3E}">
        <p14:creationId xmlns:p14="http://schemas.microsoft.com/office/powerpoint/2010/main" val="1297047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32B73-B0A3-F111-D0F2-7AA0259A3157}"/>
              </a:ext>
            </a:extLst>
          </p:cNvPr>
          <p:cNvSpPr>
            <a:spLocks noGrp="1"/>
          </p:cNvSpPr>
          <p:nvPr>
            <p:ph type="title"/>
          </p:nvPr>
        </p:nvSpPr>
        <p:spPr>
          <a:xfrm>
            <a:off x="0" y="-5960"/>
            <a:ext cx="10515600" cy="1325563"/>
          </a:xfrm>
        </p:spPr>
        <p:txBody>
          <a:bodyPr>
            <a:normAutofit/>
          </a:bodyPr>
          <a:lstStyle/>
          <a:p>
            <a:r>
              <a:rPr lang="en-US" sz="3600" b="1" dirty="0"/>
              <a:t>action items</a:t>
            </a:r>
            <a:r>
              <a:rPr lang="en-US" sz="3600" dirty="0"/>
              <a:t>:</a:t>
            </a:r>
          </a:p>
        </p:txBody>
      </p:sp>
      <p:sp>
        <p:nvSpPr>
          <p:cNvPr id="3" name="Content Placeholder 2">
            <a:extLst>
              <a:ext uri="{FF2B5EF4-FFF2-40B4-BE49-F238E27FC236}">
                <a16:creationId xmlns:a16="http://schemas.microsoft.com/office/drawing/2014/main" id="{B4F74796-B18F-9E5F-B13B-32DD58A2831C}"/>
              </a:ext>
            </a:extLst>
          </p:cNvPr>
          <p:cNvSpPr>
            <a:spLocks noGrp="1"/>
          </p:cNvSpPr>
          <p:nvPr>
            <p:ph idx="1"/>
          </p:nvPr>
        </p:nvSpPr>
        <p:spPr>
          <a:xfrm>
            <a:off x="528303" y="1130975"/>
            <a:ext cx="11275770" cy="4351338"/>
          </a:xfrm>
        </p:spPr>
        <p:txBody>
          <a:bodyPr>
            <a:normAutofit/>
          </a:bodyPr>
          <a:lstStyle/>
          <a:p>
            <a:r>
              <a:rPr lang="en-US" sz="2000" dirty="0"/>
              <a:t>develop </a:t>
            </a:r>
            <a:r>
              <a:rPr lang="en-US" sz="2000" dirty="0" err="1"/>
              <a:t>Lagrangian</a:t>
            </a:r>
            <a:r>
              <a:rPr lang="en-US" sz="2000" dirty="0"/>
              <a:t> trajectory tool using real-time ECMWF and AA NWP model output</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develop RT tool to estimate CT height (radar), cloud LWC near cloud top below (lidar), and cloud base height (dropsondes). This info will be collected on the outbound leg and will inform the inbound leg of F1 flights </a:t>
            </a:r>
          </a:p>
        </p:txBody>
      </p:sp>
      <p:grpSp>
        <p:nvGrpSpPr>
          <p:cNvPr id="13" name="Group 12">
            <a:extLst>
              <a:ext uri="{FF2B5EF4-FFF2-40B4-BE49-F238E27FC236}">
                <a16:creationId xmlns:a16="http://schemas.microsoft.com/office/drawing/2014/main" id="{F9B0EB64-77DF-F202-9676-6ACD3ED6A7CD}"/>
              </a:ext>
            </a:extLst>
          </p:cNvPr>
          <p:cNvGrpSpPr/>
          <p:nvPr/>
        </p:nvGrpSpPr>
        <p:grpSpPr>
          <a:xfrm>
            <a:off x="3705077" y="1526452"/>
            <a:ext cx="4781846" cy="2866387"/>
            <a:chOff x="3094273" y="2284988"/>
            <a:chExt cx="4781846" cy="2866387"/>
          </a:xfrm>
        </p:grpSpPr>
        <p:sp>
          <p:nvSpPr>
            <p:cNvPr id="4" name="Freeform 3">
              <a:extLst>
                <a:ext uri="{FF2B5EF4-FFF2-40B4-BE49-F238E27FC236}">
                  <a16:creationId xmlns:a16="http://schemas.microsoft.com/office/drawing/2014/main" id="{E2480E4F-0DFE-7034-CDF2-CD75D0794064}"/>
                </a:ext>
              </a:extLst>
            </p:cNvPr>
            <p:cNvSpPr/>
            <p:nvPr/>
          </p:nvSpPr>
          <p:spPr>
            <a:xfrm>
              <a:off x="3628529" y="2596793"/>
              <a:ext cx="4222679" cy="123327"/>
            </a:xfrm>
            <a:custGeom>
              <a:avLst/>
              <a:gdLst>
                <a:gd name="connsiteX0" fmla="*/ 0 w 4222679"/>
                <a:gd name="connsiteY0" fmla="*/ 10274 h 123327"/>
                <a:gd name="connsiteX1" fmla="*/ 2137025 w 4222679"/>
                <a:gd name="connsiteY1" fmla="*/ 123290 h 123327"/>
                <a:gd name="connsiteX2" fmla="*/ 4222679 w 4222679"/>
                <a:gd name="connsiteY2" fmla="*/ 0 h 123327"/>
              </a:gdLst>
              <a:ahLst/>
              <a:cxnLst>
                <a:cxn ang="0">
                  <a:pos x="connsiteX0" y="connsiteY0"/>
                </a:cxn>
                <a:cxn ang="0">
                  <a:pos x="connsiteX1" y="connsiteY1"/>
                </a:cxn>
                <a:cxn ang="0">
                  <a:pos x="connsiteX2" y="connsiteY2"/>
                </a:cxn>
              </a:cxnLst>
              <a:rect l="l" t="t" r="r" b="b"/>
              <a:pathLst>
                <a:path w="4222679" h="123327">
                  <a:moveTo>
                    <a:pt x="0" y="10274"/>
                  </a:moveTo>
                  <a:cubicBezTo>
                    <a:pt x="716622" y="67638"/>
                    <a:pt x="1433245" y="125002"/>
                    <a:pt x="2137025" y="123290"/>
                  </a:cubicBezTo>
                  <a:cubicBezTo>
                    <a:pt x="2840805" y="121578"/>
                    <a:pt x="3531742" y="60789"/>
                    <a:pt x="4222679" y="0"/>
                  </a:cubicBezTo>
                </a:path>
              </a:pathLst>
            </a:custGeom>
            <a:noFill/>
            <a:ln w="38100">
              <a:solidFill>
                <a:srgbClr val="7030A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6F1E40EC-1C93-0D59-39A8-70D2AC200034}"/>
                </a:ext>
              </a:extLst>
            </p:cNvPr>
            <p:cNvSpPr/>
            <p:nvPr/>
          </p:nvSpPr>
          <p:spPr>
            <a:xfrm rot="12143145" flipV="1">
              <a:off x="3457578" y="3460817"/>
              <a:ext cx="4222679" cy="45719"/>
            </a:xfrm>
            <a:custGeom>
              <a:avLst/>
              <a:gdLst>
                <a:gd name="connsiteX0" fmla="*/ 0 w 4222679"/>
                <a:gd name="connsiteY0" fmla="*/ 10274 h 123327"/>
                <a:gd name="connsiteX1" fmla="*/ 2137025 w 4222679"/>
                <a:gd name="connsiteY1" fmla="*/ 123290 h 123327"/>
                <a:gd name="connsiteX2" fmla="*/ 4222679 w 4222679"/>
                <a:gd name="connsiteY2" fmla="*/ 0 h 123327"/>
              </a:gdLst>
              <a:ahLst/>
              <a:cxnLst>
                <a:cxn ang="0">
                  <a:pos x="connsiteX0" y="connsiteY0"/>
                </a:cxn>
                <a:cxn ang="0">
                  <a:pos x="connsiteX1" y="connsiteY1"/>
                </a:cxn>
                <a:cxn ang="0">
                  <a:pos x="connsiteX2" y="connsiteY2"/>
                </a:cxn>
              </a:cxnLst>
              <a:rect l="l" t="t" r="r" b="b"/>
              <a:pathLst>
                <a:path w="4222679" h="123327">
                  <a:moveTo>
                    <a:pt x="0" y="10274"/>
                  </a:moveTo>
                  <a:cubicBezTo>
                    <a:pt x="716622" y="67638"/>
                    <a:pt x="1433245" y="125002"/>
                    <a:pt x="2137025" y="123290"/>
                  </a:cubicBezTo>
                  <a:cubicBezTo>
                    <a:pt x="2840805" y="121578"/>
                    <a:pt x="3531742" y="60789"/>
                    <a:pt x="4222679" y="0"/>
                  </a:cubicBezTo>
                </a:path>
              </a:pathLst>
            </a:custGeom>
            <a:noFill/>
            <a:ln w="38100">
              <a:solidFill>
                <a:srgbClr val="0432FF"/>
              </a:solidFill>
              <a:prstDash val="sysDot"/>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2DFA3B-AE2B-B5A0-92F3-7D5BAC4B5F1D}"/>
                </a:ext>
              </a:extLst>
            </p:cNvPr>
            <p:cNvSpPr txBox="1"/>
            <p:nvPr/>
          </p:nvSpPr>
          <p:spPr>
            <a:xfrm>
              <a:off x="4577176" y="2284988"/>
              <a:ext cx="2684774" cy="369332"/>
            </a:xfrm>
            <a:prstGeom prst="rect">
              <a:avLst/>
            </a:prstGeom>
            <a:noFill/>
          </p:spPr>
          <p:txBody>
            <a:bodyPr wrap="none" rtlCol="0">
              <a:spAutoFit/>
            </a:bodyPr>
            <a:lstStyle/>
            <a:p>
              <a:r>
                <a:rPr lang="en-US" dirty="0">
                  <a:solidFill>
                    <a:srgbClr val="7030A0"/>
                  </a:solidFill>
                </a:rPr>
                <a:t>series of points </a:t>
              </a:r>
              <a:r>
                <a:rPr lang="en-US" sz="1800" b="0" i="0" u="none" strike="noStrike" dirty="0">
                  <a:solidFill>
                    <a:srgbClr val="7030A0"/>
                  </a:solidFill>
                  <a:effectLst/>
                  <a:latin typeface="Calibri" panose="020F0502020204030204" pitchFamily="34" charset="0"/>
                </a:rPr>
                <a:t> [x</a:t>
              </a:r>
              <a:r>
                <a:rPr lang="en-US" sz="1800" b="0" i="0" u="none" strike="noStrike" baseline="-25000" dirty="0">
                  <a:solidFill>
                    <a:srgbClr val="7030A0"/>
                  </a:solidFill>
                  <a:effectLst/>
                  <a:latin typeface="Calibri" panose="020F0502020204030204" pitchFamily="34" charset="0"/>
                </a:rPr>
                <a:t>1</a:t>
              </a:r>
              <a:r>
                <a:rPr lang="en-US" sz="1800" b="0" i="0" u="none" strike="noStrike" dirty="0">
                  <a:solidFill>
                    <a:srgbClr val="7030A0"/>
                  </a:solidFill>
                  <a:effectLst/>
                  <a:latin typeface="Calibri" panose="020F0502020204030204" pitchFamily="34" charset="0"/>
                </a:rPr>
                <a:t>,y</a:t>
              </a:r>
              <a:r>
                <a:rPr lang="en-US" sz="1800" b="0" i="0" u="none" strike="noStrike" baseline="-25000" dirty="0">
                  <a:solidFill>
                    <a:srgbClr val="7030A0"/>
                  </a:solidFill>
                  <a:effectLst/>
                  <a:latin typeface="Calibri" panose="020F0502020204030204" pitchFamily="34" charset="0"/>
                </a:rPr>
                <a:t>1</a:t>
              </a:r>
              <a:r>
                <a:rPr lang="en-US" sz="1800" b="0" i="0" u="none" strike="noStrike" dirty="0">
                  <a:solidFill>
                    <a:srgbClr val="7030A0"/>
                  </a:solidFill>
                  <a:effectLst/>
                  <a:latin typeface="Calibri" panose="020F0502020204030204" pitchFamily="34" charset="0"/>
                </a:rPr>
                <a:t>,z</a:t>
              </a:r>
              <a:r>
                <a:rPr lang="en-US" sz="1800" b="0" i="0" u="none" strike="noStrike" baseline="-25000" dirty="0">
                  <a:solidFill>
                    <a:srgbClr val="7030A0"/>
                  </a:solidFill>
                  <a:effectLst/>
                  <a:latin typeface="Calibri" panose="020F0502020204030204" pitchFamily="34" charset="0"/>
                </a:rPr>
                <a:t>1</a:t>
              </a:r>
              <a:r>
                <a:rPr lang="en-US" sz="1800" b="0" i="0" u="none" strike="noStrike" dirty="0">
                  <a:solidFill>
                    <a:srgbClr val="7030A0"/>
                  </a:solidFill>
                  <a:effectLst/>
                  <a:latin typeface="Calibri" panose="020F0502020204030204" pitchFamily="34" charset="0"/>
                </a:rPr>
                <a:t>,t] </a:t>
              </a:r>
              <a:endParaRPr lang="en-US" dirty="0">
                <a:solidFill>
                  <a:srgbClr val="7030A0"/>
                </a:solidFill>
              </a:endParaRPr>
            </a:p>
          </p:txBody>
        </p:sp>
        <p:sp>
          <p:nvSpPr>
            <p:cNvPr id="7" name="Freeform 6">
              <a:extLst>
                <a:ext uri="{FF2B5EF4-FFF2-40B4-BE49-F238E27FC236}">
                  <a16:creationId xmlns:a16="http://schemas.microsoft.com/office/drawing/2014/main" id="{31FCC1CB-9DEF-1C30-2629-1C5FEAA26562}"/>
                </a:ext>
              </a:extLst>
            </p:cNvPr>
            <p:cNvSpPr/>
            <p:nvPr/>
          </p:nvSpPr>
          <p:spPr>
            <a:xfrm>
              <a:off x="7512161" y="2607067"/>
              <a:ext cx="363958" cy="1643865"/>
            </a:xfrm>
            <a:custGeom>
              <a:avLst/>
              <a:gdLst>
                <a:gd name="connsiteX0" fmla="*/ 339047 w 363958"/>
                <a:gd name="connsiteY0" fmla="*/ 0 h 1643865"/>
                <a:gd name="connsiteX1" fmla="*/ 328773 w 363958"/>
                <a:gd name="connsiteY1" fmla="*/ 832207 h 1643865"/>
                <a:gd name="connsiteX2" fmla="*/ 0 w 363958"/>
                <a:gd name="connsiteY2" fmla="*/ 1643865 h 1643865"/>
              </a:gdLst>
              <a:ahLst/>
              <a:cxnLst>
                <a:cxn ang="0">
                  <a:pos x="connsiteX0" y="connsiteY0"/>
                </a:cxn>
                <a:cxn ang="0">
                  <a:pos x="connsiteX1" y="connsiteY1"/>
                </a:cxn>
                <a:cxn ang="0">
                  <a:pos x="connsiteX2" y="connsiteY2"/>
                </a:cxn>
              </a:cxnLst>
              <a:rect l="l" t="t" r="r" b="b"/>
              <a:pathLst>
                <a:path w="363958" h="1643865">
                  <a:moveTo>
                    <a:pt x="339047" y="0"/>
                  </a:moveTo>
                  <a:cubicBezTo>
                    <a:pt x="362164" y="279115"/>
                    <a:pt x="385281" y="558230"/>
                    <a:pt x="328773" y="832207"/>
                  </a:cubicBezTo>
                  <a:cubicBezTo>
                    <a:pt x="272265" y="1106185"/>
                    <a:pt x="136132" y="1375025"/>
                    <a:pt x="0" y="1643865"/>
                  </a:cubicBezTo>
                </a:path>
              </a:pathLst>
            </a:custGeom>
            <a:ln>
              <a:headEnd type="none"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Freeform 7">
              <a:extLst>
                <a:ext uri="{FF2B5EF4-FFF2-40B4-BE49-F238E27FC236}">
                  <a16:creationId xmlns:a16="http://schemas.microsoft.com/office/drawing/2014/main" id="{2464BA55-0DB8-515F-044D-F6D91B98B5D6}"/>
                </a:ext>
              </a:extLst>
            </p:cNvPr>
            <p:cNvSpPr/>
            <p:nvPr/>
          </p:nvSpPr>
          <p:spPr>
            <a:xfrm>
              <a:off x="5422145" y="2716421"/>
              <a:ext cx="363958" cy="1923473"/>
            </a:xfrm>
            <a:custGeom>
              <a:avLst/>
              <a:gdLst>
                <a:gd name="connsiteX0" fmla="*/ 339047 w 363958"/>
                <a:gd name="connsiteY0" fmla="*/ 0 h 1643865"/>
                <a:gd name="connsiteX1" fmla="*/ 328773 w 363958"/>
                <a:gd name="connsiteY1" fmla="*/ 832207 h 1643865"/>
                <a:gd name="connsiteX2" fmla="*/ 0 w 363958"/>
                <a:gd name="connsiteY2" fmla="*/ 1643865 h 1643865"/>
              </a:gdLst>
              <a:ahLst/>
              <a:cxnLst>
                <a:cxn ang="0">
                  <a:pos x="connsiteX0" y="connsiteY0"/>
                </a:cxn>
                <a:cxn ang="0">
                  <a:pos x="connsiteX1" y="connsiteY1"/>
                </a:cxn>
                <a:cxn ang="0">
                  <a:pos x="connsiteX2" y="connsiteY2"/>
                </a:cxn>
              </a:cxnLst>
              <a:rect l="l" t="t" r="r" b="b"/>
              <a:pathLst>
                <a:path w="363958" h="1643865">
                  <a:moveTo>
                    <a:pt x="339047" y="0"/>
                  </a:moveTo>
                  <a:cubicBezTo>
                    <a:pt x="362164" y="279115"/>
                    <a:pt x="385281" y="558230"/>
                    <a:pt x="328773" y="832207"/>
                  </a:cubicBezTo>
                  <a:cubicBezTo>
                    <a:pt x="272265" y="1106185"/>
                    <a:pt x="136132" y="1375025"/>
                    <a:pt x="0" y="1643865"/>
                  </a:cubicBezTo>
                </a:path>
              </a:pathLst>
            </a:custGeom>
            <a:ln>
              <a:headEnd type="none"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9" name="Freeform 8">
              <a:extLst>
                <a:ext uri="{FF2B5EF4-FFF2-40B4-BE49-F238E27FC236}">
                  <a16:creationId xmlns:a16="http://schemas.microsoft.com/office/drawing/2014/main" id="{2AD8DCF2-7AFF-8AEB-652B-ECC9A13A499A}"/>
                </a:ext>
              </a:extLst>
            </p:cNvPr>
            <p:cNvSpPr/>
            <p:nvPr/>
          </p:nvSpPr>
          <p:spPr>
            <a:xfrm>
              <a:off x="3166192" y="2594012"/>
              <a:ext cx="503902" cy="1714885"/>
            </a:xfrm>
            <a:custGeom>
              <a:avLst/>
              <a:gdLst>
                <a:gd name="connsiteX0" fmla="*/ 339047 w 363958"/>
                <a:gd name="connsiteY0" fmla="*/ 0 h 1643865"/>
                <a:gd name="connsiteX1" fmla="*/ 328773 w 363958"/>
                <a:gd name="connsiteY1" fmla="*/ 832207 h 1643865"/>
                <a:gd name="connsiteX2" fmla="*/ 0 w 363958"/>
                <a:gd name="connsiteY2" fmla="*/ 1643865 h 1643865"/>
              </a:gdLst>
              <a:ahLst/>
              <a:cxnLst>
                <a:cxn ang="0">
                  <a:pos x="connsiteX0" y="connsiteY0"/>
                </a:cxn>
                <a:cxn ang="0">
                  <a:pos x="connsiteX1" y="connsiteY1"/>
                </a:cxn>
                <a:cxn ang="0">
                  <a:pos x="connsiteX2" y="connsiteY2"/>
                </a:cxn>
              </a:cxnLst>
              <a:rect l="l" t="t" r="r" b="b"/>
              <a:pathLst>
                <a:path w="363958" h="1643865">
                  <a:moveTo>
                    <a:pt x="339047" y="0"/>
                  </a:moveTo>
                  <a:cubicBezTo>
                    <a:pt x="362164" y="279115"/>
                    <a:pt x="385281" y="558230"/>
                    <a:pt x="328773" y="832207"/>
                  </a:cubicBezTo>
                  <a:cubicBezTo>
                    <a:pt x="272265" y="1106185"/>
                    <a:pt x="136132" y="1375025"/>
                    <a:pt x="0" y="1643865"/>
                  </a:cubicBezTo>
                </a:path>
              </a:pathLst>
            </a:custGeom>
            <a:ln>
              <a:headEnd type="none"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C62F9F9-D083-E7D5-9814-FECEDF50B79C}"/>
                    </a:ext>
                  </a:extLst>
                </p:cNvPr>
                <p:cNvSpPr txBox="1"/>
                <p:nvPr/>
              </p:nvSpPr>
              <p:spPr>
                <a:xfrm>
                  <a:off x="3607981" y="4782043"/>
                  <a:ext cx="4225965" cy="369332"/>
                </a:xfrm>
                <a:prstGeom prst="rect">
                  <a:avLst/>
                </a:prstGeom>
                <a:noFill/>
              </p:spPr>
              <p:txBody>
                <a:bodyPr wrap="none" rtlCol="0">
                  <a:spAutoFit/>
                </a:bodyPr>
                <a:lstStyle/>
                <a:p>
                  <a:r>
                    <a:rPr lang="en-US" dirty="0">
                      <a:solidFill>
                        <a:srgbClr val="FF0000"/>
                      </a:solidFill>
                    </a:rPr>
                    <a:t>series of points </a:t>
                  </a:r>
                  <a:r>
                    <a:rPr lang="en-US" sz="1800" b="0" i="0" u="none" strike="noStrike" dirty="0">
                      <a:solidFill>
                        <a:srgbClr val="FF0000"/>
                      </a:solidFill>
                      <a:effectLst/>
                      <a:latin typeface="Calibri" panose="020F0502020204030204" pitchFamily="34" charset="0"/>
                    </a:rPr>
                    <a:t> [x</a:t>
                  </a:r>
                  <a:r>
                    <a:rPr lang="en-US" baseline="-25000" dirty="0">
                      <a:solidFill>
                        <a:srgbClr val="FF0000"/>
                      </a:solidFill>
                      <a:latin typeface="Calibri" panose="020F0502020204030204" pitchFamily="34" charset="0"/>
                    </a:rPr>
                    <a:t>2</a:t>
                  </a:r>
                  <a:r>
                    <a:rPr lang="en-US" sz="1800" b="0" i="0" u="none" strike="noStrike" dirty="0">
                      <a:solidFill>
                        <a:srgbClr val="FF0000"/>
                      </a:solidFill>
                      <a:effectLst/>
                      <a:latin typeface="Calibri" panose="020F0502020204030204" pitchFamily="34" charset="0"/>
                    </a:rPr>
                    <a:t>,y</a:t>
                  </a:r>
                  <a:r>
                    <a:rPr lang="en-US" baseline="-25000" dirty="0">
                      <a:solidFill>
                        <a:srgbClr val="FF0000"/>
                      </a:solidFill>
                      <a:latin typeface="Calibri" panose="020F0502020204030204" pitchFamily="34" charset="0"/>
                    </a:rPr>
                    <a:t>2</a:t>
                  </a:r>
                  <a:r>
                    <a:rPr lang="en-US" sz="1800" b="0" i="0" u="none" strike="noStrike" dirty="0">
                      <a:solidFill>
                        <a:srgbClr val="FF0000"/>
                      </a:solidFill>
                      <a:effectLst/>
                      <a:latin typeface="Calibri" panose="020F0502020204030204" pitchFamily="34" charset="0"/>
                    </a:rPr>
                    <a:t>,z</a:t>
                  </a:r>
                  <a:r>
                    <a:rPr lang="en-US" baseline="-25000" dirty="0">
                      <a:solidFill>
                        <a:srgbClr val="FF0000"/>
                      </a:solidFill>
                      <a:latin typeface="Calibri" panose="020F0502020204030204" pitchFamily="34" charset="0"/>
                    </a:rPr>
                    <a:t>2</a:t>
                  </a:r>
                  <a:r>
                    <a:rPr lang="en-US" sz="1800" b="0" i="0" u="none" strike="noStrike" dirty="0">
                      <a:solidFill>
                        <a:srgbClr val="FF0000"/>
                      </a:solidFill>
                      <a:effectLst/>
                      <a:latin typeface="Calibri" panose="020F0502020204030204" pitchFamily="34" charset="0"/>
                    </a:rPr>
                    <a:t>,t+</a:t>
                  </a:r>
                  <a:r>
                    <a:rPr lang="en-US" sz="1800" b="0" i="0" u="none" strike="noStrike" dirty="0">
                      <a:solidFill>
                        <a:srgbClr val="FF0000"/>
                      </a:solidFill>
                      <a:effectLst/>
                      <a:latin typeface="Symbol" pitchFamily="2" charset="2"/>
                    </a:rPr>
                    <a:t>d</a:t>
                  </a:r>
                  <a:r>
                    <a:rPr lang="en-US" sz="1800" b="0" i="0" u="none" strike="noStrike" dirty="0">
                      <a:solidFill>
                        <a:srgbClr val="FF0000"/>
                      </a:solidFill>
                      <a:effectLst/>
                      <a:latin typeface="Calibri" panose="020F0502020204030204" pitchFamily="34" charset="0"/>
                    </a:rPr>
                    <a:t>t]   Note z</a:t>
                  </a:r>
                  <a:r>
                    <a:rPr lang="en-US" sz="1800" b="0" i="0" u="none" strike="noStrike" baseline="-25000" dirty="0">
                      <a:solidFill>
                        <a:srgbClr val="FF0000"/>
                      </a:solidFill>
                      <a:effectLst/>
                      <a:latin typeface="Calibri" panose="020F0502020204030204" pitchFamily="34" charset="0"/>
                    </a:rPr>
                    <a:t>2</a:t>
                  </a:r>
                  <a:r>
                    <a:rPr lang="en-US" sz="1800" b="0" i="0" u="none" strike="noStrike" dirty="0">
                      <a:solidFill>
                        <a:srgbClr val="FF0000"/>
                      </a:solidFill>
                      <a:effectLst/>
                      <a:latin typeface="Calibri" panose="020F0502020204030204" pitchFamily="34" charset="0"/>
                    </a:rPr>
                    <a:t> </a:t>
                  </a:r>
                  <a14:m>
                    <m:oMath xmlns:m="http://schemas.openxmlformats.org/officeDocument/2006/math">
                      <m:r>
                        <a:rPr lang="en-US" sz="1800" b="0" i="1" u="none" strike="noStrike" smtClean="0">
                          <a:solidFill>
                            <a:srgbClr val="FF0000"/>
                          </a:solidFill>
                          <a:effectLst/>
                          <a:latin typeface="Cambria Math" panose="02040503050406030204" pitchFamily="18" charset="0"/>
                          <a:ea typeface="Cambria Math" panose="02040503050406030204" pitchFamily="18" charset="0"/>
                        </a:rPr>
                        <m:t>≈</m:t>
                      </m:r>
                    </m:oMath>
                  </a14:m>
                  <a:r>
                    <a:rPr lang="en-US" sz="1800" b="0" i="0" u="none" strike="noStrike" dirty="0">
                      <a:solidFill>
                        <a:srgbClr val="FF0000"/>
                      </a:solidFill>
                      <a:effectLst/>
                      <a:latin typeface="Calibri" panose="020F0502020204030204" pitchFamily="34" charset="0"/>
                    </a:rPr>
                    <a:t> z</a:t>
                  </a:r>
                  <a:r>
                    <a:rPr lang="en-US" sz="1800" b="0" i="0" u="none" strike="noStrike" baseline="-25000" dirty="0">
                      <a:solidFill>
                        <a:srgbClr val="FF0000"/>
                      </a:solidFill>
                      <a:effectLst/>
                      <a:latin typeface="Calibri" panose="020F0502020204030204" pitchFamily="34" charset="0"/>
                    </a:rPr>
                    <a:t>1</a:t>
                  </a:r>
                  <a:endParaRPr lang="en-US" baseline="-25000" dirty="0">
                    <a:solidFill>
                      <a:srgbClr val="FF0000"/>
                    </a:solidFill>
                  </a:endParaRPr>
                </a:p>
              </p:txBody>
            </p:sp>
          </mc:Choice>
          <mc:Fallback xmlns="">
            <p:sp>
              <p:nvSpPr>
                <p:cNvPr id="10" name="TextBox 9">
                  <a:extLst>
                    <a:ext uri="{FF2B5EF4-FFF2-40B4-BE49-F238E27FC236}">
                      <a16:creationId xmlns:a16="http://schemas.microsoft.com/office/drawing/2014/main" id="{DC62F9F9-D083-E7D5-9814-FECEDF50B79C}"/>
                    </a:ext>
                  </a:extLst>
                </p:cNvPr>
                <p:cNvSpPr txBox="1">
                  <a:spLocks noRot="1" noChangeAspect="1" noMove="1" noResize="1" noEditPoints="1" noAdjustHandles="1" noChangeArrowheads="1" noChangeShapeType="1" noTextEdit="1"/>
                </p:cNvSpPr>
                <p:nvPr/>
              </p:nvSpPr>
              <p:spPr>
                <a:xfrm>
                  <a:off x="3607981" y="4782043"/>
                  <a:ext cx="4225965" cy="369332"/>
                </a:xfrm>
                <a:prstGeom prst="rect">
                  <a:avLst/>
                </a:prstGeom>
                <a:blipFill>
                  <a:blip r:embed="rId3"/>
                  <a:stretch>
                    <a:fillRect l="-1201" t="-9677" b="-22581"/>
                  </a:stretch>
                </a:blipFill>
              </p:spPr>
              <p:txBody>
                <a:bodyPr/>
                <a:lstStyle/>
                <a:p>
                  <a:r>
                    <a:rPr lang="en-US">
                      <a:noFill/>
                    </a:rPr>
                    <a:t> </a:t>
                  </a:r>
                </a:p>
              </p:txBody>
            </p:sp>
          </mc:Fallback>
        </mc:AlternateContent>
        <p:sp>
          <p:nvSpPr>
            <p:cNvPr id="11" name="Freeform 10">
              <a:extLst>
                <a:ext uri="{FF2B5EF4-FFF2-40B4-BE49-F238E27FC236}">
                  <a16:creationId xmlns:a16="http://schemas.microsoft.com/office/drawing/2014/main" id="{406867F2-39E9-048C-2497-0F753414CDCA}"/>
                </a:ext>
              </a:extLst>
            </p:cNvPr>
            <p:cNvSpPr/>
            <p:nvPr/>
          </p:nvSpPr>
          <p:spPr>
            <a:xfrm>
              <a:off x="3094273" y="4268699"/>
              <a:ext cx="4404759" cy="459981"/>
            </a:xfrm>
            <a:custGeom>
              <a:avLst/>
              <a:gdLst>
                <a:gd name="connsiteX0" fmla="*/ 0 w 4222679"/>
                <a:gd name="connsiteY0" fmla="*/ 10274 h 123327"/>
                <a:gd name="connsiteX1" fmla="*/ 2137025 w 4222679"/>
                <a:gd name="connsiteY1" fmla="*/ 123290 h 123327"/>
                <a:gd name="connsiteX2" fmla="*/ 4222679 w 4222679"/>
                <a:gd name="connsiteY2" fmla="*/ 0 h 123327"/>
              </a:gdLst>
              <a:ahLst/>
              <a:cxnLst>
                <a:cxn ang="0">
                  <a:pos x="connsiteX0" y="connsiteY0"/>
                </a:cxn>
                <a:cxn ang="0">
                  <a:pos x="connsiteX1" y="connsiteY1"/>
                </a:cxn>
                <a:cxn ang="0">
                  <a:pos x="connsiteX2" y="connsiteY2"/>
                </a:cxn>
              </a:cxnLst>
              <a:rect l="l" t="t" r="r" b="b"/>
              <a:pathLst>
                <a:path w="4222679" h="123327">
                  <a:moveTo>
                    <a:pt x="0" y="10274"/>
                  </a:moveTo>
                  <a:cubicBezTo>
                    <a:pt x="716622" y="67638"/>
                    <a:pt x="1433245" y="125002"/>
                    <a:pt x="2137025" y="123290"/>
                  </a:cubicBezTo>
                  <a:cubicBezTo>
                    <a:pt x="2840805" y="121578"/>
                    <a:pt x="3531742" y="60789"/>
                    <a:pt x="4222679" y="0"/>
                  </a:cubicBezTo>
                </a:path>
              </a:pathLst>
            </a:custGeom>
            <a:noFill/>
            <a:ln w="38100">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04408D8-0CDF-EA17-B22F-45CFB058E05B}"/>
                </a:ext>
              </a:extLst>
            </p:cNvPr>
            <p:cNvSpPr txBox="1"/>
            <p:nvPr/>
          </p:nvSpPr>
          <p:spPr>
            <a:xfrm rot="1190897">
              <a:off x="5800789" y="3570106"/>
              <a:ext cx="1616533" cy="369332"/>
            </a:xfrm>
            <a:prstGeom prst="rect">
              <a:avLst/>
            </a:prstGeom>
            <a:noFill/>
          </p:spPr>
          <p:txBody>
            <a:bodyPr wrap="none" rtlCol="0">
              <a:spAutoFit/>
            </a:bodyPr>
            <a:lstStyle/>
            <a:p>
              <a:r>
                <a:rPr lang="en-US" dirty="0">
                  <a:solidFill>
                    <a:srgbClr val="0432FF"/>
                  </a:solidFill>
                </a:rPr>
                <a:t>travel time ~ </a:t>
              </a:r>
              <a:r>
                <a:rPr lang="en-US" dirty="0">
                  <a:solidFill>
                    <a:srgbClr val="0432FF"/>
                  </a:solidFill>
                  <a:latin typeface="Symbol" pitchFamily="2" charset="2"/>
                </a:rPr>
                <a:t>d</a:t>
              </a:r>
              <a:r>
                <a:rPr lang="en-US" dirty="0">
                  <a:solidFill>
                    <a:srgbClr val="0432FF"/>
                  </a:solidFill>
                </a:rPr>
                <a:t>t</a:t>
              </a:r>
            </a:p>
          </p:txBody>
        </p:sp>
      </p:grpSp>
    </p:spTree>
    <p:extLst>
      <p:ext uri="{BB962C8B-B14F-4D97-AF65-F5344CB8AC3E}">
        <p14:creationId xmlns:p14="http://schemas.microsoft.com/office/powerpoint/2010/main" val="1778763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25629</TotalTime>
  <Words>825</Words>
  <Application>Microsoft Macintosh PowerPoint</Application>
  <PresentationFormat>Widescreen</PresentationFormat>
  <Paragraphs>76</Paragraphs>
  <Slides>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Cambria Math</vt:lpstr>
      <vt:lpstr>Symbol</vt:lpstr>
      <vt:lpstr>Office Theme</vt:lpstr>
      <vt:lpstr>CAESAR proposed flight patterns</vt:lpstr>
      <vt:lpstr>PowerPoint Presentation</vt:lpstr>
      <vt:lpstr>PowerPoint Presentation</vt:lpstr>
      <vt:lpstr>B1. Quasi-Lagrangian (QL): strong winds: parcel resampling on same flight</vt:lpstr>
      <vt:lpstr>PowerPoint Presentation</vt:lpstr>
      <vt:lpstr>local CAO conditions L (local): Level legs across the prevailing wind and cloud streets, ~150 km long, at  (a) 300 m above cloud top (b) cloud top legs  (c) mid-BL (d) flux leg (150 m MSL)   P: as L, but porpoising (sawtooth legs)  S: spirals ~200 m /min, in &amp; out of cloud  C (circle): ~125 km diameter circles, drifting with wind, above cloud top and mid-BL  PL: polar low traverses in at least 2 directions (rosette preferred if the PL is rather symmetric), 200-250 km long, starting just above cloud top, then mid-BL   In all cases, the outbound leg is above cloud level, and the inbound leg is similar to the F1-inbound leg. </vt:lpstr>
      <vt:lpstr>Flight pattern prioritization</vt:lpstr>
      <vt:lpstr>action items: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Wang, Yonggang</dc:creator>
  <cp:lastModifiedBy>Bart Geerts</cp:lastModifiedBy>
  <cp:revision>239</cp:revision>
  <cp:lastPrinted>2017-11-28T04:44:21Z</cp:lastPrinted>
  <dcterms:created xsi:type="dcterms:W3CDTF">2017-11-19T00:52:00Z</dcterms:created>
  <dcterms:modified xsi:type="dcterms:W3CDTF">2023-05-09T13:18:20Z</dcterms:modified>
</cp:coreProperties>
</file>