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  <p:sldMasterId id="2147483670" r:id="rId6"/>
    <p:sldMasterId id="214748367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y="6858000" cx="9144000"/>
  <p:notesSz cx="7010400" cy="9296400"/>
  <p:embeddedFontLs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3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2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1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unidata.ucar.edu/software/netcdf/" TargetMode="External"/><Relationship Id="rId3" Type="http://schemas.openxmlformats.org/officeDocument/2006/relationships/hyperlink" Target="http://www.unidata.ucar.edu/software/netcdf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NOTE: 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Background image can be used as is or changed for a particular presentation. Click: </a:t>
            </a:r>
            <a:r>
              <a:rPr b="1" lang="en-US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Slide &gt; Edit master.</a:t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17f8bee05_0_29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417f8bee05_0_29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17f8bee05_0_68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417f8bee05_0_68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417f8bee05_0_68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0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17f8bee05_0_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NCplot: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view time-series data stored in</a:t>
            </a:r>
            <a:r>
              <a:rPr lang="en-US" sz="11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/>
              </a:rPr>
              <a:t>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netCDF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files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NCPP: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allows the user to view histograms of PMS-1D and other size-distribution probe data in netCDF files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XPMS2d: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allows the user to view PMS-2D, 64 bit Fast2DC, 2DS, HVPS1, and CIP/PIP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RIC &lt;-&gt; user instrument interface sample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https://www.eol.ucar.edu/content/sample-instrument-emulator-python-0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417f8bee05_0_6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e454cc78f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IWG1 Port = 7071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RIC ports are assigned per instrument, currently require encryption certificates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Semi-modern operating system: We prefer windows 10, older versions will be subject to limited network availability.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IRC </a:t>
            </a:r>
            <a:r>
              <a:rPr lang="en-US"/>
              <a:t>recommendations</a:t>
            </a:r>
            <a:r>
              <a:rPr lang="en-US"/>
              <a:t>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hexchat (windows and linux)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xchat /xchat azure (linux/macos)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VNC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tightVNC/tigerVNC (windows/linux)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RealVNC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e454cc78f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190469" lvl="0" marL="302547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5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real-time mode, aeros reads from the PostgreSQL real-time data cache on the aircraft or mirrored ground database.  Post flight visualization reads from netCDF files which follow the NCAR/RAF-nimbus conventions. Essentially read only access (1 to many). </a:t>
            </a:r>
            <a:endParaRPr/>
          </a:p>
        </p:txBody>
      </p:sp>
      <p:sp>
        <p:nvSpPr>
          <p:cNvPr id="124" name="Google Shape;124;p13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17f8bee05_0_38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17f8bee05_0_38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AEROS during the WECAN project</a:t>
            </a:r>
            <a:endParaRPr/>
          </a:p>
        </p:txBody>
      </p:sp>
      <p:sp>
        <p:nvSpPr>
          <p:cNvPr id="132" name="Google Shape;132;g2417f8bee05_0_38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17f8bee05_0_5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190469" lvl="0" marL="302547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5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real-time mode, aeros reads from the PostgreSQL real-time data cache on the aircraft or mirrored ground database.  Post flight visualization reads from netCDF files which follow the NCAR/RAF-nimbus conventions. Essentially read only access (1 to many). </a:t>
            </a:r>
            <a:endParaRPr/>
          </a:p>
        </p:txBody>
      </p:sp>
      <p:sp>
        <p:nvSpPr>
          <p:cNvPr id="140" name="Google Shape;140;g2417f8bee05_0_52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e454cc78f_0_6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did have examples of this on the old website, those need to be found.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Does not allow for multiple connections: one computer controlling.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Has to have security certificates on it.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Your computer on the Plane: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Requires sending and receiving additional UDP data feeds to/from our server on the aircraft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Your computer on the ground: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Requires sending and receiving UDP data feeds to/from a NCAR server that communicates with our server on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3e454cc78f_0_6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17f8bee05_0_62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417f8bee05_0_62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457203" y="273063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5"/>
              <a:buFont typeface="Helvetica Neue"/>
              <a:buNone/>
              <a:defRPr b="1" i="0" sz="176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3575050" y="27306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0677" lvl="5" marL="2743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0677" lvl="6" marL="3200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0677" lvl="7" marL="36576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0677" lvl="8" marL="41148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457203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b="0" i="0" sz="88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1792288" y="4800614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65"/>
              <a:buFont typeface="Helvetica Neue"/>
              <a:buNone/>
              <a:defRPr b="1" i="0" sz="176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b="0" i="0" sz="282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b="0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b="0" i="0" sz="211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1792288" y="5367351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b="0" i="0" sz="88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ctrTitle"/>
          </p:nvPr>
        </p:nvSpPr>
        <p:spPr>
          <a:xfrm>
            <a:off x="685800" y="2130439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6"/>
          <p:cNvSpPr txBox="1"/>
          <p:nvPr>
            <p:ph idx="1" type="subTitle"/>
          </p:nvPr>
        </p:nvSpPr>
        <p:spPr>
          <a:xfrm>
            <a:off x="1371600" y="361155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b="0" i="0" sz="1588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b="0" i="0" sz="1412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457200" y="1600202"/>
            <a:ext cx="8229600" cy="43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093" lvl="0" marL="457200" marR="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b="0" i="0" sz="211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0677" lvl="1" marL="914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9438" lvl="2" marL="1371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8261" lvl="3" marL="1828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7022" lvl="4" marL="22860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0677" lvl="5" marL="2743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0677" lvl="6" marL="3200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0677" lvl="7" marL="36576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0677" lvl="8" marL="41148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722313" y="440691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b="0" i="0" sz="1588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b="0" i="0" sz="1412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457200" y="1600207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9438" lvl="5" marL="27432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9438" lvl="6" marL="3200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9438" lvl="7" marL="3657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9438" lvl="8" marL="41148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4648200" y="1600207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9438" lvl="5" marL="27432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9438" lvl="6" marL="3200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9438" lvl="7" marL="3657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9438" lvl="8" marL="41148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457201" y="153511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b="1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2" type="body"/>
          </p:nvPr>
        </p:nvSpPr>
        <p:spPr>
          <a:xfrm>
            <a:off x="457201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8261" lvl="5" marL="27432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8261" lvl="6" marL="32004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8261" lvl="7" marL="3657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8261" lvl="8" marL="4114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idx="3" type="body"/>
          </p:nvPr>
        </p:nvSpPr>
        <p:spPr>
          <a:xfrm>
            <a:off x="4645034" y="1535118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b="1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4" type="body"/>
          </p:nvPr>
        </p:nvSpPr>
        <p:spPr>
          <a:xfrm>
            <a:off x="4645034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8261" lvl="5" marL="27432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8261" lvl="6" marL="32004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8261" lvl="7" marL="3657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8261" lvl="8" marL="4114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457203" y="273063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>
            <a:off x="3575050" y="273066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0677" lvl="5" marL="2743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0677" lvl="6" marL="3200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0677" lvl="7" marL="36576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0677" lvl="8" marL="41148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3"/>
          <p:cNvSpPr txBox="1"/>
          <p:nvPr>
            <p:ph idx="2" type="body"/>
          </p:nvPr>
        </p:nvSpPr>
        <p:spPr>
          <a:xfrm>
            <a:off x="457203" y="1435104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b="0" i="0" sz="88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1175" y="6621900"/>
            <a:ext cx="9142800" cy="2361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503275" y="6652200"/>
            <a:ext cx="8136300" cy="1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material is based upon work supported by the National Center for Atmospheric Research, which is a major facility sponsored by the National Science Foundation under Cooperative Agreement No. 1852977.</a:t>
            </a:r>
            <a:endParaRPr sz="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/>
          <p:nvPr>
            <p:ph type="title"/>
          </p:nvPr>
        </p:nvSpPr>
        <p:spPr>
          <a:xfrm>
            <a:off x="1792288" y="4800614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b="0" i="0" sz="282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b="0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b="0" i="0" sz="211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>
            <a:off x="1792288" y="5367351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b="0" i="0" sz="88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b="0" i="0" sz="79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57200" y="156299"/>
            <a:ext cx="8229600" cy="376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b="1" i="0" sz="22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9438" lvl="5" marL="27432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9438" lvl="6" marL="3200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9438" lvl="7" marL="3657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9438" lvl="8" marL="41148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9438" lvl="5" marL="27432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9438" lvl="6" marL="3200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9438" lvl="7" marL="3657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9438" lvl="8" marL="41148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b="1" i="0" sz="22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1371600" y="361155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b="0" i="0" sz="1588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b="0" i="0" sz="1412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57200" y="156299"/>
            <a:ext cx="8229600" cy="376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b="1" i="0" sz="22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093" lvl="0" marL="457200" marR="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b="0" i="0" sz="211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0677" lvl="1" marL="914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9438" lvl="2" marL="1371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8261" lvl="3" marL="1828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7022" lvl="4" marL="22860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0677" lvl="5" marL="2743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0677" lvl="6" marL="3200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0677" lvl="7" marL="36576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0677" lvl="8" marL="41148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722313" y="440691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b="0" i="0" sz="176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b="0" i="0" sz="1588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b="0" i="0" sz="1412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b="0" i="0" sz="1235" u="none" cap="none" strike="noStrik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457200" y="156299"/>
            <a:ext cx="8229600" cy="376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b="1" i="0" sz="22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457201" y="1535118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b="1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8261" lvl="5" marL="27432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8261" lvl="6" marL="32004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8261" lvl="7" marL="3657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8261" lvl="8" marL="4114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4645034" y="1535118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b="1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b="1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b="1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4" type="body"/>
          </p:nvPr>
        </p:nvSpPr>
        <p:spPr>
          <a:xfrm>
            <a:off x="4645034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0677" lvl="0" marL="457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9437" lvl="1" marL="9144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8261" lvl="2" marL="1371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7022" lvl="3" marL="18288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95846" lvl="4" marL="2286000" marR="0" rtl="0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b="0" i="0" sz="105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8261" lvl="5" marL="27432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8261" lvl="6" marL="32004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8261" lvl="7" marL="36576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8261" lvl="8" marL="4114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b="0" i="0" sz="14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57200" y="156299"/>
            <a:ext cx="8229600" cy="376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b="1" i="0" sz="22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5954" r="5674" t="0"/>
          <a:stretch/>
        </p:blipFill>
        <p:spPr>
          <a:xfrm>
            <a:off x="0" y="-10742"/>
            <a:ext cx="9144000" cy="689873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319" y="2282562"/>
            <a:ext cx="9142681" cy="2249558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500" y="6045600"/>
            <a:ext cx="970150" cy="6125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1">
            <a:alphaModFix/>
          </a:blip>
          <a:srcRect b="537" l="0" r="0" t="0"/>
          <a:stretch/>
        </p:blipFill>
        <p:spPr>
          <a:xfrm>
            <a:off x="650" y="0"/>
            <a:ext cx="91426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1319" y="2282562"/>
            <a:ext cx="9142681" cy="2249558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1462" y="5895903"/>
            <a:ext cx="1790297" cy="49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700" y="5829913"/>
            <a:ext cx="625501" cy="629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-1" y="0"/>
            <a:ext cx="9144001" cy="651622"/>
          </a:xfrm>
          <a:prstGeom prst="rect">
            <a:avLst/>
          </a:prstGeom>
          <a:solidFill>
            <a:srgbClr val="1A658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6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093" lvl="0" marL="457200" marR="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b="0" i="0" sz="211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0677" lvl="1" marL="914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9438" lvl="2" marL="1371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8261" lvl="3" marL="1828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7022" lvl="4" marL="22860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0677" lvl="5" marL="2743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0677" lvl="6" marL="3200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0677" lvl="7" marL="36576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0677" lvl="8" marL="41148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156299"/>
            <a:ext cx="8229600" cy="376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Helvetica Neue"/>
              <a:buNone/>
              <a:defRPr b="1" i="0" sz="225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/>
          <p:cNvPicPr preferRelativeResize="0"/>
          <p:nvPr/>
        </p:nvPicPr>
        <p:blipFill rotWithShape="1">
          <a:blip r:embed="rId1">
            <a:alphaModFix/>
          </a:blip>
          <a:srcRect b="65218" l="0" r="0" t="-544"/>
          <a:stretch/>
        </p:blipFill>
        <p:spPr>
          <a:xfrm>
            <a:off x="2" y="6211959"/>
            <a:ext cx="9143996" cy="6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b="1" i="0" sz="2471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457200" y="1600202"/>
            <a:ext cx="8229600" cy="43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093" lvl="0" marL="457200" marR="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b="0" i="0" sz="211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0677" lvl="1" marL="914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b="0" i="0" sz="176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29438" lvl="2" marL="1371600" marR="0" rtl="0" algn="l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b="0" i="0" sz="1588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8261" lvl="3" marL="1828800" marR="0" rtl="0" algn="l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b="0" i="0" sz="1412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7022" lvl="4" marL="2286000" marR="0" rtl="0" algn="l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b="0" i="0" sz="123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0677" lvl="5" marL="27432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0677" lvl="6" marL="32004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0677" lvl="7" marL="36576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0677" lvl="8" marL="4114800" marR="0" rtl="0" algn="l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b="0" i="0" sz="1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0" name="Google Shape;60;p15"/>
          <p:cNvCxnSpPr/>
          <p:nvPr/>
        </p:nvCxnSpPr>
        <p:spPr>
          <a:xfrm>
            <a:off x="1152639" y="6342390"/>
            <a:ext cx="0" cy="388200"/>
          </a:xfrm>
          <a:prstGeom prst="straightConnector1">
            <a:avLst/>
          </a:prstGeom>
          <a:noFill/>
          <a:ln cap="flat" cmpd="sng" w="222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6374" y="6342400"/>
            <a:ext cx="615776" cy="388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rafsehelp@ucar.edu" TargetMode="External"/><Relationship Id="rId4" Type="http://schemas.openxmlformats.org/officeDocument/2006/relationships/hyperlink" Target="mailto:janine@ucar.edu" TargetMode="External"/><Relationship Id="rId5" Type="http://schemas.openxmlformats.org/officeDocument/2006/relationships/hyperlink" Target="mailto:cdewerd@ucar.edu" TargetMode="External"/><Relationship Id="rId6" Type="http://schemas.openxmlformats.org/officeDocument/2006/relationships/hyperlink" Target="mailto:cjw@ucar.edu" TargetMode="External"/><Relationship Id="rId7" Type="http://schemas.openxmlformats.org/officeDocument/2006/relationships/hyperlink" Target="mailto:taylort@ucar.edu" TargetMode="External"/><Relationship Id="rId8" Type="http://schemas.openxmlformats.org/officeDocument/2006/relationships/hyperlink" Target="mailto:mpaxton@ucar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eol.ucar.edu/software/ric" TargetMode="External"/><Relationship Id="rId4" Type="http://schemas.openxmlformats.org/officeDocument/2006/relationships/hyperlink" Target="https://www.eol.ucar.edu/software/aeros" TargetMode="External"/><Relationship Id="rId5" Type="http://schemas.openxmlformats.org/officeDocument/2006/relationships/hyperlink" Target="https://archive.eol.ucar.edu/raf/Software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rchive.eol.ucar.edu/raf/Software/IWG1_Def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/>
          <p:nvPr/>
        </p:nvSpPr>
        <p:spPr>
          <a:xfrm>
            <a:off x="2780349" y="2972868"/>
            <a:ext cx="35846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</a:t>
            </a:r>
            <a:endParaRPr/>
          </a:p>
        </p:txBody>
      </p:sp>
      <p:sp>
        <p:nvSpPr>
          <p:cNvPr id="97" name="Google Shape;97;p25"/>
          <p:cNvSpPr/>
          <p:nvPr/>
        </p:nvSpPr>
        <p:spPr>
          <a:xfrm>
            <a:off x="2937979" y="3464075"/>
            <a:ext cx="374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5"/>
          <p:cNvSpPr txBox="1"/>
          <p:nvPr/>
        </p:nvSpPr>
        <p:spPr>
          <a:xfrm>
            <a:off x="2855126" y="6088175"/>
            <a:ext cx="3433800" cy="3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r>
              <a:rPr b="1" lang="en-US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9</a:t>
            </a:r>
            <a:r>
              <a:rPr b="1" i="0" lang="en-US" sz="14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</a:t>
            </a:r>
            <a:r>
              <a:rPr b="1" lang="en-US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23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9" name="Google Shape;99;p25"/>
          <p:cNvSpPr/>
          <p:nvPr/>
        </p:nvSpPr>
        <p:spPr>
          <a:xfrm>
            <a:off x="2996086" y="5417665"/>
            <a:ext cx="315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Catherine Dewerd</a:t>
            </a:r>
            <a:r>
              <a:rPr b="0" i="1" lang="en-US" sz="20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RAF</a:t>
            </a:r>
            <a:r>
              <a:rPr b="0" i="1" lang="en-US" sz="18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i="1" lang="en-US" sz="1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 Engineer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Network Availability</a:t>
            </a:r>
            <a:endParaRPr b="1" i="0" sz="2471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p34"/>
          <p:cNvSpPr txBox="1"/>
          <p:nvPr>
            <p:ph idx="1" type="body"/>
          </p:nvPr>
        </p:nvSpPr>
        <p:spPr>
          <a:xfrm>
            <a:off x="457200" y="1600202"/>
            <a:ext cx="8229600" cy="43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Pre project:</a:t>
            </a:r>
            <a:endParaRPr sz="2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5"/>
              <a:t>In hangar</a:t>
            </a:r>
            <a:endParaRPr sz="1765"/>
          </a:p>
          <a:p>
            <a:pPr indent="-340677" lvl="0" marL="457200" marR="0" rtl="0" algn="l"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en-US" sz="1765"/>
              <a:t>Mostly unrestricted access through NCAR’s guest network</a:t>
            </a:r>
            <a:endParaRPr sz="1765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5"/>
              <a:t>Test flights</a:t>
            </a:r>
            <a:endParaRPr sz="1765"/>
          </a:p>
          <a:p>
            <a:pPr indent="-340677" lvl="0" marL="457200" rtl="0" algn="l"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en-US" sz="1765"/>
              <a:t>Computers on aircraft will not have internet access</a:t>
            </a:r>
            <a:endParaRPr sz="1765"/>
          </a:p>
          <a:p>
            <a:pPr indent="-340677" lvl="0" marL="457200" rtl="0" algn="l"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en-US" sz="1765"/>
              <a:t>Only pre-approved communication channels will be available</a:t>
            </a:r>
            <a:endParaRPr sz="1765"/>
          </a:p>
          <a:p>
            <a:pPr indent="-340677" lvl="1" marL="1371600" rtl="0" algn="l"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en-US" sz="1765"/>
              <a:t> (Aeros, RIC, Chat)</a:t>
            </a:r>
            <a:endParaRPr sz="1765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Field Phase: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/>
              <a:t>Flight Days</a:t>
            </a:r>
            <a:endParaRPr sz="1750"/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SzPts val="1750"/>
              <a:buChar char="-"/>
            </a:pPr>
            <a:r>
              <a:rPr lang="en-US" sz="1750"/>
              <a:t>Same restrictions as test flights</a:t>
            </a:r>
            <a:endParaRPr sz="17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/>
              <a:t>Maintenance Days</a:t>
            </a:r>
            <a:endParaRPr sz="1750"/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SzPts val="1750"/>
              <a:buChar char="-"/>
            </a:pPr>
            <a:r>
              <a:rPr lang="en-US" sz="1750"/>
              <a:t>If needed, cell modem can be set up for full internet access</a:t>
            </a:r>
            <a:endParaRPr sz="175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/>
          </a:p>
        </p:txBody>
      </p:sp>
      <p:sp>
        <p:nvSpPr>
          <p:cNvPr id="166" name="Google Shape;166;p34"/>
          <p:cNvSpPr txBox="1"/>
          <p:nvPr/>
        </p:nvSpPr>
        <p:spPr>
          <a:xfrm>
            <a:off x="1191625" y="6354850"/>
            <a:ext cx="37908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CAESAR Science Meeting</a:t>
            </a: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availability in field phase</a:t>
            </a:r>
            <a:endParaRPr/>
          </a:p>
        </p:txBody>
      </p:sp>
      <p:sp>
        <p:nvSpPr>
          <p:cNvPr id="173" name="Google Shape;173;p35"/>
          <p:cNvSpPr txBox="1"/>
          <p:nvPr>
            <p:ph idx="1" type="body"/>
          </p:nvPr>
        </p:nvSpPr>
        <p:spPr>
          <a:xfrm>
            <a:off x="457200" y="1600202"/>
            <a:ext cx="8229600" cy="431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24"/>
              </a:spcBef>
              <a:spcAft>
                <a:spcPts val="0"/>
              </a:spcAft>
              <a:buNone/>
            </a:pPr>
            <a:r>
              <a:rPr lang="en-US"/>
              <a:t>During flight:</a:t>
            </a:r>
            <a:endParaRPr/>
          </a:p>
          <a:p>
            <a:pPr indent="-363093" lvl="0" marL="457200" rtl="0" algn="l">
              <a:spcBef>
                <a:spcPts val="424"/>
              </a:spcBef>
              <a:spcAft>
                <a:spcPts val="0"/>
              </a:spcAft>
              <a:buSzPts val="2118"/>
              <a:buChar char="-"/>
            </a:pPr>
            <a:r>
              <a:rPr lang="en-US"/>
              <a:t>See previous slides</a:t>
            </a:r>
            <a:endParaRPr/>
          </a:p>
          <a:p>
            <a:pPr indent="0" lvl="0" marL="457200" rtl="0" algn="l">
              <a:spcBef>
                <a:spcPts val="42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24"/>
              </a:spcBef>
              <a:spcAft>
                <a:spcPts val="0"/>
              </a:spcAft>
              <a:buNone/>
            </a:pPr>
            <a:r>
              <a:rPr lang="en-US"/>
              <a:t>Post</a:t>
            </a:r>
            <a:r>
              <a:rPr lang="en-US"/>
              <a:t> flight:</a:t>
            </a:r>
            <a:endParaRPr/>
          </a:p>
          <a:p>
            <a:pPr indent="0" lvl="0" marL="0" rtl="0" algn="l">
              <a:spcBef>
                <a:spcPts val="42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3093" lvl="0" marL="457200" rtl="0" algn="l">
              <a:spcBef>
                <a:spcPts val="424"/>
              </a:spcBef>
              <a:spcAft>
                <a:spcPts val="0"/>
              </a:spcAft>
              <a:buSzPts val="2118"/>
              <a:buAutoNum type="arabicParenR"/>
            </a:pPr>
            <a:r>
              <a:rPr lang="en-US"/>
              <a:t>All data sent to our data system will be archived</a:t>
            </a:r>
            <a:endParaRPr/>
          </a:p>
          <a:p>
            <a:pPr indent="-363093" lvl="0" marL="457200" rtl="0" algn="l">
              <a:spcBef>
                <a:spcPts val="0"/>
              </a:spcBef>
              <a:spcAft>
                <a:spcPts val="0"/>
              </a:spcAft>
              <a:buSzPts val="2118"/>
              <a:buAutoNum type="arabicParenR"/>
            </a:pPr>
            <a:r>
              <a:rPr lang="en-US"/>
              <a:t>That archive will be processed into Netcdf format, with high rate (25 samples per second) or ICARTT on request</a:t>
            </a:r>
            <a:endParaRPr/>
          </a:p>
          <a:p>
            <a:pPr indent="-363093" lvl="0" marL="457200" rtl="0" algn="l">
              <a:spcBef>
                <a:spcPts val="0"/>
              </a:spcBef>
              <a:spcAft>
                <a:spcPts val="0"/>
              </a:spcAft>
              <a:buSzPts val="2118"/>
              <a:buAutoNum type="arabicParenR"/>
            </a:pPr>
            <a:r>
              <a:rPr lang="en-US"/>
              <a:t>Netcdf files will be made available shortly after a flight for field access</a:t>
            </a:r>
            <a:endParaRPr/>
          </a:p>
          <a:p>
            <a:pPr indent="0" lvl="0" marL="0" rtl="0" algn="l">
              <a:spcBef>
                <a:spcPts val="42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2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Contact information</a:t>
            </a:r>
            <a:endParaRPr b="1" i="0" sz="2471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457200" y="1600202"/>
            <a:ext cx="8229600" cy="43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 sz="1765">
                <a:solidFill>
                  <a:srgbClr val="9E9E9E"/>
                </a:solidFill>
              </a:rPr>
              <a:t>RAF Software Engineering Team:</a:t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 sz="1765" u="sng">
                <a:solidFill>
                  <a:schemeClr val="hlink"/>
                </a:solidFill>
                <a:hlinkClick r:id="rId3"/>
              </a:rPr>
              <a:t>rafsehelp@ucar.edu</a:t>
            </a:r>
            <a:endParaRPr sz="1765">
              <a:solidFill>
                <a:srgbClr val="9E9E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 sz="1765">
                <a:solidFill>
                  <a:srgbClr val="9E9E9E"/>
                </a:solidFill>
              </a:rPr>
              <a:t>Janine Aquino - </a:t>
            </a:r>
            <a:r>
              <a:rPr lang="en-US" sz="1765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janine@ucar.edu</a:t>
            </a:r>
            <a:endParaRPr sz="1765">
              <a:solidFill>
                <a:srgbClr val="9E9E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 sz="1765">
                <a:solidFill>
                  <a:srgbClr val="9E9E9E"/>
                </a:solidFill>
              </a:rPr>
              <a:t>Catherine Dewerd - </a:t>
            </a:r>
            <a:r>
              <a:rPr lang="en-US" sz="1765" u="sng">
                <a:solidFill>
                  <a:schemeClr val="hlink"/>
                </a:solidFill>
                <a:hlinkClick r:id="rId5"/>
              </a:rPr>
              <a:t>cdewerd@ucar.edu</a:t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 sz="1765">
                <a:solidFill>
                  <a:srgbClr val="9E9E9E"/>
                </a:solidFill>
              </a:rPr>
              <a:t>Chris Webster - </a:t>
            </a:r>
            <a:r>
              <a:rPr lang="en-US" sz="1765" u="sng">
                <a:solidFill>
                  <a:schemeClr val="hlink"/>
                </a:solidFill>
                <a:hlinkClick r:id="rId6"/>
              </a:rPr>
              <a:t>cjw@ucar.edu</a:t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 sz="1765">
                <a:solidFill>
                  <a:srgbClr val="9E9E9E"/>
                </a:solidFill>
              </a:rPr>
              <a:t>RAF Data Manager:</a:t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 sz="1765">
                <a:solidFill>
                  <a:srgbClr val="9E9E9E"/>
                </a:solidFill>
              </a:rPr>
              <a:t>Taylor Thomas - </a:t>
            </a:r>
            <a:r>
              <a:rPr lang="en-US" sz="1765" u="sng">
                <a:solidFill>
                  <a:schemeClr val="hlink"/>
                </a:solidFill>
                <a:hlinkClick r:id="rId7"/>
              </a:rPr>
              <a:t>taylort@ucar.edu</a:t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 sz="1765">
                <a:solidFill>
                  <a:srgbClr val="9E9E9E"/>
                </a:solidFill>
              </a:rPr>
              <a:t>RAF IT:</a:t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 sz="1765">
                <a:solidFill>
                  <a:srgbClr val="9E9E9E"/>
                </a:solidFill>
              </a:rPr>
              <a:t>Mike Paxton - </a:t>
            </a:r>
            <a:r>
              <a:rPr lang="en-US" sz="1765" u="sng">
                <a:solidFill>
                  <a:schemeClr val="hlink"/>
                </a:solidFill>
                <a:hlinkClick r:id="rId8"/>
              </a:rPr>
              <a:t>mpaxton@ucar.edu</a:t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 sz="1765">
              <a:solidFill>
                <a:srgbClr val="9E9E9E"/>
              </a:solidFill>
            </a:endParaRPr>
          </a:p>
        </p:txBody>
      </p:sp>
      <p:sp>
        <p:nvSpPr>
          <p:cNvPr id="106" name="Google Shape;106;p26"/>
          <p:cNvSpPr txBox="1"/>
          <p:nvPr/>
        </p:nvSpPr>
        <p:spPr>
          <a:xfrm>
            <a:off x="1191625" y="6354850"/>
            <a:ext cx="37908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CAESAR Science Meeting</a:t>
            </a: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Collection of Links</a:t>
            </a:r>
            <a:endParaRPr b="1" i="0" sz="2471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457200" y="1600202"/>
            <a:ext cx="8229600" cy="43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5">
                <a:solidFill>
                  <a:srgbClr val="9E9E9E"/>
                </a:solidFill>
              </a:rPr>
              <a:t>Due to current website migration these may change:</a:t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5" u="sng">
                <a:solidFill>
                  <a:schemeClr val="hlink"/>
                </a:solidFill>
                <a:hlinkClick r:id="rId3"/>
              </a:rPr>
              <a:t>https://www.eol.ucar.edu/software/ric</a:t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5" u="sng">
                <a:solidFill>
                  <a:schemeClr val="hlink"/>
                </a:solidFill>
                <a:hlinkClick r:id="rId4"/>
              </a:rPr>
              <a:t>https://www.eol.ucar.edu/software/aeros</a:t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65">
                <a:solidFill>
                  <a:srgbClr val="9E9E9E"/>
                </a:solidFill>
              </a:rPr>
              <a:t>General Overview:</a:t>
            </a:r>
            <a:endParaRPr sz="1765"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65">
              <a:solidFill>
                <a:srgbClr val="9E9E9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 sz="1765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https://archive.eol.ucar.edu/raf/Software/</a:t>
            </a:r>
            <a:endParaRPr sz="1765">
              <a:solidFill>
                <a:srgbClr val="9E9E9E"/>
              </a:solidFill>
            </a:endParaRPr>
          </a:p>
          <a:p>
            <a:pPr indent="-340677" lvl="0" marL="45720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Char char="-"/>
            </a:pPr>
            <a:r>
              <a:rPr lang="en-US" sz="1765">
                <a:solidFill>
                  <a:srgbClr val="9E9E9E"/>
                </a:solidFill>
              </a:rPr>
              <a:t>Contains links to user manuals </a:t>
            </a:r>
            <a:endParaRPr sz="1765">
              <a:solidFill>
                <a:srgbClr val="9E9E9E"/>
              </a:solidFill>
            </a:endParaRPr>
          </a:p>
          <a:p>
            <a:pPr indent="-340677" lvl="0" marL="45720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Char char="-"/>
            </a:pPr>
            <a:r>
              <a:rPr lang="en-US" sz="1765">
                <a:solidFill>
                  <a:srgbClr val="9E9E9E"/>
                </a:solidFill>
              </a:rPr>
              <a:t>Download areas for Aeros, RIC </a:t>
            </a:r>
            <a:endParaRPr sz="1765">
              <a:solidFill>
                <a:srgbClr val="9E9E9E"/>
              </a:solidFill>
            </a:endParaRPr>
          </a:p>
          <a:p>
            <a:pPr indent="-340677" lvl="0" marL="45720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Char char="-"/>
            </a:pPr>
            <a:r>
              <a:rPr lang="en-US" sz="1765">
                <a:solidFill>
                  <a:srgbClr val="9E9E9E"/>
                </a:solidFill>
              </a:rPr>
              <a:t>Other netcdf viewing utilities: xpms2d, NCplot, NCPP</a:t>
            </a:r>
            <a:endParaRPr sz="1765">
              <a:solidFill>
                <a:srgbClr val="9E9E9E"/>
              </a:solidFill>
            </a:endParaRPr>
          </a:p>
        </p:txBody>
      </p:sp>
      <p:sp>
        <p:nvSpPr>
          <p:cNvPr id="113" name="Google Shape;113;p27"/>
          <p:cNvSpPr txBox="1"/>
          <p:nvPr/>
        </p:nvSpPr>
        <p:spPr>
          <a:xfrm>
            <a:off x="1191625" y="6354850"/>
            <a:ext cx="37908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CAESAR Science Meeting</a:t>
            </a: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/>
              <a:t>Recommended</a:t>
            </a:r>
            <a:r>
              <a:rPr lang="en-US"/>
              <a:t> for computers on the plane:</a:t>
            </a:r>
            <a:endParaRPr b="1" i="0" sz="2471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457200" y="1600207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>
                <a:solidFill>
                  <a:srgbClr val="9E9E9E"/>
                </a:solidFill>
              </a:rPr>
              <a:t>Internet Relay Chat Client (IRC)</a:t>
            </a:r>
            <a:endParaRPr>
              <a:solidFill>
                <a:srgbClr val="9E9E9E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>
                <a:solidFill>
                  <a:srgbClr val="9E9E9E"/>
                </a:solidFill>
              </a:rPr>
              <a:t>Virtual Network Computing software (VNC) </a:t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>
                <a:solidFill>
                  <a:srgbClr val="9E9E9E"/>
                </a:solidFill>
              </a:rPr>
              <a:t>Lroot access</a:t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>
                <a:solidFill>
                  <a:srgbClr val="9E9E9E"/>
                </a:solidFill>
              </a:rPr>
              <a:t>Provided/Maintained By RAF:</a:t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>
                <a:solidFill>
                  <a:srgbClr val="9E9E9E"/>
                </a:solidFill>
              </a:rPr>
              <a:t>Aeros</a:t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>
                <a:solidFill>
                  <a:srgbClr val="9E9E9E"/>
                </a:solidFill>
              </a:rPr>
              <a:t>Remote Instrument Control (RIC)</a:t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rPr lang="en-US">
                <a:solidFill>
                  <a:srgbClr val="9E9E9E"/>
                </a:solidFill>
              </a:rPr>
              <a:t>other Netcdf utilites</a:t>
            </a:r>
            <a:endParaRPr>
              <a:solidFill>
                <a:srgbClr val="9E9E9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</a:pPr>
            <a:r>
              <a:t/>
            </a:r>
            <a:endParaRPr>
              <a:solidFill>
                <a:srgbClr val="9E9E9E"/>
              </a:solidFill>
            </a:endParaRPr>
          </a:p>
        </p:txBody>
      </p:sp>
      <p:sp>
        <p:nvSpPr>
          <p:cNvPr id="120" name="Google Shape;120;p28"/>
          <p:cNvSpPr txBox="1"/>
          <p:nvPr/>
        </p:nvSpPr>
        <p:spPr>
          <a:xfrm>
            <a:off x="1191625" y="6354850"/>
            <a:ext cx="37908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CAESAR Science Meeting</a:t>
            </a:r>
            <a:endParaRPr sz="1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8"/>
          <p:cNvSpPr txBox="1"/>
          <p:nvPr>
            <p:ph idx="2" type="body"/>
          </p:nvPr>
        </p:nvSpPr>
        <p:spPr>
          <a:xfrm>
            <a:off x="4648200" y="1600207"/>
            <a:ext cx="4038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0677" lvl="0" marL="457200" rtl="0" algn="l">
              <a:spcBef>
                <a:spcPts val="353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Allows chat between in flight users and ground groups</a:t>
            </a:r>
            <a:endParaRPr/>
          </a:p>
          <a:p>
            <a:pPr indent="-340677" lvl="0" marL="457200" rtl="0" algn="l"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Allows remote desktop access to windows computers on the plane</a:t>
            </a:r>
            <a:endParaRPr/>
          </a:p>
          <a:p>
            <a:pPr indent="0" lvl="0" marL="0" rtl="0" algn="l">
              <a:spcBef>
                <a:spcPts val="353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0677" lvl="0" marL="457200" rtl="0" algn="l">
              <a:spcBef>
                <a:spcPts val="353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Real time operations sometimes require real time debugging: not having someone in the field have access to this info can lead to instrument </a:t>
            </a:r>
            <a:r>
              <a:rPr lang="en-US"/>
              <a:t>inoperability</a:t>
            </a:r>
            <a:r>
              <a:rPr lang="en-US"/>
              <a:t> for flights</a:t>
            </a:r>
            <a:endParaRPr/>
          </a:p>
          <a:p>
            <a:pPr indent="0" lvl="0" marL="0" rtl="0" algn="l">
              <a:spcBef>
                <a:spcPts val="353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457200" y="156299"/>
            <a:ext cx="8229600" cy="376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25"/>
              <a:buFont typeface="Helvetica Neue"/>
              <a:buNone/>
            </a:pPr>
            <a:r>
              <a:rPr lang="en-US" sz="2025"/>
              <a:t>Aeros</a:t>
            </a:r>
            <a:endParaRPr b="1" i="0" sz="2025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457200" y="1396050"/>
            <a:ext cx="40386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207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Airborne Environmental Research Observation System (AEROS), is the NCAR Research Aviation Facility display program for real-time and post-processed data (netcdf format)</a:t>
            </a:r>
            <a:endParaRPr/>
          </a:p>
          <a:p>
            <a:pPr indent="0" lvl="0" marL="11207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-340677" lvl="0" marL="457200" marR="0" rtl="0" algn="l"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Primarily provides time-series, XY, and ascii plots</a:t>
            </a:r>
            <a:endParaRPr/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0677" lvl="0" marL="457200" marR="0" rtl="0" algn="l"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Optical Array Probe, Skew-T and 3D track plots are also available  </a:t>
            </a:r>
            <a:endParaRPr/>
          </a:p>
          <a:p>
            <a:pPr indent="-190469" lvl="0" marL="30254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</a:pPr>
            <a:r>
              <a:t/>
            </a:r>
            <a:endParaRPr/>
          </a:p>
          <a:p>
            <a:pPr indent="-340677" lvl="0" marL="457200" marR="0" rtl="0" algn="l"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Guaranteed variables are </a:t>
            </a:r>
            <a:r>
              <a:rPr lang="en-US"/>
              <a:t>defined</a:t>
            </a:r>
            <a:r>
              <a:rPr lang="en-US"/>
              <a:t> in the IWG1 standard, additional are subject to payload configuration</a:t>
            </a:r>
            <a:endParaRPr/>
          </a:p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4648200" y="1396050"/>
            <a:ext cx="4038600" cy="48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469" lvl="0" marL="30254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</a:pPr>
            <a:r>
              <a:rPr lang="en-US"/>
              <a:t>Seeing data from user instruments in real time:</a:t>
            </a:r>
            <a:endParaRPr/>
          </a:p>
          <a:p>
            <a:pPr indent="-340677" lvl="0" marL="457200" marR="0" rtl="0" algn="l"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UDP or Serial data feed to our data system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0677" lvl="0" marL="457200" marR="0" rtl="0" algn="l"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All variables sent are archived into our database real time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0677" lvl="0" marL="457200" marR="0" rtl="0" algn="l"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Will be available soon after the flight in netcdf format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0677" lvl="0" marL="457200" marR="0" rtl="0" algn="l">
              <a:spcBef>
                <a:spcPts val="0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Subsets can be sent to the ground for additional team members to view (one to many)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1792288" y="4800614"/>
            <a:ext cx="54864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1792288" y="5367351"/>
            <a:ext cx="5486400" cy="8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47"/>
              </a:spcBef>
              <a:spcAft>
                <a:spcPts val="0"/>
              </a:spcAft>
              <a:buNone/>
            </a:pPr>
            <a:r>
              <a:rPr lang="en-US"/>
              <a:t>Aeros during WECAN project</a:t>
            </a:r>
            <a:endParaRPr/>
          </a:p>
        </p:txBody>
      </p:sp>
      <p:sp>
        <p:nvSpPr>
          <p:cNvPr id="136" name="Google Shape;136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623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/>
          <p:nvPr>
            <p:ph type="title"/>
          </p:nvPr>
        </p:nvSpPr>
        <p:spPr>
          <a:xfrm>
            <a:off x="457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25"/>
              <a:buFont typeface="Helvetica Neue"/>
              <a:buNone/>
            </a:pPr>
            <a:r>
              <a:rPr lang="en-US" sz="2025"/>
              <a:t>Other Data Streams of Interest</a:t>
            </a:r>
            <a:endParaRPr b="1" i="0" sz="2025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143;p31"/>
          <p:cNvSpPr txBox="1"/>
          <p:nvPr>
            <p:ph idx="1" type="body"/>
          </p:nvPr>
        </p:nvSpPr>
        <p:spPr>
          <a:xfrm>
            <a:off x="375675" y="2175025"/>
            <a:ext cx="40386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0677" lvl="0" marL="457200" rtl="0" algn="l">
              <a:spcBef>
                <a:spcPts val="353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Visible on plane </a:t>
            </a:r>
            <a:endParaRPr/>
          </a:p>
          <a:p>
            <a:pPr indent="0" lvl="0" marL="457200" rtl="0" algn="l">
              <a:spcBef>
                <a:spcPts val="353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0677" lvl="0" marL="457200" rtl="0" algn="l">
              <a:spcBef>
                <a:spcPts val="353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Contains date and time, plane position, speed, wind variables</a:t>
            </a:r>
            <a:endParaRPr/>
          </a:p>
          <a:p>
            <a:pPr indent="0" lvl="0" marL="457200" rtl="0" algn="l">
              <a:spcBef>
                <a:spcPts val="353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0677" lvl="0" marL="457200" rtl="0" algn="l">
              <a:spcBef>
                <a:spcPts val="353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Can be extended if payload instruments require real time variables from other payload instruments</a:t>
            </a:r>
            <a:endParaRPr/>
          </a:p>
          <a:p>
            <a:pPr indent="0" lvl="0" marL="457200" rtl="0" algn="l">
              <a:spcBef>
                <a:spcPts val="353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0677" lvl="0" marL="457200" rtl="0" algn="l">
              <a:spcBef>
                <a:spcPts val="353"/>
              </a:spcBef>
              <a:spcAft>
                <a:spcPts val="0"/>
              </a:spcAft>
              <a:buSzPts val="1765"/>
              <a:buChar char="-"/>
            </a:pPr>
            <a:r>
              <a:rPr lang="en-US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https://archive.eol.ucar.edu/raf/Software/IWG1_Def.html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1"/>
          <p:cNvSpPr txBox="1"/>
          <p:nvPr>
            <p:ph idx="2" type="body"/>
          </p:nvPr>
        </p:nvSpPr>
        <p:spPr>
          <a:xfrm>
            <a:off x="4414275" y="2175025"/>
            <a:ext cx="3902400" cy="3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0677" lvl="0" marL="457200" rtl="0" algn="l">
              <a:spcBef>
                <a:spcPts val="353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Subset of variables sent to our data system that is sent to the ground during flight, includes IWG1</a:t>
            </a:r>
            <a:endParaRPr/>
          </a:p>
          <a:p>
            <a:pPr indent="0" lvl="0" marL="457200" rtl="0" algn="l">
              <a:spcBef>
                <a:spcPts val="353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0677" lvl="0" marL="457200" rtl="0" algn="l">
              <a:spcBef>
                <a:spcPts val="353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Viewed via Aeros</a:t>
            </a:r>
            <a:endParaRPr/>
          </a:p>
          <a:p>
            <a:pPr indent="0" lvl="0" marL="457200" rtl="0" algn="l">
              <a:spcBef>
                <a:spcPts val="353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0677" lvl="0" marL="457200" rtl="0" algn="l">
              <a:spcBef>
                <a:spcPts val="353"/>
              </a:spcBef>
              <a:spcAft>
                <a:spcPts val="0"/>
              </a:spcAft>
              <a:buSzPts val="1765"/>
              <a:buChar char="-"/>
            </a:pPr>
            <a:r>
              <a:rPr lang="en-US"/>
              <a:t>Easy to modify, additional variables can be added for the very next flight</a:t>
            </a:r>
            <a:endParaRPr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1"/>
          <p:cNvSpPr txBox="1"/>
          <p:nvPr>
            <p:ph idx="1" type="body"/>
          </p:nvPr>
        </p:nvSpPr>
        <p:spPr>
          <a:xfrm>
            <a:off x="375675" y="1634725"/>
            <a:ext cx="3396600" cy="6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53"/>
              </a:spcBef>
              <a:spcAft>
                <a:spcPts val="0"/>
              </a:spcAft>
              <a:buNone/>
            </a:pPr>
            <a:r>
              <a:rPr lang="en-US" sz="2100"/>
              <a:t>IWG1</a:t>
            </a:r>
            <a:endParaRPr sz="2100"/>
          </a:p>
        </p:txBody>
      </p:sp>
      <p:sp>
        <p:nvSpPr>
          <p:cNvPr id="146" name="Google Shape;146;p31"/>
          <p:cNvSpPr txBox="1"/>
          <p:nvPr>
            <p:ph idx="4294967295" type="body"/>
          </p:nvPr>
        </p:nvSpPr>
        <p:spPr>
          <a:xfrm>
            <a:off x="4414275" y="1634725"/>
            <a:ext cx="3744600" cy="54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24"/>
              </a:spcBef>
              <a:spcAft>
                <a:spcPts val="0"/>
              </a:spcAft>
              <a:buNone/>
            </a:pPr>
            <a:r>
              <a:rPr lang="en-US"/>
              <a:t>Ground Feed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457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25"/>
              <a:buFont typeface="Helvetica Neue"/>
              <a:buNone/>
            </a:pPr>
            <a:r>
              <a:rPr lang="en-US" sz="2025"/>
              <a:t>Remote Instrument Control (RIC)</a:t>
            </a:r>
            <a:endParaRPr b="1" i="0" sz="2025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Google Shape;1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250" y="795937"/>
            <a:ext cx="7021500" cy="52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>
            <p:ph type="title"/>
          </p:nvPr>
        </p:nvSpPr>
        <p:spPr>
          <a:xfrm>
            <a:off x="457200" y="156299"/>
            <a:ext cx="82296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25"/>
              <a:buFont typeface="Helvetica Neue"/>
              <a:buNone/>
            </a:pPr>
            <a:r>
              <a:rPr lang="en-US" sz="2025"/>
              <a:t>NCAR Provided Laptops</a:t>
            </a:r>
            <a:endParaRPr b="1" i="0" sz="2025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33"/>
          <p:cNvSpPr txBox="1"/>
          <p:nvPr/>
        </p:nvSpPr>
        <p:spPr>
          <a:xfrm>
            <a:off x="1029200" y="1396050"/>
            <a:ext cx="3495300" cy="3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3093" lvl="0" marL="45720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Helvetica Neue"/>
              <a:buChar char="-"/>
            </a:pPr>
            <a:r>
              <a:rPr lang="en-US" sz="211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our recommended software pre-installed</a:t>
            </a:r>
            <a:endParaRPr sz="211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424"/>
              </a:spcBef>
              <a:spcAft>
                <a:spcPts val="0"/>
              </a:spcAft>
              <a:buNone/>
            </a:pPr>
            <a:r>
              <a:t/>
            </a:r>
            <a:endParaRPr sz="211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093" lvl="0" marL="45720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Char char="-"/>
            </a:pPr>
            <a:r>
              <a:rPr lang="en-US" sz="211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Windows 10 or Alma 9 Linux</a:t>
            </a:r>
            <a:endParaRPr sz="211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424"/>
              </a:spcBef>
              <a:spcAft>
                <a:spcPts val="0"/>
              </a:spcAft>
              <a:buNone/>
            </a:pPr>
            <a:r>
              <a:t/>
            </a:r>
            <a:endParaRPr sz="211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093" lvl="0" marL="45720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Helvetica Neue"/>
              <a:buChar char="-"/>
            </a:pPr>
            <a:r>
              <a:rPr lang="en-US" sz="211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Easiest intersection between different IT policies and functionality</a:t>
            </a:r>
            <a:endParaRPr sz="211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33"/>
          <p:cNvSpPr txBox="1"/>
          <p:nvPr/>
        </p:nvSpPr>
        <p:spPr>
          <a:xfrm>
            <a:off x="4829700" y="1396050"/>
            <a:ext cx="34953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3093" lvl="0" marL="45720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Char char="-"/>
            </a:pPr>
            <a:r>
              <a:rPr lang="en-US" sz="211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 additional physical space on a rack</a:t>
            </a:r>
            <a:endParaRPr sz="211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424"/>
              </a:spcBef>
              <a:spcAft>
                <a:spcPts val="0"/>
              </a:spcAft>
              <a:buNone/>
            </a:pPr>
            <a:r>
              <a:t/>
            </a:r>
            <a:endParaRPr sz="211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093" lvl="0" marL="457200" rtl="0" algn="l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Char char="-"/>
            </a:pPr>
            <a:r>
              <a:rPr lang="en-US" sz="211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do not have USBC</a:t>
            </a:r>
            <a:endParaRPr sz="211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424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CAR-Blue-BottomSwooshes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Page: NCAR | UCAR - Gray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NCAR-Blue-TopHeader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