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4"/>
    <p:sldMasterId id="2147483668" r:id="rId5"/>
    <p:sldMasterId id="214748366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y="6858000" cx="12192000"/>
  <p:notesSz cx="7010400" cy="9296400"/>
  <p:embeddedFontLst>
    <p:embeddedFont>
      <p:font typeface="Helvetica Neue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HelveticaNeue-regular.fntdata"/><Relationship Id="rId25" Type="http://schemas.openxmlformats.org/officeDocument/2006/relationships/slide" Target="slides/slide18.xml"/><Relationship Id="rId28" Type="http://schemas.openxmlformats.org/officeDocument/2006/relationships/font" Target="fonts/HelveticaNeue-italic.fntdata"/><Relationship Id="rId27" Type="http://schemas.openxmlformats.org/officeDocument/2006/relationships/font" Target="fonts/HelveticaNeue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HelveticaNeue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NOTE: </a:t>
            </a:r>
            <a:r>
              <a:rPr lang="en-US" sz="1100">
                <a:solidFill>
                  <a:srgbClr val="2222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Background image can be used as is or changed for a particular presentation. Click: </a:t>
            </a:r>
            <a:r>
              <a:rPr b="1" lang="en-US" sz="1100">
                <a:solidFill>
                  <a:srgbClr val="2222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Slide &gt; Edit master.</a:t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2d2f3a9bd_0_0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NOTE: </a:t>
            </a:r>
            <a:r>
              <a:rPr lang="en-US" sz="1100">
                <a:solidFill>
                  <a:srgbClr val="2222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Background image can be used as is or changed for a particular presentation. Click: </a:t>
            </a:r>
            <a:r>
              <a:rPr b="1" lang="en-US" sz="1100">
                <a:solidFill>
                  <a:srgbClr val="2222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Slide &gt; Edit master.</a:t>
            </a:r>
            <a:endParaRPr/>
          </a:p>
        </p:txBody>
      </p:sp>
      <p:sp>
        <p:nvSpPr>
          <p:cNvPr id="174" name="Google Shape;174;g222d2f3a9bd_0_0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22d76f7fde_1_5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22d76f7fde_1_5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22d76f7fde_1_59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222d76f7fde_1_59:notes"/>
          <p:cNvSpPr/>
          <p:nvPr>
            <p:ph idx="2" type="sldImg"/>
          </p:nvPr>
        </p:nvSpPr>
        <p:spPr>
          <a:xfrm>
            <a:off x="717563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22d76f7fde_1_66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22d76f7fde_1_66:notes"/>
          <p:cNvSpPr/>
          <p:nvPr>
            <p:ph idx="2" type="sldImg"/>
          </p:nvPr>
        </p:nvSpPr>
        <p:spPr>
          <a:xfrm>
            <a:off x="717563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22d76f7fde_1_73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222d76f7fde_1_73:notes"/>
          <p:cNvSpPr/>
          <p:nvPr>
            <p:ph idx="2" type="sldImg"/>
          </p:nvPr>
        </p:nvSpPr>
        <p:spPr>
          <a:xfrm>
            <a:off x="717563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22d76f7fde_1_80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222d76f7fde_1_80:notes"/>
          <p:cNvSpPr/>
          <p:nvPr>
            <p:ph idx="2" type="sldImg"/>
          </p:nvPr>
        </p:nvSpPr>
        <p:spPr>
          <a:xfrm>
            <a:off x="717563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22d76f7fde_1_87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222d76f7fde_1_87:notes"/>
          <p:cNvSpPr/>
          <p:nvPr>
            <p:ph idx="2" type="sldImg"/>
          </p:nvPr>
        </p:nvSpPr>
        <p:spPr>
          <a:xfrm>
            <a:off x="717563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22d76f7fde_1_94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22d76f7fde_1_94:notes"/>
          <p:cNvSpPr/>
          <p:nvPr>
            <p:ph idx="2" type="sldImg"/>
          </p:nvPr>
        </p:nvSpPr>
        <p:spPr>
          <a:xfrm>
            <a:off x="717563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22d76f7fde_1_101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22d76f7fde_1_101:notes"/>
          <p:cNvSpPr/>
          <p:nvPr>
            <p:ph idx="2" type="sldImg"/>
          </p:nvPr>
        </p:nvSpPr>
        <p:spPr>
          <a:xfrm>
            <a:off x="717563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p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1f16f80ff6_0_8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g21f16f80ff6_0_8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1f16f80ff6_0_16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g21f16f80ff6_0_16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f16f80ff6_0_37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g21f16f80ff6_0_37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f16f80ff6_0_53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g21f16f80ff6_0_53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1f16f80ff6_0_67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g21f16f80ff6_0_67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1f16f80ff6_0_79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g21f16f80ff6_0_79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1f16f80ff6_0_103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" name="Google Shape;166;g21f16f80ff6_0_103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b="1" i="0" sz="176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" name="Google Shape;54;p12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b="0" i="0" sz="2824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b="0" i="0" sz="2471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b="0" i="0" sz="211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2"/>
          <p:cNvSpPr txBox="1"/>
          <p:nvPr>
            <p:ph idx="1" type="body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b="0" i="0" sz="88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914400" y="2130439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b="1" i="0" sz="2471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b="0" i="0" sz="1588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b="0" i="0" sz="1412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b="1" i="0" sz="2471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609600" y="1600202"/>
            <a:ext cx="10972800" cy="43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3093" lvl="0" marL="457200" marR="0" rtl="0" algn="l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b="0" i="0" sz="211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0677" lvl="1" marL="9144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9438" lvl="2" marL="13716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8261" lvl="3" marL="18288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7022" lvl="4" marL="2286000" marR="0" rtl="0" algn="l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0677" lvl="5" marL="27432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0677" lvl="6" marL="32004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0677" lvl="7" marL="36576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0677" lvl="8" marL="41148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963084" y="4406915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b="1" i="0" sz="2471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b="0" i="0" sz="1588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b="0" i="0" sz="1412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b="1" i="0" sz="2471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609600" y="1600207"/>
            <a:ext cx="5384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0677" lvl="0" marL="4572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29437" lvl="1" marL="9144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8261" lvl="2" marL="13716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7022" lvl="3" marL="1828800" marR="0" rtl="0" algn="l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5846" lvl="4" marL="2286000" marR="0" rtl="0" algn="l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29438" lvl="5" marL="27432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9438" lvl="6" marL="32004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9438" lvl="7" marL="36576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9438" lvl="8" marL="41148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2" type="body"/>
          </p:nvPr>
        </p:nvSpPr>
        <p:spPr>
          <a:xfrm>
            <a:off x="6197600" y="1600207"/>
            <a:ext cx="5384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0677" lvl="0" marL="4572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29437" lvl="1" marL="9144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8261" lvl="2" marL="13716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7022" lvl="3" marL="1828800" marR="0" rtl="0" algn="l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5846" lvl="4" marL="2286000" marR="0" rtl="0" algn="l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29438" lvl="5" marL="27432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9438" lvl="6" marL="32004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9438" lvl="7" marL="36576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9438" lvl="8" marL="41148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b="1" i="0" sz="2471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609601" y="1535118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1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1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b="1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8"/>
          <p:cNvSpPr txBox="1"/>
          <p:nvPr>
            <p:ph idx="2" type="body"/>
          </p:nvPr>
        </p:nvSpPr>
        <p:spPr>
          <a:xfrm>
            <a:off x="609601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0677" lvl="0" marL="4572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29437" lvl="1" marL="9144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8261" lvl="2" marL="13716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7022" lvl="3" marL="1828800" marR="0" rtl="0" algn="l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5846" lvl="4" marL="2286000" marR="0" rtl="0" algn="l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8261" lvl="5" marL="27432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8261" lvl="6" marL="32004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8261" lvl="7" marL="36576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8261" lvl="8" marL="41148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8"/>
          <p:cNvSpPr txBox="1"/>
          <p:nvPr>
            <p:ph idx="3" type="body"/>
          </p:nvPr>
        </p:nvSpPr>
        <p:spPr>
          <a:xfrm>
            <a:off x="6193379" y="1535118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1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1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b="1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8"/>
          <p:cNvSpPr txBox="1"/>
          <p:nvPr>
            <p:ph idx="4" type="body"/>
          </p:nvPr>
        </p:nvSpPr>
        <p:spPr>
          <a:xfrm>
            <a:off x="6193379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0677" lvl="0" marL="4572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29437" lvl="1" marL="9144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8261" lvl="2" marL="13716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7022" lvl="3" marL="1828800" marR="0" rtl="0" algn="l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5846" lvl="4" marL="2286000" marR="0" rtl="0" algn="l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8261" lvl="5" marL="27432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8261" lvl="6" marL="32004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8261" lvl="7" marL="36576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8261" lvl="8" marL="41148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b="1" i="0" sz="2471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/>
          <p:nvPr>
            <p:ph type="title"/>
          </p:nvPr>
        </p:nvSpPr>
        <p:spPr>
          <a:xfrm>
            <a:off x="609604" y="273063"/>
            <a:ext cx="40112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b="1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21"/>
          <p:cNvSpPr txBox="1"/>
          <p:nvPr>
            <p:ph idx="1" type="body"/>
          </p:nvPr>
        </p:nvSpPr>
        <p:spPr>
          <a:xfrm>
            <a:off x="4766733" y="273066"/>
            <a:ext cx="68156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0677" lvl="0" marL="4572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29437" lvl="1" marL="9144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8261" lvl="2" marL="13716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7022" lvl="3" marL="1828800" marR="0" rtl="0" algn="l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5846" lvl="4" marL="2286000" marR="0" rtl="0" algn="l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0677" lvl="5" marL="27432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0677" lvl="6" marL="32004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0677" lvl="7" marL="36576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0677" lvl="8" marL="41148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21"/>
          <p:cNvSpPr txBox="1"/>
          <p:nvPr>
            <p:ph idx="2" type="body"/>
          </p:nvPr>
        </p:nvSpPr>
        <p:spPr>
          <a:xfrm>
            <a:off x="609604" y="1435104"/>
            <a:ext cx="40112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b="0" i="0" sz="88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/>
          <p:nvPr>
            <p:ph type="title"/>
          </p:nvPr>
        </p:nvSpPr>
        <p:spPr>
          <a:xfrm>
            <a:off x="2389717" y="4800614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b="1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" name="Google Shape;90;p22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b="0" i="0" sz="2824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b="0" i="0" sz="2471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b="0" i="0" sz="211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22"/>
          <p:cNvSpPr txBox="1"/>
          <p:nvPr>
            <p:ph idx="1" type="body"/>
          </p:nvPr>
        </p:nvSpPr>
        <p:spPr>
          <a:xfrm>
            <a:off x="2389717" y="5367351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b="0" i="0" sz="88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b="1" i="0" sz="22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1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1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b="1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2" type="body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0677" lvl="0" marL="4572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29437" lvl="1" marL="9144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8261" lvl="2" marL="13716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7022" lvl="3" marL="18288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5846" lvl="4" marL="2286000" marR="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8261" lvl="5" marL="27432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8261" lvl="6" marL="32004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8261" lvl="7" marL="36576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8261" lvl="8" marL="41148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3" type="body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1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b="1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b="1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b="1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4" type="body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0677" lvl="0" marL="4572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29437" lvl="1" marL="9144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8261" lvl="2" marL="13716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7022" lvl="3" marL="18288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5846" lvl="4" marL="2286000" marR="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8261" lvl="5" marL="27432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8261" lvl="6" marL="32004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8261" lvl="7" marL="36576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8261" lvl="8" marL="41148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b="1" i="0" sz="22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ctrTitle"/>
          </p:nvPr>
        </p:nvSpPr>
        <p:spPr>
          <a:xfrm>
            <a:off x="914400" y="213044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b="1" i="0" sz="22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" type="subTitle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algn="ctr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b="0" i="0" sz="1588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algn="ctr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b="0" i="0" sz="1412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algn="ctr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2" type="title"/>
          </p:nvPr>
        </p:nvSpPr>
        <p:spPr>
          <a:xfrm>
            <a:off x="609600" y="156299"/>
            <a:ext cx="109728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b="1" i="0" sz="22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b="1" i="0" sz="22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3093" lvl="0" marL="457200" marR="0" algn="l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b="0" i="0" sz="211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0677" lvl="1" marL="9144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9438" lvl="2" marL="13716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8261" lvl="3" marL="18288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7022" lvl="4" marL="22860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0677" lvl="5" marL="27432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0677" lvl="6" marL="32004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0677" lvl="7" marL="36576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0677" lvl="8" marL="41148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963084" y="4406916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71"/>
              <a:buFont typeface="Helvetica Neue"/>
              <a:buNone/>
              <a:defRPr b="1" i="0" sz="2471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" name="Google Shape;42;p8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b="0" i="0" sz="1765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b="0" i="0" sz="1588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b="0" i="0" sz="1412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b="0" i="0" sz="1235" u="none" cap="none" strike="noStrik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b="1" i="0" sz="22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" name="Google Shape;45;p9"/>
          <p:cNvSpPr txBox="1"/>
          <p:nvPr>
            <p:ph idx="1" type="body"/>
          </p:nvPr>
        </p:nvSpPr>
        <p:spPr>
          <a:xfrm>
            <a:off x="609600" y="1600207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0677" lvl="0" marL="4572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29437" lvl="1" marL="9144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8261" lvl="2" marL="13716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7022" lvl="3" marL="18288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5846" lvl="4" marL="2286000" marR="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29438" lvl="5" marL="27432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9438" lvl="6" marL="32004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9438" lvl="7" marL="36576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9438" lvl="8" marL="41148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6197600" y="1600207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0677" lvl="0" marL="4572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29437" lvl="1" marL="9144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8261" lvl="2" marL="13716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7022" lvl="3" marL="18288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5846" lvl="4" marL="2286000" marR="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29438" lvl="5" marL="27432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9438" lvl="6" marL="32004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9438" lvl="7" marL="36576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9438" lvl="8" marL="41148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b="1" i="0" sz="176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0677" lvl="0" marL="4572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29437" lvl="1" marL="914400" marR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8261" lvl="2" marL="1371600" marR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7022" lvl="3" marL="18288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5846" lvl="4" marL="2286000" marR="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0677" lvl="5" marL="27432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0677" lvl="6" marL="32004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0677" lvl="7" marL="36576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0677" lvl="8" marL="4114800" marR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2" type="body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b="0" i="0" sz="1059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b="0" i="0" sz="88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b="0" i="0" sz="7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jpg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6.jp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5130" l="12" r="5" t="10093"/>
          <a:stretch/>
        </p:blipFill>
        <p:spPr>
          <a:xfrm>
            <a:off x="0" y="2485"/>
            <a:ext cx="12191966" cy="6892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1760" y="2282562"/>
            <a:ext cx="12190241" cy="2249558"/>
          </a:xfrm>
          <a:prstGeom prst="rect">
            <a:avLst/>
          </a:prstGeom>
          <a:solidFill>
            <a:schemeClr val="dk1">
              <a:alpha val="8235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0" y="4638650"/>
            <a:ext cx="12192000" cy="2249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1567" y="6652200"/>
            <a:ext cx="121904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671033" y="6682500"/>
            <a:ext cx="108484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b="0" i="0" sz="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9798" y="5889985"/>
            <a:ext cx="1790299" cy="4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3715" y="5823995"/>
            <a:ext cx="625501" cy="6291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" y="6272784"/>
            <a:ext cx="12192000" cy="58521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-1" y="0"/>
            <a:ext cx="12192000" cy="651622"/>
          </a:xfrm>
          <a:prstGeom prst="rect">
            <a:avLst/>
          </a:prstGeom>
          <a:solidFill>
            <a:srgbClr val="1A658F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r>
              <a:t/>
            </a:r>
            <a:endParaRPr b="0" i="0" sz="1266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3093" lvl="0" marL="457200" marR="0" rtl="0" algn="l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b="0" i="0" sz="211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0677" lvl="1" marL="914400" marR="0" rtl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9438" lvl="2" marL="1371600" marR="0" rtl="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8261" lvl="3" marL="1828800" marR="0" rtl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7022" lvl="4" marL="2286000" marR="0" rtl="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0677" lvl="5" marL="2743200" marR="0" rtl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0677" lvl="6" marL="3200400" marR="0" rtl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0677" lvl="7" marL="3657600" marR="0" rtl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0677" lvl="8" marL="4114800" marR="0" rtl="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b="1" i="0" sz="22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23" name="Google Shape;23;p3"/>
          <p:cNvCxnSpPr/>
          <p:nvPr/>
        </p:nvCxnSpPr>
        <p:spPr>
          <a:xfrm>
            <a:off x="1152639" y="6374474"/>
            <a:ext cx="0" cy="388200"/>
          </a:xfrm>
          <a:prstGeom prst="straightConnector1">
            <a:avLst/>
          </a:prstGeom>
          <a:noFill/>
          <a:ln cap="flat" cmpd="sng" w="222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6374" y="6374484"/>
            <a:ext cx="615776" cy="3882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 rotWithShape="1">
          <a:blip r:embed="rId1">
            <a:alphaModFix/>
          </a:blip>
          <a:srcRect b="65218" l="0" r="0" t="-544"/>
          <a:stretch/>
        </p:blipFill>
        <p:spPr>
          <a:xfrm>
            <a:off x="3" y="6211959"/>
            <a:ext cx="12191995" cy="6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b="1" i="0" sz="2471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9" name="Google Shape;59;p13"/>
          <p:cNvSpPr txBox="1"/>
          <p:nvPr>
            <p:ph idx="1" type="body"/>
          </p:nvPr>
        </p:nvSpPr>
        <p:spPr>
          <a:xfrm>
            <a:off x="609600" y="1600202"/>
            <a:ext cx="10972800" cy="43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3093" lvl="0" marL="457200" marR="0" rtl="0" algn="l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b="0" i="0" sz="211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0677" lvl="1" marL="9144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b="0" i="0" sz="176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9438" lvl="2" marL="1371600" marR="0" rtl="0" algn="l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b="0" i="0" sz="1588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8261" lvl="3" marL="1828800" marR="0" rtl="0" algn="l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b="0" i="0" sz="141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7022" lvl="4" marL="2286000" marR="0" rtl="0" algn="l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b="0" i="0" sz="123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0677" lvl="5" marL="27432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0677" lvl="6" marL="32004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0677" lvl="7" marL="36576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0677" lvl="8" marL="4114800" marR="0" rtl="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b="0" i="0" sz="17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0" name="Google Shape;60;p13"/>
          <p:cNvCxnSpPr/>
          <p:nvPr/>
        </p:nvCxnSpPr>
        <p:spPr>
          <a:xfrm>
            <a:off x="1536852" y="6342390"/>
            <a:ext cx="0" cy="388200"/>
          </a:xfrm>
          <a:prstGeom prst="straightConnector1">
            <a:avLst/>
          </a:prstGeom>
          <a:noFill/>
          <a:ln cap="flat" cmpd="sng" w="222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1" name="Google Shape;6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8499" y="6342400"/>
            <a:ext cx="615776" cy="3882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gstoss@ucar.edu" TargetMode="External"/><Relationship Id="rId4" Type="http://schemas.openxmlformats.org/officeDocument/2006/relationships/hyperlink" Target="mailto:loehrer@ucar.ed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18.png"/><Relationship Id="rId5" Type="http://schemas.openxmlformats.org/officeDocument/2006/relationships/image" Target="../media/image22.png"/><Relationship Id="rId6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6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13.png"/><Relationship Id="rId5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/>
          <p:nvPr/>
        </p:nvSpPr>
        <p:spPr>
          <a:xfrm>
            <a:off x="510731" y="2435725"/>
            <a:ext cx="11405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 to CAESAR Field Catalog, Forecasting Resources, Flight Planning Tools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3151673" y="3429000"/>
            <a:ext cx="588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A8C7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CEASAR Field Campaign 2024</a:t>
            </a:r>
            <a:endParaRPr b="1" sz="1700">
              <a:solidFill>
                <a:srgbClr val="A8C7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A8C7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23"/>
          <p:cNvSpPr txBox="1"/>
          <p:nvPr/>
        </p:nvSpPr>
        <p:spPr>
          <a:xfrm>
            <a:off x="4379126" y="6166732"/>
            <a:ext cx="34338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b="1" lang="en-US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ay</a:t>
            </a:r>
            <a:r>
              <a:rPr b="1" i="0" lang="en-US" sz="14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-US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r>
              <a:rPr b="1" i="0" lang="en-US" sz="14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20</a:t>
            </a:r>
            <a:r>
              <a:rPr b="1" lang="en-US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23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20086" y="5496222"/>
            <a:ext cx="3151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Carol Ruchti</a:t>
            </a:r>
            <a:r>
              <a:rPr b="0" i="1" lang="en-US" sz="2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NCAR/EOL/DMS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/>
          <p:nvPr/>
        </p:nvSpPr>
        <p:spPr>
          <a:xfrm>
            <a:off x="393181" y="2874900"/>
            <a:ext cx="11405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Management </a:t>
            </a:r>
            <a:endParaRPr b="1"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CAESAR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2"/>
          <p:cNvSpPr/>
          <p:nvPr/>
        </p:nvSpPr>
        <p:spPr>
          <a:xfrm>
            <a:off x="3151673" y="3429000"/>
            <a:ext cx="588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A8C7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A8C7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32"/>
          <p:cNvSpPr txBox="1"/>
          <p:nvPr/>
        </p:nvSpPr>
        <p:spPr>
          <a:xfrm>
            <a:off x="4379126" y="6166732"/>
            <a:ext cx="34338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b="1" lang="en-US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ay</a:t>
            </a:r>
            <a:r>
              <a:rPr b="1" i="0" lang="en-US" sz="14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-US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r>
              <a:rPr b="1" i="0" lang="en-US" sz="14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20</a:t>
            </a:r>
            <a:r>
              <a:rPr b="1" lang="en-US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23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2"/>
          <p:cNvSpPr/>
          <p:nvPr/>
        </p:nvSpPr>
        <p:spPr>
          <a:xfrm>
            <a:off x="2687702" y="5489625"/>
            <a:ext cx="6816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-US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Greg Stossmeister</a:t>
            </a:r>
            <a:r>
              <a:rPr i="1" lang="en-US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1" lang="en-US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Scot Loehrer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-US" sz="18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EOL Data Management &amp; Services Facility Manager</a:t>
            </a:r>
            <a:endParaRPr>
              <a:solidFill>
                <a:srgbClr val="434343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/>
        </p:nvSpPr>
        <p:spPr>
          <a:xfrm>
            <a:off x="1588833" y="6354850"/>
            <a:ext cx="50544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5" name="Google Shape;1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77" y="916675"/>
            <a:ext cx="7122294" cy="4865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3"/>
          <p:cNvSpPr txBox="1"/>
          <p:nvPr/>
        </p:nvSpPr>
        <p:spPr>
          <a:xfrm>
            <a:off x="8161167" y="533175"/>
            <a:ext cx="36996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Project Description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Field Catalog Access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Long-Term Data Archive Access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Data Policy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Dry Run Information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DOI Guidance for Authors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Data Provider Information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Operations Information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EOL Instrumentation Information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Meetings and Presentations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Publications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Related Web Pages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PI and Contact Information</a:t>
            </a:r>
            <a:endParaRPr sz="1600"/>
          </a:p>
        </p:txBody>
      </p:sp>
      <p:sp>
        <p:nvSpPr>
          <p:cNvPr id="187" name="Google Shape;187;p33"/>
          <p:cNvSpPr txBox="1"/>
          <p:nvPr/>
        </p:nvSpPr>
        <p:spPr>
          <a:xfrm>
            <a:off x="2266267" y="293250"/>
            <a:ext cx="3699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Helvetica Neue"/>
                <a:ea typeface="Helvetica Neue"/>
                <a:cs typeface="Helvetica Neue"/>
                <a:sym typeface="Helvetica Neue"/>
              </a:rPr>
              <a:t> Project Web Page</a:t>
            </a:r>
            <a:endParaRPr b="1" sz="2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33"/>
          <p:cNvSpPr txBox="1"/>
          <p:nvPr/>
        </p:nvSpPr>
        <p:spPr>
          <a:xfrm>
            <a:off x="1273617" y="5781975"/>
            <a:ext cx="568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https://www.eol.ucar.edu/field_projects/caesar</a:t>
            </a:r>
            <a:endParaRPr b="1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/>
        </p:nvSpPr>
        <p:spPr>
          <a:xfrm>
            <a:off x="1588833" y="6354850"/>
            <a:ext cx="50544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94;p34"/>
          <p:cNvSpPr txBox="1"/>
          <p:nvPr/>
        </p:nvSpPr>
        <p:spPr>
          <a:xfrm>
            <a:off x="8161167" y="533175"/>
            <a:ext cx="3699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Modern, friendly interface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Responsive design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Improved metadata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Advanced Search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API for automated data ordering</a:t>
            </a:r>
            <a:endParaRPr sz="1600"/>
          </a:p>
        </p:txBody>
      </p:sp>
      <p:sp>
        <p:nvSpPr>
          <p:cNvPr id="195" name="Google Shape;195;p34"/>
          <p:cNvSpPr txBox="1"/>
          <p:nvPr/>
        </p:nvSpPr>
        <p:spPr>
          <a:xfrm>
            <a:off x="2266267" y="293250"/>
            <a:ext cx="5388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Helvetica Neue"/>
                <a:ea typeface="Helvetica Neue"/>
                <a:cs typeface="Helvetica Neue"/>
                <a:sym typeface="Helvetica Neue"/>
              </a:rPr>
              <a:t> New Field Data Archive UI</a:t>
            </a:r>
            <a:endParaRPr b="1" sz="2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6" name="Google Shape;1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4967" y="817125"/>
            <a:ext cx="3377275" cy="529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/>
          <p:nvPr/>
        </p:nvSpPr>
        <p:spPr>
          <a:xfrm>
            <a:off x="1588833" y="6354850"/>
            <a:ext cx="50544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35"/>
          <p:cNvSpPr txBox="1"/>
          <p:nvPr/>
        </p:nvSpPr>
        <p:spPr>
          <a:xfrm>
            <a:off x="8161167" y="533175"/>
            <a:ext cx="36996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Modernized project pages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More descriptive project info better integrated with data pages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PI Information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Interactive Map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Images from the project</a:t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03" name="Google Shape;203;p35"/>
          <p:cNvSpPr txBox="1"/>
          <p:nvPr/>
        </p:nvSpPr>
        <p:spPr>
          <a:xfrm>
            <a:off x="2266267" y="293250"/>
            <a:ext cx="5388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Helvetica Neue"/>
                <a:ea typeface="Helvetica Neue"/>
                <a:cs typeface="Helvetica Neue"/>
                <a:sym typeface="Helvetica Neue"/>
              </a:rPr>
              <a:t> New Field Data Archive UI</a:t>
            </a:r>
            <a:endParaRPr b="1" sz="2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4" name="Google Shape;20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933" y="801150"/>
            <a:ext cx="4900301" cy="517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/>
          <p:nvPr/>
        </p:nvSpPr>
        <p:spPr>
          <a:xfrm>
            <a:off x="1588833" y="6354850"/>
            <a:ext cx="50544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36"/>
          <p:cNvSpPr txBox="1"/>
          <p:nvPr/>
        </p:nvSpPr>
        <p:spPr>
          <a:xfrm>
            <a:off x="8161167" y="533175"/>
            <a:ext cx="36996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Project data listing</a:t>
            </a:r>
            <a:r>
              <a:rPr lang="en-US" sz="1600"/>
              <a:t> 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Replaces Master Lists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Easier browsing 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Allows for multiple dataset orders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Shopping Cart 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Sort Capability 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Map Search</a:t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11" name="Google Shape;211;p36"/>
          <p:cNvSpPr txBox="1"/>
          <p:nvPr/>
        </p:nvSpPr>
        <p:spPr>
          <a:xfrm>
            <a:off x="2266267" y="293250"/>
            <a:ext cx="5388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Helvetica Neue"/>
                <a:ea typeface="Helvetica Neue"/>
                <a:cs typeface="Helvetica Neue"/>
                <a:sym typeface="Helvetica Neue"/>
              </a:rPr>
              <a:t> New Field Data Archive UI</a:t>
            </a:r>
            <a:endParaRPr b="1" sz="2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2" name="Google Shape;2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600" y="981625"/>
            <a:ext cx="5875928" cy="4101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/>
        </p:nvSpPr>
        <p:spPr>
          <a:xfrm>
            <a:off x="1588833" y="6354850"/>
            <a:ext cx="50544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" name="Google Shape;218;p37"/>
          <p:cNvSpPr txBox="1"/>
          <p:nvPr/>
        </p:nvSpPr>
        <p:spPr>
          <a:xfrm>
            <a:off x="8161167" y="533175"/>
            <a:ext cx="3699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Dataset page layout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P</a:t>
            </a:r>
            <a:r>
              <a:rPr lang="en-US" sz="1600"/>
              <a:t>rioritized order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Subscribe for change notices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Papers that cite this dataset </a:t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19" name="Google Shape;219;p37"/>
          <p:cNvSpPr txBox="1"/>
          <p:nvPr/>
        </p:nvSpPr>
        <p:spPr>
          <a:xfrm>
            <a:off x="2266267" y="293250"/>
            <a:ext cx="5388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Helvetica Neue"/>
                <a:ea typeface="Helvetica Neue"/>
                <a:cs typeface="Helvetica Neue"/>
                <a:sym typeface="Helvetica Neue"/>
              </a:rPr>
              <a:t> New Field Data Archive UI</a:t>
            </a:r>
            <a:endParaRPr b="1" sz="2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0" name="Google Shape;2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500" y="787747"/>
            <a:ext cx="5308777" cy="528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/>
          <p:nvPr/>
        </p:nvSpPr>
        <p:spPr>
          <a:xfrm>
            <a:off x="1588833" y="6354850"/>
            <a:ext cx="50544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38"/>
          <p:cNvSpPr txBox="1"/>
          <p:nvPr/>
        </p:nvSpPr>
        <p:spPr>
          <a:xfrm>
            <a:off x="8161167" y="533175"/>
            <a:ext cx="3699600" cy="4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Advanced search</a:t>
            </a:r>
            <a:r>
              <a:rPr lang="en-US" sz="1600"/>
              <a:t> 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for projects or datasets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Free text search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Refine and sort results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Search by keyword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Search by date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Search by location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Search by Instrument/platform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Search by file type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Search by responsible parties</a:t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27" name="Google Shape;227;p38"/>
          <p:cNvSpPr txBox="1"/>
          <p:nvPr/>
        </p:nvSpPr>
        <p:spPr>
          <a:xfrm>
            <a:off x="2266267" y="293250"/>
            <a:ext cx="5388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Helvetica Neue"/>
                <a:ea typeface="Helvetica Neue"/>
                <a:cs typeface="Helvetica Neue"/>
                <a:sym typeface="Helvetica Neue"/>
              </a:rPr>
              <a:t> New Field Data Archive UI</a:t>
            </a:r>
            <a:endParaRPr b="1" sz="2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8" name="Google Shape;22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400" y="763550"/>
            <a:ext cx="5073198" cy="5330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/>
          <p:nvPr/>
        </p:nvSpPr>
        <p:spPr>
          <a:xfrm>
            <a:off x="1588833" y="6354850"/>
            <a:ext cx="50544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39"/>
          <p:cNvSpPr txBox="1"/>
          <p:nvPr/>
        </p:nvSpPr>
        <p:spPr>
          <a:xfrm>
            <a:off x="543200" y="865450"/>
            <a:ext cx="11332800" cy="5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Preliminary Data Sharing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field only or remote as well?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Submission Deadlines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Preliminary data 6 months after the end of the field campaign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Final QC’ed data due 12 months after the end of the field campaign</a:t>
            </a:r>
            <a:endParaRPr sz="16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Need for model output archival?</a:t>
            </a:r>
            <a:endParaRPr b="1" sz="16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Embargo period?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None requested at this time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Archival of data at other locations/centers?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None specified in facility request</a:t>
            </a:r>
            <a:endParaRPr sz="16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Provide data in common, interoperable formats</a:t>
            </a:r>
            <a:endParaRPr b="1" sz="16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DOIs will be provided for all datasets that have complete metadata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EOL platforms/Instruments also have DOIs, please cite these and first use papers </a:t>
            </a:r>
            <a:endParaRPr b="1" sz="16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35" name="Google Shape;235;p39"/>
          <p:cNvSpPr txBox="1"/>
          <p:nvPr/>
        </p:nvSpPr>
        <p:spPr>
          <a:xfrm>
            <a:off x="2266267" y="293250"/>
            <a:ext cx="5388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Helvetica Neue"/>
                <a:ea typeface="Helvetica Neue"/>
                <a:cs typeface="Helvetica Neue"/>
                <a:sym typeface="Helvetica Neue"/>
              </a:rPr>
              <a:t> Data Policy Considerations</a:t>
            </a:r>
            <a:endParaRPr b="1" sz="2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6" name="Google Shape;23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2899" y="2849977"/>
            <a:ext cx="4401176" cy="229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/>
          <p:nvPr/>
        </p:nvSpPr>
        <p:spPr>
          <a:xfrm>
            <a:off x="1588833" y="6354850"/>
            <a:ext cx="50544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40"/>
          <p:cNvSpPr txBox="1"/>
          <p:nvPr/>
        </p:nvSpPr>
        <p:spPr>
          <a:xfrm>
            <a:off x="543200" y="865450"/>
            <a:ext cx="113328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Scot will be the lead EOL Data Manager for the project.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He will be working with you on data collection requirements soon.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Non-project data collection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Preliminary data sharing 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Adding additional documents to the website</a:t>
            </a:r>
            <a:endParaRPr sz="16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EOL Field Data Archive survey coming this fall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Check out the new interface and let us know what you think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Feedback will inform the next phase of development in FY2024</a:t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40"/>
          <p:cNvSpPr txBox="1"/>
          <p:nvPr/>
        </p:nvSpPr>
        <p:spPr>
          <a:xfrm>
            <a:off x="2266267" y="293250"/>
            <a:ext cx="781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Helvetica Neue"/>
                <a:ea typeface="Helvetica Neue"/>
                <a:cs typeface="Helvetica Neue"/>
                <a:sym typeface="Helvetica Neue"/>
              </a:rPr>
              <a:t> Data Archive work coming up</a:t>
            </a:r>
            <a:endParaRPr b="1" sz="2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40"/>
          <p:cNvSpPr txBox="1"/>
          <p:nvPr/>
        </p:nvSpPr>
        <p:spPr>
          <a:xfrm>
            <a:off x="2144400" y="4479075"/>
            <a:ext cx="7903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Contact me: </a:t>
            </a:r>
            <a:r>
              <a:rPr b="1" lang="en-US" sz="1700" u="sng">
                <a:solidFill>
                  <a:srgbClr val="6D9EEB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gstoss@ucar.edu</a:t>
            </a: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 or Scot </a:t>
            </a:r>
            <a:r>
              <a:rPr b="1" lang="en-US" sz="1700" u="sng">
                <a:solidFill>
                  <a:srgbClr val="6D9EEB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loehrer@ucar.edu</a:t>
            </a:r>
            <a:endParaRPr b="1" sz="1700">
              <a:solidFill>
                <a:srgbClr val="6D9EE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/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025"/>
              <a:t>Field Catalog Introduction</a:t>
            </a:r>
            <a:endParaRPr sz="2025"/>
          </a:p>
        </p:txBody>
      </p:sp>
      <p:sp>
        <p:nvSpPr>
          <p:cNvPr id="105" name="Google Shape;105;p24"/>
          <p:cNvSpPr txBox="1"/>
          <p:nvPr/>
        </p:nvSpPr>
        <p:spPr>
          <a:xfrm>
            <a:off x="1207336" y="6383131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 May 2023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24"/>
          <p:cNvSpPr txBox="1"/>
          <p:nvPr/>
        </p:nvSpPr>
        <p:spPr>
          <a:xfrm>
            <a:off x="512875" y="1269450"/>
            <a:ext cx="5788200" cy="43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400"/>
              <a:buFont typeface="Helvetica Neue"/>
              <a:buChar char="-"/>
            </a:pPr>
            <a:r>
              <a:rPr lang="en-US" sz="3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Documentation</a:t>
            </a:r>
            <a:endParaRPr sz="34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400"/>
              <a:buFont typeface="Helvetica Neue"/>
              <a:buChar char="-"/>
            </a:pPr>
            <a:r>
              <a:rPr lang="en-US" sz="3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 Planning</a:t>
            </a:r>
            <a:endParaRPr sz="34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400"/>
              <a:buFont typeface="Helvetica Neue"/>
              <a:buChar char="-"/>
            </a:pPr>
            <a:r>
              <a:rPr lang="en-US" sz="3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Looping</a:t>
            </a:r>
            <a:endParaRPr sz="34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400"/>
              <a:buFont typeface="Helvetica Neue"/>
              <a:buChar char="-"/>
            </a:pPr>
            <a:r>
              <a:rPr lang="en-US" sz="3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Real-Time Decision Making</a:t>
            </a:r>
            <a:endParaRPr sz="34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400"/>
              <a:buFont typeface="Helvetica Neue"/>
              <a:buChar char="-"/>
            </a:pPr>
            <a:r>
              <a:rPr lang="en-US" sz="3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Nowcasting</a:t>
            </a:r>
            <a:endParaRPr sz="34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400"/>
              <a:buFont typeface="Helvetica Neue"/>
              <a:buChar char="-"/>
            </a:pPr>
            <a:r>
              <a:rPr lang="en-US" sz="3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Map Overlays</a:t>
            </a:r>
            <a:endParaRPr sz="2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7" name="Google Shape;10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8025" y="1187488"/>
            <a:ext cx="6174326" cy="448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/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025"/>
              <a:t>Documentation - Reports</a:t>
            </a:r>
            <a:endParaRPr sz="2025"/>
          </a:p>
        </p:txBody>
      </p:sp>
      <p:sp>
        <p:nvSpPr>
          <p:cNvPr id="113" name="Google Shape;113;p25"/>
          <p:cNvSpPr txBox="1"/>
          <p:nvPr/>
        </p:nvSpPr>
        <p:spPr>
          <a:xfrm>
            <a:off x="1207336" y="6383131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 May 2023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25"/>
          <p:cNvSpPr txBox="1"/>
          <p:nvPr/>
        </p:nvSpPr>
        <p:spPr>
          <a:xfrm>
            <a:off x="6760350" y="2172300"/>
            <a:ext cx="5124000" cy="25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400"/>
              <a:buFont typeface="Helvetica Neue"/>
              <a:buChar char="-"/>
            </a:pPr>
            <a:r>
              <a:rPr lang="en-US" sz="3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Ops Plan of the Day</a:t>
            </a:r>
            <a:endParaRPr sz="34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400"/>
              <a:buFont typeface="Helvetica Neue"/>
              <a:buChar char="-"/>
            </a:pPr>
            <a:r>
              <a:rPr lang="en-US" sz="3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Forecast Discussion</a:t>
            </a:r>
            <a:endParaRPr sz="34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400"/>
              <a:buFont typeface="Helvetica Neue"/>
              <a:buChar char="-"/>
            </a:pPr>
            <a:r>
              <a:rPr lang="en-US" sz="3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Instrument Summaries</a:t>
            </a:r>
            <a:endParaRPr sz="34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400"/>
              <a:buFont typeface="Helvetica Neue"/>
              <a:buChar char="-"/>
            </a:pPr>
            <a:r>
              <a:rPr lang="en-US" sz="3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 Summaries</a:t>
            </a:r>
            <a:endParaRPr sz="34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00" y="1460987"/>
            <a:ext cx="6282900" cy="3936000"/>
          </a:xfrm>
          <a:prstGeom prst="rect">
            <a:avLst/>
          </a:prstGeom>
          <a:noFill/>
          <a:ln cap="flat" cmpd="sng" w="38100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 txBox="1"/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025"/>
              <a:t>Status and Mission Table</a:t>
            </a:r>
            <a:endParaRPr sz="2025"/>
          </a:p>
        </p:txBody>
      </p:sp>
      <p:sp>
        <p:nvSpPr>
          <p:cNvPr id="121" name="Google Shape;121;p26"/>
          <p:cNvSpPr txBox="1"/>
          <p:nvPr/>
        </p:nvSpPr>
        <p:spPr>
          <a:xfrm>
            <a:off x="1207336" y="6383131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 May 2023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2" name="Google Shape;1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50" y="686250"/>
            <a:ext cx="6212301" cy="361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9053" y="2368637"/>
            <a:ext cx="6824699" cy="3862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025"/>
              <a:t>Satellite, Radar, </a:t>
            </a:r>
            <a:r>
              <a:rPr lang="en-US" sz="2025"/>
              <a:t>Soundings, etc</a:t>
            </a:r>
            <a:endParaRPr sz="2025"/>
          </a:p>
        </p:txBody>
      </p:sp>
      <p:sp>
        <p:nvSpPr>
          <p:cNvPr id="129" name="Google Shape;129;p27"/>
          <p:cNvSpPr txBox="1"/>
          <p:nvPr/>
        </p:nvSpPr>
        <p:spPr>
          <a:xfrm>
            <a:off x="1207336" y="6383131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 May 2023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0" name="Google Shape;1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20477"/>
            <a:ext cx="3416675" cy="461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0725" y="2073375"/>
            <a:ext cx="3196400" cy="418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7850" y="687125"/>
            <a:ext cx="4377626" cy="350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1575" y="687125"/>
            <a:ext cx="2541750" cy="359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/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025"/>
              <a:t>Model Products</a:t>
            </a:r>
            <a:endParaRPr sz="2025"/>
          </a:p>
        </p:txBody>
      </p:sp>
      <p:sp>
        <p:nvSpPr>
          <p:cNvPr id="139" name="Google Shape;139;p28"/>
          <p:cNvSpPr txBox="1"/>
          <p:nvPr/>
        </p:nvSpPr>
        <p:spPr>
          <a:xfrm>
            <a:off x="1207336" y="6383131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 May 2023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0" name="Google Shape;1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715025"/>
            <a:ext cx="4507801" cy="379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0954" y="2481750"/>
            <a:ext cx="3473817" cy="379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3550" y="715025"/>
            <a:ext cx="2836026" cy="303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97521" y="3404655"/>
            <a:ext cx="3394474" cy="287387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8"/>
          <p:cNvSpPr txBox="1"/>
          <p:nvPr/>
        </p:nvSpPr>
        <p:spPr>
          <a:xfrm>
            <a:off x="1275475" y="4451625"/>
            <a:ext cx="86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ECMWF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" name="Google Shape;145;p28"/>
          <p:cNvSpPr txBox="1"/>
          <p:nvPr/>
        </p:nvSpPr>
        <p:spPr>
          <a:xfrm>
            <a:off x="5566875" y="1015200"/>
            <a:ext cx="1335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AROME Arctic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025"/>
              <a:t>AROME Arctic</a:t>
            </a:r>
            <a:r>
              <a:rPr lang="en-US" sz="2025"/>
              <a:t> Soundings and Cross Sections</a:t>
            </a:r>
            <a:endParaRPr sz="2025"/>
          </a:p>
        </p:txBody>
      </p:sp>
      <p:sp>
        <p:nvSpPr>
          <p:cNvPr id="151" name="Google Shape;151;p29"/>
          <p:cNvSpPr txBox="1"/>
          <p:nvPr/>
        </p:nvSpPr>
        <p:spPr>
          <a:xfrm>
            <a:off x="1207336" y="6383131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 May 2023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2" name="Google Shape;1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85799"/>
            <a:ext cx="6705497" cy="554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3675" y="3747050"/>
            <a:ext cx="6468324" cy="24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8375" y="685800"/>
            <a:ext cx="4497174" cy="323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/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025"/>
              <a:t>Catalog Maps</a:t>
            </a:r>
            <a:endParaRPr sz="2025"/>
          </a:p>
        </p:txBody>
      </p:sp>
      <p:sp>
        <p:nvSpPr>
          <p:cNvPr id="160" name="Google Shape;160;p30"/>
          <p:cNvSpPr txBox="1"/>
          <p:nvPr/>
        </p:nvSpPr>
        <p:spPr>
          <a:xfrm>
            <a:off x="1207336" y="6383131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 May 2023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30"/>
          <p:cNvSpPr txBox="1"/>
          <p:nvPr/>
        </p:nvSpPr>
        <p:spPr>
          <a:xfrm>
            <a:off x="533825" y="1098850"/>
            <a:ext cx="5137800" cy="44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0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500"/>
              <a:buFont typeface="Helvetica Neue"/>
              <a:buChar char="-"/>
            </a:pPr>
            <a:r>
              <a:rPr lang="en-US" sz="35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Flight Tracks and Plans</a:t>
            </a:r>
            <a:endParaRPr sz="35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0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500"/>
              <a:buFont typeface="Helvetica Neue"/>
              <a:buChar char="-"/>
            </a:pPr>
            <a:r>
              <a:rPr lang="en-US" sz="35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Satellite and Radar Overlays</a:t>
            </a:r>
            <a:endParaRPr sz="35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0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500"/>
              <a:buFont typeface="Helvetica Neue"/>
              <a:buChar char="-"/>
            </a:pPr>
            <a:r>
              <a:rPr lang="en-US" sz="35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Situational Awareness</a:t>
            </a:r>
            <a:endParaRPr sz="35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0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500"/>
              <a:buFont typeface="Helvetica Neue"/>
              <a:buChar char="-"/>
            </a:pPr>
            <a:r>
              <a:rPr lang="en-US" sz="35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Playback</a:t>
            </a:r>
            <a:endParaRPr sz="35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0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3500"/>
              <a:buFont typeface="Helvetica Neue"/>
              <a:buChar char="-"/>
            </a:pPr>
            <a:r>
              <a:rPr lang="en-US" sz="35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Dropsonde SkewTs</a:t>
            </a:r>
            <a:endParaRPr sz="3500">
              <a:solidFill>
                <a:srgbClr val="7373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2" name="Google Shape;1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6200" y="1589711"/>
            <a:ext cx="6236524" cy="367857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0"/>
          <p:cNvSpPr txBox="1"/>
          <p:nvPr/>
        </p:nvSpPr>
        <p:spPr>
          <a:xfrm>
            <a:off x="7615513" y="5268275"/>
            <a:ext cx="263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Currently Mercator Projection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5"/>
              <a:buNone/>
            </a:pPr>
            <a:r>
              <a:rPr lang="en-US" sz="2025"/>
              <a:t>Other </a:t>
            </a:r>
            <a:r>
              <a:rPr lang="en-US" sz="2025"/>
              <a:t>Catalog Maps Features</a:t>
            </a:r>
            <a:endParaRPr sz="2025"/>
          </a:p>
        </p:txBody>
      </p:sp>
      <p:sp>
        <p:nvSpPr>
          <p:cNvPr id="169" name="Google Shape;169;p31"/>
          <p:cNvSpPr txBox="1"/>
          <p:nvPr/>
        </p:nvSpPr>
        <p:spPr>
          <a:xfrm>
            <a:off x="1207336" y="6383131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Meeting May 2023</a:t>
            </a: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0" name="Google Shape;170;p31"/>
          <p:cNvPicPr preferRelativeResize="0"/>
          <p:nvPr/>
        </p:nvPicPr>
        <p:blipFill rotWithShape="1">
          <a:blip r:embed="rId3">
            <a:alphaModFix/>
          </a:blip>
          <a:srcRect b="0" l="0" r="22564" t="0"/>
          <a:stretch/>
        </p:blipFill>
        <p:spPr>
          <a:xfrm>
            <a:off x="265400" y="836100"/>
            <a:ext cx="6122900" cy="494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4100" y="847063"/>
            <a:ext cx="4825002" cy="49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CAR-BlueTopHeader-GraySwoosh">
  <a:themeElements>
    <a:clrScheme name="NCAR and UCAR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BBD52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NCAR-Blue-BottomSwooshes">
  <a:themeElements>
    <a:clrScheme name="NCAR and UCAR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BBD52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