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1439" r:id="rId3"/>
    <p:sldId id="259" r:id="rId4"/>
    <p:sldId id="144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880A74-F3B8-02B9-2FA3-5698477930D1}" name="Demott,Paul" initials="D" userId="S::pdemott@colostate.edu::ff8d90d2-e887-4c76-9564-599140bff3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8EAB5-9BD2-8E0B-F386-D27B0DA46E24}" v="50" dt="2023-05-04T04:34:19.897"/>
    <p1510:client id="{A524F752-45BE-47F4-8D35-C5B922CB38FA}" v="290" dt="2023-05-03T22:01:24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2"/>
    <p:restoredTop sz="96405"/>
  </p:normalViewPr>
  <p:slideViewPr>
    <p:cSldViewPr snapToGrid="0" snapToObjects="1">
      <p:cViewPr varScale="1">
        <p:scale>
          <a:sx n="110" d="100"/>
          <a:sy n="110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5C014-7455-604B-8297-9903DC6B735F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44FC3-36E2-1442-8574-B552821F6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3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88E4-897C-FE41-BDD9-187A735F9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BF247-5A16-EF42-9391-F0E062177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6B03D-3E0A-2F40-8916-3DEEA44D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8A92-9331-7A4F-8850-948418CC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624A2-E3F1-0849-975E-B9344B5E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0601-871C-324B-876A-51A0E8D4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B7B9A-D158-A74A-BFC7-FEF6E680F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4AE9C-B6F6-384F-868D-F4ACDA51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7DCC8-0DDA-9246-AA06-244B51C6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8F2DE-FCDE-8F42-9CB2-E9DA6959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EDC2D-F622-4347-8024-B8C81A1A2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CDD28-57C6-B340-8213-2E6407957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A9DC8-B576-D649-90D6-0531BAF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3C2B0-F526-B64F-8A0C-FF6C680D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7A480-4E3B-1144-B92D-E35589FB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5912-8FEC-0242-B2BB-7ECF0A0A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39F11-F07D-BE44-A1B4-0A5FF180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CCF8D-A3A6-BF4C-B5FA-935BFEBD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2177-8393-9D40-A73B-A660079E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B5A5-B455-3543-A465-85CA30D9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5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96B3-28FA-8F41-A473-035BBA08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28137-5470-C84F-89BF-FE6E6DC4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2D8B0-DDE1-8048-92C5-C3C2AD64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DCC1-FACE-6640-B976-07E89633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3D5D7-94A5-B142-835D-60D8C8ED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2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ACFE-B79A-7240-A32E-52D7627C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DEA0-2646-6444-9FAB-73B2FC660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CB201-7AB4-564F-AE09-1975E274D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24CD4-ED4B-BD4A-A976-9E5A24F4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B41EA-70EA-D34C-88B9-7949D228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38C74-6CA5-C24F-A87F-48632E03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521B-A537-9343-97E8-757F4575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29979-BDB8-FD42-8054-B1F937AD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64AA-7004-A34C-A962-A0C571886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9BAA2-9C1A-8949-9639-5BAE3FE0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7AB82-D5C6-0A46-BBB3-962A0A26E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9AA7D-BA11-1F40-A69D-654CD5B8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4FDEB-E329-CB40-9F44-5ECB2FF9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64C92E-2E66-B741-A429-998E82A5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2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85EE-03BF-C849-A897-D61CBEC4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2396F-1EE0-0A4F-91C4-333E1E85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19D4C-18CF-3241-A472-3B96FAD1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4D2B2-1220-1347-970D-D08A77BD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FC002-395C-794D-874D-B2F50E3C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A8526-C087-E947-8AF7-A8E9CAE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5762-EFC4-CF4B-A655-54D96FAA1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079E-3F6F-4F4C-BB06-B140599C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638-DBA3-4E4F-97EE-C4FD34BBE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BCC93-96CB-6C40-BDC0-7E4809760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80D4A-DF78-6847-8792-0BF5ED5F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E8246-5303-F845-A724-6E3AA72A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9D33E-C94F-8A4C-9907-B76D4007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9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98E4-CDF3-B346-803E-6DDA504BD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8527B-25A9-6841-9225-F372984BA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92BA2-2E72-1341-B24B-41B943601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81960-A819-8240-AFC0-A6CD88C0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D01C5-35CA-0A4B-988A-BA43FC97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BFD36-86B5-CE4B-B2CF-DE81142C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BB512-FB88-E942-A266-EB433966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151F5-50F6-D94C-941F-A8F6FE6AD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B3037-E133-CB4D-9E71-446E4DB69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AB48-7828-3841-86DA-067C81C7719A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EE87B-BA1F-E345-A69A-9521964AD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93C64-3660-F743-9556-267A48E9C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FDFE1-A264-FC4F-8D7C-321BFFC0F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7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78630-BFB9-C241-B01B-B66DD3DD3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35" y="150417"/>
            <a:ext cx="9144000" cy="23876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CSU CAESAR Instrumentation Team</a:t>
            </a:r>
          </a:p>
        </p:txBody>
      </p:sp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7F54D86-2125-4249-9B60-3D57B327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249" y="3863248"/>
            <a:ext cx="1765379" cy="1856049"/>
          </a:xfrm>
          <a:prstGeom prst="rect">
            <a:avLst/>
          </a:prstGeom>
        </p:spPr>
      </p:pic>
      <p:pic>
        <p:nvPicPr>
          <p:cNvPr id="12" name="Picture 11" descr="A picture containing person, person, smiling, lady&#10;&#10;Description automatically generated">
            <a:extLst>
              <a:ext uri="{FF2B5EF4-FFF2-40B4-BE49-F238E27FC236}">
                <a16:creationId xmlns:a16="http://schemas.microsoft.com/office/drawing/2014/main" id="{08177D58-C3D1-5448-8670-D0CC18FB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179" y="3851700"/>
            <a:ext cx="1519325" cy="1841605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E7C570B-D686-6A4A-9EFE-1964E5490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6" y="3859620"/>
            <a:ext cx="1577909" cy="1859678"/>
          </a:xfrm>
          <a:prstGeom prst="rect">
            <a:avLst/>
          </a:prstGeom>
        </p:spPr>
      </p:pic>
      <p:pic>
        <p:nvPicPr>
          <p:cNvPr id="18" name="Picture 17" descr="A person with a beard and mustache&#10;&#10;Description automatically generated with low confidence">
            <a:extLst>
              <a:ext uri="{FF2B5EF4-FFF2-40B4-BE49-F238E27FC236}">
                <a16:creationId xmlns:a16="http://schemas.microsoft.com/office/drawing/2014/main" id="{69717054-4AB7-4242-BE96-1E260CDF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374" y="3859620"/>
            <a:ext cx="1390013" cy="1876517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92A242C-4B40-344B-8824-3B1DE0F5FB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38"/>
          <a:stretch/>
        </p:blipFill>
        <p:spPr>
          <a:xfrm>
            <a:off x="6982774" y="3850079"/>
            <a:ext cx="1577910" cy="1848129"/>
          </a:xfrm>
          <a:prstGeom prst="rect">
            <a:avLst/>
          </a:prstGeom>
        </p:spPr>
      </p:pic>
      <p:pic>
        <p:nvPicPr>
          <p:cNvPr id="24" name="Picture 23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682F8EA5-FB41-E745-AC8E-669594FEB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866" y="3851701"/>
            <a:ext cx="1392037" cy="18560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C62B210-7CE1-DB4F-9D5B-B48410756590}"/>
              </a:ext>
            </a:extLst>
          </p:cNvPr>
          <p:cNvSpPr txBox="1"/>
          <p:nvPr/>
        </p:nvSpPr>
        <p:spPr>
          <a:xfrm>
            <a:off x="6982774" y="3441641"/>
            <a:ext cx="217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Tom Hill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1C017F-B87C-0A4C-B278-CC2841F9C962}"/>
              </a:ext>
            </a:extLst>
          </p:cNvPr>
          <p:cNvSpPr txBox="1"/>
          <p:nvPr/>
        </p:nvSpPr>
        <p:spPr>
          <a:xfrm>
            <a:off x="3471364" y="3134359"/>
            <a:ext cx="179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Ryan </a:t>
            </a:r>
            <a:r>
              <a:rPr lang="en-US" dirty="0" err="1">
                <a:latin typeface="Gill Sans MT" panose="020B0502020104020203" pitchFamily="34" charset="77"/>
              </a:rPr>
              <a:t>Patnaude</a:t>
            </a:r>
            <a:r>
              <a:rPr lang="en-US" dirty="0">
                <a:latin typeface="Gill Sans MT" panose="020B0502020104020203" pitchFamily="34" charset="77"/>
              </a:rPr>
              <a:t> (Postdoc)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83E7BA-F99D-A546-B382-AF303CFF7BB6}"/>
              </a:ext>
            </a:extLst>
          </p:cNvPr>
          <p:cNvSpPr txBox="1"/>
          <p:nvPr/>
        </p:nvSpPr>
        <p:spPr>
          <a:xfrm>
            <a:off x="5404866" y="3140962"/>
            <a:ext cx="15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Camille Mavis (GRA)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0A36CE-F886-0B4C-BAFC-A4EEDA1148ED}"/>
              </a:ext>
            </a:extLst>
          </p:cNvPr>
          <p:cNvSpPr txBox="1"/>
          <p:nvPr/>
        </p:nvSpPr>
        <p:spPr>
          <a:xfrm>
            <a:off x="243732" y="3417961"/>
            <a:ext cx="157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Russell Perkins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37B8C-9FFC-E041-B065-DA15A44EFEA6}"/>
              </a:ext>
            </a:extLst>
          </p:cNvPr>
          <p:cNvSpPr txBox="1"/>
          <p:nvPr/>
        </p:nvSpPr>
        <p:spPr>
          <a:xfrm>
            <a:off x="1958504" y="3417961"/>
            <a:ext cx="157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Paul DeMott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34449F-457E-E340-80E8-CA165D449F3A}"/>
              </a:ext>
            </a:extLst>
          </p:cNvPr>
          <p:cNvSpPr txBox="1"/>
          <p:nvPr/>
        </p:nvSpPr>
        <p:spPr>
          <a:xfrm>
            <a:off x="8592616" y="3391146"/>
            <a:ext cx="198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Sonia </a:t>
            </a:r>
            <a:r>
              <a:rPr lang="en-US" dirty="0" err="1">
                <a:latin typeface="Gill Sans MT" panose="020B0502020104020203" pitchFamily="34" charset="77"/>
              </a:rPr>
              <a:t>Kreidenweis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5BCB81-7811-1E47-A351-23469B8E3978}"/>
              </a:ext>
            </a:extLst>
          </p:cNvPr>
          <p:cNvSpPr/>
          <p:nvPr/>
        </p:nvSpPr>
        <p:spPr>
          <a:xfrm>
            <a:off x="0" y="6118620"/>
            <a:ext cx="12192000" cy="739380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CC54C3F-C511-F34B-82C1-0F67DEB2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801" y="6277870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May 9, 2023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093ED9-0103-204E-BC14-C0148DFF115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9" y="6102927"/>
            <a:ext cx="3520440" cy="787424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F8302E52-C34C-C54A-A873-EAA2F456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6592" y="6262000"/>
            <a:ext cx="3045125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CAESAR Science Team Meeting</a:t>
            </a:r>
            <a:endParaRPr lang="en-US" kern="12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4547EF-EABC-4242-C52D-AAD200D7494A}"/>
              </a:ext>
            </a:extLst>
          </p:cNvPr>
          <p:cNvSpPr/>
          <p:nvPr/>
        </p:nvSpPr>
        <p:spPr>
          <a:xfrm>
            <a:off x="-146812" y="3039500"/>
            <a:ext cx="2293495" cy="2668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9FFD18-359A-6DAF-DA4A-0C0F59F72F0B}"/>
              </a:ext>
            </a:extLst>
          </p:cNvPr>
          <p:cNvSpPr/>
          <p:nvPr/>
        </p:nvSpPr>
        <p:spPr>
          <a:xfrm>
            <a:off x="3216824" y="3061051"/>
            <a:ext cx="2293495" cy="2668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645168-0713-C525-10F8-49D26A32DF4E}"/>
              </a:ext>
            </a:extLst>
          </p:cNvPr>
          <p:cNvSpPr/>
          <p:nvPr/>
        </p:nvSpPr>
        <p:spPr>
          <a:xfrm>
            <a:off x="4979229" y="3067888"/>
            <a:ext cx="2293495" cy="2668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427CD70-A8B9-4648-A574-109304F8F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11" y="1100724"/>
            <a:ext cx="3263503" cy="43513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10BC6-3124-9648-AE0C-C756FF421AE7}"/>
              </a:ext>
            </a:extLst>
          </p:cNvPr>
          <p:cNvSpPr/>
          <p:nvPr/>
        </p:nvSpPr>
        <p:spPr>
          <a:xfrm>
            <a:off x="1524" y="-63500"/>
            <a:ext cx="12190476" cy="934179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9E03-2FDF-8341-A30A-E59C52A8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8" y="46573"/>
            <a:ext cx="11596766" cy="77518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flow diffusion chamber + aerosol concentrator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A5D79-837A-9145-9077-94F8A56ADADF}"/>
              </a:ext>
            </a:extLst>
          </p:cNvPr>
          <p:cNvSpPr txBox="1"/>
          <p:nvPr/>
        </p:nvSpPr>
        <p:spPr>
          <a:xfrm>
            <a:off x="4136571" y="1038691"/>
            <a:ext cx="8055429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B0B"/>
                </a:solidFill>
                <a:latin typeface="Gill Sans MT"/>
                <a:cs typeface="Arial"/>
              </a:rPr>
              <a:t>Online INP concentration (typically 1-3 min resolution; 10 min “on”- 5 min “filter” - 10 min “on” cycles)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(-10) to -30°C; 105% </a:t>
            </a:r>
            <a:r>
              <a:rPr lang="en-US" sz="2200" dirty="0" err="1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RH</a:t>
            </a:r>
            <a:r>
              <a:rPr lang="en-US" sz="2200" baseline="-25000" dirty="0" err="1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w</a:t>
            </a:r>
            <a:endParaRPr lang="en-US" sz="2200" baseline="-25000" dirty="0">
              <a:solidFill>
                <a:srgbClr val="152B0B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B0B"/>
                </a:solidFill>
                <a:latin typeface="Gill Sans MT"/>
                <a:cs typeface="Arial"/>
              </a:rPr>
              <a:t>Higher temperature limit depends on INP concentration and concentrator enhancement factor (could range 10-100x)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Two inlets: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Isokinetic – for ambient “cloud-clear” conditions.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B0B"/>
                </a:solidFill>
              </a:rPr>
              <a:t>Aerosol concentrator to increase resolution/statistics</a:t>
            </a:r>
            <a:endParaRPr lang="en-US" sz="2200" dirty="0">
              <a:solidFill>
                <a:srgbClr val="152B0B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Counterflow virtual impactor (CVI) – collects cloud particle residuals for processing by CFDC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INP collection for measuring elemental </a:t>
            </a:r>
          </a:p>
          <a:p>
            <a:r>
              <a:rPr lang="en-US" sz="2200" dirty="0">
                <a:solidFill>
                  <a:srgbClr val="152B0B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	composition by Scanning TEM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203203-D9C4-DB4E-99DA-688279B564CE}"/>
              </a:ext>
            </a:extLst>
          </p:cNvPr>
          <p:cNvSpPr/>
          <p:nvPr/>
        </p:nvSpPr>
        <p:spPr>
          <a:xfrm>
            <a:off x="0" y="6118620"/>
            <a:ext cx="12192000" cy="739380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E8C7509-05B2-A340-ACA1-7691DCAE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801" y="6277870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May 9, 2023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5E464A-E5D4-3349-A4A9-60D80B219C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9" y="6102927"/>
            <a:ext cx="3520440" cy="787424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7D18BA8-D9A1-D34E-A25D-43E6866B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6592" y="6262000"/>
            <a:ext cx="3045125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CAESAR Science Team Meeting</a:t>
            </a:r>
            <a:endParaRPr lang="en-US" kern="12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3" name="Google Shape;129;p5">
            <a:extLst>
              <a:ext uri="{FF2B5EF4-FFF2-40B4-BE49-F238E27FC236}">
                <a16:creationId xmlns:a16="http://schemas.microsoft.com/office/drawing/2014/main" id="{4EEFF603-7D15-BBA7-BC71-BD89E5B977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8721" y="4210943"/>
            <a:ext cx="2926080" cy="1842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93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64" descr="Diagram&#10;&#10;Description automatically generated with low confidence">
            <a:extLst>
              <a:ext uri="{FF2B5EF4-FFF2-40B4-BE49-F238E27FC236}">
                <a16:creationId xmlns:a16="http://schemas.microsoft.com/office/drawing/2014/main" id="{3D349DCD-4251-37C4-5F63-C0A05CBD9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4" y="2372870"/>
            <a:ext cx="5213436" cy="3771274"/>
          </a:xfrm>
          <a:prstGeom prst="rect">
            <a:avLst/>
          </a:prstGeom>
        </p:spPr>
      </p:pic>
      <p:pic>
        <p:nvPicPr>
          <p:cNvPr id="5" name="Picture 4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F9515BF7-5D8E-5EB3-37E1-5DFE0507D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00" y="2404079"/>
            <a:ext cx="5026702" cy="384410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B520A9-BCC9-A046-B8F3-55C2E856F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20551" y="4264956"/>
            <a:ext cx="2617902" cy="41539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COMBLE CAOs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2AA50-6F63-F44C-828F-85DC9A274748}"/>
              </a:ext>
            </a:extLst>
          </p:cNvPr>
          <p:cNvSpPr/>
          <p:nvPr/>
        </p:nvSpPr>
        <p:spPr>
          <a:xfrm>
            <a:off x="0" y="6118620"/>
            <a:ext cx="12192000" cy="739380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A92D2E-394B-6346-AE53-77B401F452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9" y="6102927"/>
            <a:ext cx="3520440" cy="78742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B326DD8-755F-434E-AB1F-FDADA23DB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801" y="6277870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May 9, 2023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587422-22A0-614C-ACFE-7C184AFA84C8}"/>
              </a:ext>
            </a:extLst>
          </p:cNvPr>
          <p:cNvSpPr/>
          <p:nvPr/>
        </p:nvSpPr>
        <p:spPr>
          <a:xfrm>
            <a:off x="1524" y="-63500"/>
            <a:ext cx="12190476" cy="934179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MT"/>
              </a:rPr>
              <a:t>Ice Spectrometer (</a:t>
            </a:r>
            <a:r>
              <a:rPr lang="en-US" sz="3200" dirty="0">
                <a:latin typeface="Gill Sans MT"/>
              </a:rPr>
              <a:t>IS) immersion freezing analyses and treatment diagnosis of INP "types" from bulk filter collections (&gt;200 L optimal)</a:t>
            </a:r>
            <a:endParaRPr lang="en-US" sz="3200" dirty="0">
              <a:highlight>
                <a:srgbClr val="152B0B"/>
              </a:highlight>
              <a:latin typeface="Gill Sans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4FF-5615-46C1-991D-DFD3C95AD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8" r="100000">
                        <a14:foregroundMark x1="53893" y1="22108" x2="53893" y2="22108"/>
                        <a14:foregroundMark x1="19542" y1="40617" x2="19542" y2="40617"/>
                        <a14:foregroundMark x1="16031" y1="48843" x2="16031" y2="48843"/>
                        <a14:foregroundMark x1="16336" y1="46787" x2="16336" y2="46787"/>
                        <a14:foregroundMark x1="13893" y1="44987" x2="13893" y2="44987"/>
                        <a14:foregroundMark x1="13435" y1="51928" x2="13435" y2="51928"/>
                        <a14:foregroundMark x1="10992" y1="46015" x2="10992" y2="4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54655" y="1222883"/>
            <a:ext cx="1058579" cy="5905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3C12EFD-7B07-AAD1-2AC4-07FFC7F515B1}"/>
              </a:ext>
            </a:extLst>
          </p:cNvPr>
          <p:cNvGrpSpPr>
            <a:grpSpLocks noChangeAspect="1"/>
          </p:cNvGrpSpPr>
          <p:nvPr/>
        </p:nvGrpSpPr>
        <p:grpSpPr>
          <a:xfrm>
            <a:off x="7260589" y="1024362"/>
            <a:ext cx="3931920" cy="1345192"/>
            <a:chOff x="2740339" y="1839189"/>
            <a:chExt cx="4279629" cy="1609355"/>
          </a:xfrm>
        </p:grpSpPr>
        <p:sp>
          <p:nvSpPr>
            <p:cNvPr id="21" name="Rounded Rectangle 18">
              <a:extLst>
                <a:ext uri="{FF2B5EF4-FFF2-40B4-BE49-F238E27FC236}">
                  <a16:creationId xmlns:a16="http://schemas.microsoft.com/office/drawing/2014/main" id="{880F9D44-8CFB-A37A-0E0B-138DDD7393A0}"/>
                </a:ext>
              </a:extLst>
            </p:cNvPr>
            <p:cNvSpPr/>
            <p:nvPr/>
          </p:nvSpPr>
          <p:spPr>
            <a:xfrm>
              <a:off x="3742315" y="1875119"/>
              <a:ext cx="3257146" cy="1180311"/>
            </a:xfrm>
            <a:prstGeom prst="roundRect">
              <a:avLst/>
            </a:prstGeom>
            <a:solidFill>
              <a:srgbClr val="17375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3B71F3-7501-035D-6A85-8F3B0010D1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46630" y="1963173"/>
              <a:ext cx="1507227" cy="1005838"/>
              <a:chOff x="5734634" y="2372013"/>
              <a:chExt cx="1102258" cy="735586"/>
            </a:xfrm>
          </p:grpSpPr>
          <p:sp>
            <p:nvSpPr>
              <p:cNvPr id="138" name="Snip Diagonal Corner Rectangle 215">
                <a:extLst>
                  <a:ext uri="{FF2B5EF4-FFF2-40B4-BE49-F238E27FC236}">
                    <a16:creationId xmlns:a16="http://schemas.microsoft.com/office/drawing/2014/main" id="{20777829-CA76-FC95-0023-C06F7E38F769}"/>
                  </a:ext>
                </a:extLst>
              </p:cNvPr>
              <p:cNvSpPr/>
              <p:nvPr/>
            </p:nvSpPr>
            <p:spPr>
              <a:xfrm>
                <a:off x="5734634" y="2372013"/>
                <a:ext cx="1102258" cy="735586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chemeClr val="bg1">
                  <a:lumMod val="95000"/>
                  <a:alpha val="82000"/>
                </a:schemeClr>
              </a:solidFill>
              <a:ln w="3175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77"/>
                </a:endParaRPr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3B78B54-1257-D20C-B475-0B359A21EF7A}"/>
                  </a:ext>
                </a:extLst>
              </p:cNvPr>
              <p:cNvGrpSpPr/>
              <p:nvPr/>
            </p:nvGrpSpPr>
            <p:grpSpPr>
              <a:xfrm>
                <a:off x="5770895" y="2401047"/>
                <a:ext cx="496366" cy="661299"/>
                <a:chOff x="5510226" y="2727813"/>
                <a:chExt cx="496366" cy="661299"/>
              </a:xfrm>
              <a:solidFill>
                <a:srgbClr val="ABE7E7">
                  <a:alpha val="68000"/>
                </a:srgbClr>
              </a:solidFill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B3A434A4-287B-71EA-EC4F-DC5AEA3F95B5}"/>
                    </a:ext>
                  </a:extLst>
                </p:cNvPr>
                <p:cNvGrpSpPr/>
                <p:nvPr/>
              </p:nvGrpSpPr>
              <p:grpSpPr>
                <a:xfrm>
                  <a:off x="5510226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5A295AFB-1E80-4DFC-1D87-8BB17C8BE58E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D29AD87E-5D1B-6CCC-4ABC-85F460CB19F3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3694B203-3D6F-87DE-5472-E8240CDEFDB5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EE3759A0-40CC-19DD-07C0-4D460EF844F9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B199A9CD-A5C1-037A-019E-8EAEA9062E17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61424913-6AC6-F540-8867-7FDD97B3D820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9A034071-75BD-DDCB-0326-0451ED0B9B05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195F86DE-979D-2B00-85B6-6B7B6BE2A3F2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98DCAC0F-DAB6-F6EC-FEC5-81939C97F0E8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C940A6F2-A755-F1E3-B0D6-99EF94618FDA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E367B334-96E0-F785-ABB0-6314D7C6D99E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D5279FEE-3B4F-4661-53C1-8707606DD123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54B0DA66-4525-E4A4-F93A-C2038531AB3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C1465D6B-55F6-D4D4-54DA-0BE77311C2C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A3BC51CA-4DD3-B07C-EB0B-EF26904596A2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40494408-687D-8D0A-6DBB-F62FB2C73944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5EFD5D2C-EE0B-830A-63E8-3892DBA7DE9B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AED0C050-74BD-704C-01D1-02EBA6D681DB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2662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07911C11-CC62-565D-62ED-74B1C6D9A57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D9214CA7-BA40-883C-D956-EBD5BD42C45F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E16858D2-0539-3DCF-BF43-EF1364AD5BF4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EC179CAC-1E8C-B4CE-7DD6-32BB107730A3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C4FD7F7A-49E2-8735-8154-AD6F1ECDA384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C088D3D8-268E-5D1E-27D6-B1FAFC9FBE51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547D6495-E52A-D585-FDBD-110F14F7D9A3}"/>
                    </a:ext>
                  </a:extLst>
                </p:cNvPr>
                <p:cNvGrpSpPr/>
                <p:nvPr/>
              </p:nvGrpSpPr>
              <p:grpSpPr>
                <a:xfrm>
                  <a:off x="5773170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FBFD98E1-992F-5128-ACBF-18A2ADF7962F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34ECDE91-112E-F709-8909-6BB1AC2DA8FD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ED570F3E-3865-8E86-6272-8B59751B06BB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72D8D563-B044-A080-D283-3EED4319D72F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4B0D64F8-AD35-9527-61CB-9B78C64F175D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A67D31DE-EA09-F16B-76A6-45EF6AA6D951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EF83FC27-1A1F-84DA-7BD3-D3E952FC4A7E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D6D69338-FEA0-7506-0E37-D879F437A157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A4059A5C-224E-A8EC-9032-CBFB557EE582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821B895D-F578-5D7D-6A3D-8BC84D121963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018870A4-6F7F-F628-2364-8D85E9F263C8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7D9A0FF9-B1FD-EED0-BAE1-AAE15FF158B3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7" name="Oval 206">
                    <a:extLst>
                      <a:ext uri="{FF2B5EF4-FFF2-40B4-BE49-F238E27FC236}">
                        <a16:creationId xmlns:a16="http://schemas.microsoft.com/office/drawing/2014/main" id="{D34574E6-FE04-5D2D-F955-CE05E36A2B2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AE85CF24-F966-DC49-5121-9BC7F3281B5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98D97DA5-AF2B-BD4B-B559-D2C628BFAD9C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9403553C-DCBF-1208-779D-F2713EA22ED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48BF5EC1-F9E0-9163-671E-D52DD0F8982B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2DB733E6-4AAD-072E-31E5-DC09FC7963D1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263FB2E8-A6BE-490E-142A-403C450D200D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6F8526CC-9BA3-85FC-33E8-CD2019609CC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5802E3ED-00F0-370E-E194-B03A135D2957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61BFFE1D-8E1E-9A69-720A-A1ECF07A0738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015EE329-3916-7591-5C40-6A3516DCA07D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DD07B439-A472-8D88-0522-D963630025BD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0B96BE6E-BEB8-08D5-4FBC-39A9CE3BF53C}"/>
                  </a:ext>
                </a:extLst>
              </p:cNvPr>
              <p:cNvGrpSpPr/>
              <p:nvPr/>
            </p:nvGrpSpPr>
            <p:grpSpPr>
              <a:xfrm>
                <a:off x="6293979" y="2401047"/>
                <a:ext cx="496366" cy="661299"/>
                <a:chOff x="5510226" y="2727813"/>
                <a:chExt cx="496366" cy="661299"/>
              </a:xfrm>
              <a:solidFill>
                <a:srgbClr val="ABE7E7">
                  <a:alpha val="68000"/>
                </a:srgbClr>
              </a:solidFill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D0BB05B1-FF7A-1C4D-CF86-F49339530050}"/>
                    </a:ext>
                  </a:extLst>
                </p:cNvPr>
                <p:cNvGrpSpPr/>
                <p:nvPr/>
              </p:nvGrpSpPr>
              <p:grpSpPr>
                <a:xfrm>
                  <a:off x="5510226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D10C9107-5649-2887-17F9-38ACCE5A0C5E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887D5F0C-5EF8-75B2-D263-00DD46652152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7AD93979-F326-8990-02D1-8069AB2A9023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AB4B6F98-765C-3DD8-857A-4ECF33B7EC81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9E6186EE-8B97-0916-86C0-4E161ED74647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4E98B2E3-FF6B-F6B0-8D58-85328F43E087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A5E6A1ED-B8F7-6237-DDC2-87E97E285D7B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34C8A5D8-749E-807F-B2A1-F80DDC884008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C44CD7CD-373F-B699-14EF-956A52DA89D6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53A9DCC4-A0E7-22A9-5528-99FBCE2ABDD4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5D33DD3E-6DC7-0D8A-3ADA-42B6E3B5C3F2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CBB0D141-FD6D-32D1-9E45-A0EB5059044D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CE0ABAAC-95F6-5F9E-F478-73BE79371F0C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F43C801D-7FB8-9A40-336D-8A44F7EA7446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FE10A691-0713-428C-E1E5-6E4EFAC7377C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3CFA0AA6-F2CB-5DEC-F822-738F471D030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26C9EFF5-F562-FB8D-061A-D75EE7205621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1C4C39A4-022B-EE8B-FFE5-861816F0D0DD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5FE524DC-E2B9-C08E-CF9B-1A34FCBE7106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D5F221D5-D1F3-1CAD-761B-377D02611792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91D7EB36-3389-07AF-04B9-7119F145648B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DF7C9188-C7AF-AC43-F5B6-77EE4B4A79DB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A2926AF5-1B6E-DD6C-D530-8698D232F299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90963A06-AE0B-0E5B-0BE3-85E86BDDC154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0D169BCB-2B02-50D8-C3AA-6ABFF5B77B63}"/>
                    </a:ext>
                  </a:extLst>
                </p:cNvPr>
                <p:cNvGrpSpPr/>
                <p:nvPr/>
              </p:nvGrpSpPr>
              <p:grpSpPr>
                <a:xfrm>
                  <a:off x="5773170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CFAC4071-18A3-CFB2-37A6-610A2CBD69FD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30B5DBF7-16B9-9205-E150-B9AFB18829A0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F65E2EB9-8A2A-AE1B-615A-01097C19468D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D29B7E90-5CAF-020F-A651-61D26EE75B80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556020AD-FAB1-585B-4233-9F1AA92C6C13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32E74FA3-AC2E-D0AC-4C4B-5B3C72D68F08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F9DF47DB-135D-3D33-243C-A4370E4DDBAE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40A00E06-A052-A1D3-BE94-AB544E7FE5C4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4BE741BE-23E0-AFD8-7CCB-C652B11C827C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5DFEC636-68A2-EDC9-303E-9DFEA2D58A3F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DF18868C-C131-DBCA-F11D-861ECE28CB7F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76F175D8-3FA8-6E25-0C31-5EAE9A8154F4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682BF5B5-C34E-C67A-E253-805F7542756B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4BB9458-99CD-8266-75C6-0A1356A0F40C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66B9C7F2-A955-684A-F6BD-18290B759F83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AE0C5E12-B1DE-5EA2-FB7B-B3E84DB56865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6C1E941F-A788-BD14-EF37-FBCD86C3E714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F94B98AC-9C01-5036-63E8-A38F7342331F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831DB191-232F-2945-1881-EF7088A1C221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BCB6ADAE-CBB8-B814-3C32-59132020FC5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2F6A956B-FCF2-DFDD-AE6D-956E733BA3A0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4383FAEE-7983-2B7F-91D5-251DF56B21DE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25A3F4F4-8F6A-E437-7AE4-DBD5F76B9148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568DF2B6-B5EA-1766-1E71-6B1146D50AFF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</p:grp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F7B6F52-BAD7-D98B-35F6-0E384BC7E779}"/>
                  </a:ext>
                </a:extLst>
              </p:cNvPr>
              <p:cNvCxnSpPr/>
              <p:nvPr/>
            </p:nvCxnSpPr>
            <p:spPr>
              <a:xfrm>
                <a:off x="6107211" y="2388347"/>
                <a:ext cx="0" cy="6807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7E4DA40-0018-9D6C-3D11-D89D1C3F8B6C}"/>
                  </a:ext>
                </a:extLst>
              </p:cNvPr>
              <p:cNvCxnSpPr/>
              <p:nvPr/>
            </p:nvCxnSpPr>
            <p:spPr>
              <a:xfrm>
                <a:off x="6455198" y="2388347"/>
                <a:ext cx="0" cy="6807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C25BEAB-FE38-DF74-19A7-FDB909B21372}"/>
                </a:ext>
              </a:extLst>
            </p:cNvPr>
            <p:cNvSpPr/>
            <p:nvPr/>
          </p:nvSpPr>
          <p:spPr>
            <a:xfrm>
              <a:off x="2920999" y="2270085"/>
              <a:ext cx="813477" cy="376099"/>
            </a:xfrm>
            <a:prstGeom prst="leftBrace">
              <a:avLst>
                <a:gd name="adj1" fmla="val 4149"/>
                <a:gd name="adj2" fmla="val 51311"/>
              </a:avLst>
            </a:prstGeom>
            <a:ln w="57150" cmpd="sng">
              <a:solidFill>
                <a:srgbClr val="99CCFF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D9CBB4-47EC-8D35-6B70-46FA1ABCFD2D}"/>
                </a:ext>
              </a:extLst>
            </p:cNvPr>
            <p:cNvSpPr txBox="1"/>
            <p:nvPr/>
          </p:nvSpPr>
          <p:spPr>
            <a:xfrm>
              <a:off x="2740339" y="1931226"/>
              <a:ext cx="897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9CCFF"/>
                  </a:solidFill>
                  <a:latin typeface="Gill Sans MT" panose="020B0502020104020203" pitchFamily="34" charset="77"/>
                </a:rPr>
                <a:t>coolant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8A8033-25CB-8B0D-DF9C-3AB411B8A2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2317" y="1963173"/>
              <a:ext cx="1507227" cy="1005838"/>
              <a:chOff x="5734634" y="2372013"/>
              <a:chExt cx="1102258" cy="735586"/>
            </a:xfrm>
          </p:grpSpPr>
          <p:sp>
            <p:nvSpPr>
              <p:cNvPr id="33" name="Snip Diagonal Corner Rectangle 370">
                <a:extLst>
                  <a:ext uri="{FF2B5EF4-FFF2-40B4-BE49-F238E27FC236}">
                    <a16:creationId xmlns:a16="http://schemas.microsoft.com/office/drawing/2014/main" id="{3FE72F69-3B11-00E7-B140-62E4A85F7F84}"/>
                  </a:ext>
                </a:extLst>
              </p:cNvPr>
              <p:cNvSpPr/>
              <p:nvPr/>
            </p:nvSpPr>
            <p:spPr>
              <a:xfrm>
                <a:off x="5734634" y="2372013"/>
                <a:ext cx="1102258" cy="735586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chemeClr val="bg1">
                  <a:lumMod val="95000"/>
                  <a:alpha val="82000"/>
                </a:schemeClr>
              </a:solidFill>
              <a:ln w="3175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77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445BBE4-21AA-EFFC-F5B2-8F30662D170F}"/>
                  </a:ext>
                </a:extLst>
              </p:cNvPr>
              <p:cNvGrpSpPr/>
              <p:nvPr/>
            </p:nvGrpSpPr>
            <p:grpSpPr>
              <a:xfrm>
                <a:off x="5770895" y="2401047"/>
                <a:ext cx="496366" cy="661299"/>
                <a:chOff x="5510226" y="2727813"/>
                <a:chExt cx="496366" cy="661299"/>
              </a:xfrm>
              <a:solidFill>
                <a:srgbClr val="ABE7E7">
                  <a:alpha val="68000"/>
                </a:srgbClr>
              </a:solidFill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C9E893-2EFF-337D-0BEC-3B3905BDBD2B}"/>
                    </a:ext>
                  </a:extLst>
                </p:cNvPr>
                <p:cNvGrpSpPr/>
                <p:nvPr/>
              </p:nvGrpSpPr>
              <p:grpSpPr>
                <a:xfrm>
                  <a:off x="5510226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9C5B3739-2E6E-C4DB-F68C-673A159888EC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DEDF9BB5-1032-E9CD-FAF8-1B3C4210A56A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solidFill>
                    <a:srgbClr val="ABE7E7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9F1577CF-F7A5-062F-849C-878D8E5EE0DE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CA1499EB-6BC6-66BD-5133-6D4466CD3FA8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07630A0E-B4CB-B855-954F-245004C41DD9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D72AF3E9-E100-CD73-244C-FD6391967182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84A9078A-8276-AD8B-DBBA-616C9760DE72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54DEB176-F06D-4721-B28D-58FBBA895A93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1B164209-E5A4-03FB-C15A-ADE494017540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989611CE-4E30-C64E-1A13-56E4949ED0E8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43728A6D-F337-BE6E-38D6-00E0838DF867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3EBAF278-BEB5-1187-8486-5DEDA57935CC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796A5869-30B7-39E5-A0D4-AA22BAA00ED4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82D909D5-386F-3630-A403-844860C1E214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95954EC3-A8E3-9AF2-3893-AA2668CBE62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F1996F06-061D-8A72-5D67-C34AA6E56637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8B59C5B2-C5F8-5B56-0013-0F8FAE4039CA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DEA050D3-2721-88A9-0362-AAAA28F3516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31771FCA-E8BC-6176-B0F6-40F4DFDB097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D178CE0D-C6B8-AADA-7EAF-D04CBE30B86B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9736FE5-55A6-1E6F-D904-46395C70D681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75D08047-B494-068A-71A5-6168C86DEC0E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8D7F700E-B9C5-A44D-A02D-B8FDDE2250AC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67F612C8-B301-96A4-1FA9-3D9A05173A92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D324BE6B-C95E-0A4D-86E9-55D9A1DC4C6D}"/>
                    </a:ext>
                  </a:extLst>
                </p:cNvPr>
                <p:cNvGrpSpPr/>
                <p:nvPr/>
              </p:nvGrpSpPr>
              <p:grpSpPr>
                <a:xfrm>
                  <a:off x="5773170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81381D4C-0878-2216-25CB-2B20D783C3BA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3DBB74EF-8334-71BE-F506-260EC9C461F7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00AD7F4-21EE-E739-441D-10BE7251D098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99A8B8E2-EBB5-30A0-F293-13FC10DEB7B1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B219A226-E657-F2E5-B7A7-74B76A13B24F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FFA04DE-348D-03FA-102A-C19835FBA10B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solidFill>
                    <a:srgbClr val="ABE7E7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38422474-E146-6052-E08F-AE876DE36C80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907B2287-7792-1635-85F0-A2ECC29F16B8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5C3CA601-E9FB-8DF1-0B4A-E4BC2B7E09EF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13D24E56-211E-051D-AAC5-EFB19AEB7CEC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6FFED037-D9BF-02BB-78A3-FEF26448CCD9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0531CE8E-06EB-0D88-2731-43357F0BE95A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D165C51A-2C73-2B53-A603-207D1309F640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5E89B49F-47FB-F2A3-EFDF-F6D4D483AED2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12886EAA-1069-7BEF-81AB-BDDE3491F95C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FFD89ABE-D46D-213F-E4EB-86C1AFAF160F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10FA80F3-5E81-71B9-4AA4-D0F0068E1C23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95A36DFC-8A18-F8C3-E93F-F52292A404A9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8B2708E0-BFC4-CA2C-77E1-DA2DB66E2C1C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0BA97DEC-86FA-DA6B-79C9-1F4DF2868746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083DA987-E4A6-080A-9941-F2F893AE4441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576FDE4C-DEC2-87D3-31D3-960CFD9CFDBD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979D4050-8486-7373-DC1D-9DB680430273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05E56433-7B12-FA12-8F12-69269DC4F6D7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F1B9C89-7AFA-0BAF-5A3C-BA0FF431790D}"/>
                  </a:ext>
                </a:extLst>
              </p:cNvPr>
              <p:cNvGrpSpPr/>
              <p:nvPr/>
            </p:nvGrpSpPr>
            <p:grpSpPr>
              <a:xfrm>
                <a:off x="6293979" y="2401047"/>
                <a:ext cx="496366" cy="661299"/>
                <a:chOff x="5510226" y="2727813"/>
                <a:chExt cx="496366" cy="661299"/>
              </a:xfrm>
              <a:solidFill>
                <a:srgbClr val="ABE7E7">
                  <a:alpha val="68000"/>
                </a:srgbClr>
              </a:solidFill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502584D4-FF74-8E5D-8CFC-734A29B0F103}"/>
                    </a:ext>
                  </a:extLst>
                </p:cNvPr>
                <p:cNvGrpSpPr/>
                <p:nvPr/>
              </p:nvGrpSpPr>
              <p:grpSpPr>
                <a:xfrm>
                  <a:off x="5510226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F8285FBF-930C-7CD8-BBD8-F224E57F5D1C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B50958FB-2A40-637B-DAF4-AEF25C63AD81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CC1EDDDA-EEB3-E0AE-42FA-6B534EDEB815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5AE0F24F-2DA9-77C6-851A-8BA71055174B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E011B05C-DD77-3352-15AC-4A65F3B84085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E53BAD7E-AE9E-D6B4-A66C-1125D74B5BF9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B6187414-F30D-1713-63C2-560DC1B95C63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09AC766B-ACE2-6ED6-DE75-25FD5C3DA0DD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64B673C8-16F4-F9A6-6141-82C1C7275696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09E99A5B-B1D6-E339-6F82-8DD55F4E00E1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DFD65CC8-7BE4-E74A-7758-D5061DEF5C1F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EDD51BBB-8C73-DF80-29E7-7F378940133B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945A9F9E-BF80-B8A2-1407-7C0965CA96C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C75B019B-8348-5985-8F8E-11CBA39DFA17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6D9D2340-A0AF-6F6B-8C10-264FBC5B7F6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B7AA4505-4934-311C-EBC8-C8FCD6B757F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4FCDF62F-89C1-3EF6-D830-B75554763407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6EC29AC7-4139-00B3-7DD5-996B778B88D1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DE056E1-3A5E-D72A-FED8-CCF4FD1770C4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548F34FC-4189-E626-3CC2-78F9C0BA0241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40EE362E-ED48-E80E-25B9-3956147B695A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7DB6BB70-B2A9-196B-6C3C-FFEBBBE13FD8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27B9CBB4-E691-FE86-615E-8FA6FC315401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18518AD6-CA6C-7CBC-871D-11A6BDC6EBD3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E77AE6B-0D33-499B-34FF-A8FBF3D84378}"/>
                    </a:ext>
                  </a:extLst>
                </p:cNvPr>
                <p:cNvGrpSpPr/>
                <p:nvPr/>
              </p:nvGrpSpPr>
              <p:grpSpPr>
                <a:xfrm>
                  <a:off x="5773170" y="2727813"/>
                  <a:ext cx="233422" cy="661299"/>
                  <a:chOff x="5510226" y="2727813"/>
                  <a:chExt cx="233422" cy="661299"/>
                </a:xfrm>
                <a:grpFill/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E4B53F4C-050D-7DD4-1664-13D6D1875F3A}"/>
                      </a:ext>
                    </a:extLst>
                  </p:cNvPr>
                  <p:cNvSpPr/>
                  <p:nvPr/>
                </p:nvSpPr>
                <p:spPr>
                  <a:xfrm>
                    <a:off x="5510226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EAB31E1B-3A03-2EEA-B8EF-655D64731C7F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3D4F7215-B096-BE58-3877-81AA1A5DEDAE}"/>
                      </a:ext>
                    </a:extLst>
                  </p:cNvPr>
                  <p:cNvSpPr/>
                  <p:nvPr/>
                </p:nvSpPr>
                <p:spPr>
                  <a:xfrm>
                    <a:off x="5510226" y="2899131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DE75DC4C-4EF5-6E5D-439A-F625E9A9F426}"/>
                      </a:ext>
                    </a:extLst>
                  </p:cNvPr>
                  <p:cNvSpPr/>
                  <p:nvPr/>
                </p:nvSpPr>
                <p:spPr>
                  <a:xfrm>
                    <a:off x="5510226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E114934C-477B-0833-7CAA-E7180545F316}"/>
                      </a:ext>
                    </a:extLst>
                  </p:cNvPr>
                  <p:cNvSpPr/>
                  <p:nvPr/>
                </p:nvSpPr>
                <p:spPr>
                  <a:xfrm>
                    <a:off x="5510226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6D06B587-D589-F968-49D2-B183FD0B34C2}"/>
                      </a:ext>
                    </a:extLst>
                  </p:cNvPr>
                  <p:cNvSpPr/>
                  <p:nvPr/>
                </p:nvSpPr>
                <p:spPr>
                  <a:xfrm>
                    <a:off x="5510226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765D06DF-1878-743E-96A4-EF46FA250C05}"/>
                      </a:ext>
                    </a:extLst>
                  </p:cNvPr>
                  <p:cNvSpPr/>
                  <p:nvPr/>
                </p:nvSpPr>
                <p:spPr>
                  <a:xfrm>
                    <a:off x="5510226" y="3241767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943ED7B7-80B7-3415-A1AB-42999D3F2A85}"/>
                      </a:ext>
                    </a:extLst>
                  </p:cNvPr>
                  <p:cNvSpPr/>
                  <p:nvPr/>
                </p:nvSpPr>
                <p:spPr>
                  <a:xfrm>
                    <a:off x="5510226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F91F1969-92CD-D17C-6C9D-6D30020399CE}"/>
                      </a:ext>
                    </a:extLst>
                  </p:cNvPr>
                  <p:cNvSpPr/>
                  <p:nvPr/>
                </p:nvSpPr>
                <p:spPr>
                  <a:xfrm>
                    <a:off x="5598304" y="2727813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766136AE-F670-68BA-C0D6-9B1DBA217F48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E12E9B4-17BE-A830-A276-6ECA5C50FAB5}"/>
                      </a:ext>
                    </a:extLst>
                  </p:cNvPr>
                  <p:cNvSpPr/>
                  <p:nvPr/>
                </p:nvSpPr>
                <p:spPr>
                  <a:xfrm>
                    <a:off x="5598304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9917A355-99F2-D915-97A9-FD610E28C8FD}"/>
                      </a:ext>
                    </a:extLst>
                  </p:cNvPr>
                  <p:cNvSpPr/>
                  <p:nvPr/>
                </p:nvSpPr>
                <p:spPr>
                  <a:xfrm>
                    <a:off x="5598304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76D7044F-17D1-2B96-5CE0-796C577831AA}"/>
                      </a:ext>
                    </a:extLst>
                  </p:cNvPr>
                  <p:cNvSpPr/>
                  <p:nvPr/>
                </p:nvSpPr>
                <p:spPr>
                  <a:xfrm>
                    <a:off x="5598304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5160C753-A2BC-C54E-F080-27CC5189DD3F}"/>
                      </a:ext>
                    </a:extLst>
                  </p:cNvPr>
                  <p:cNvSpPr/>
                  <p:nvPr/>
                </p:nvSpPr>
                <p:spPr>
                  <a:xfrm>
                    <a:off x="5598304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33B9902A-03BC-009D-122F-C6984E4576B9}"/>
                      </a:ext>
                    </a:extLst>
                  </p:cNvPr>
                  <p:cNvSpPr/>
                  <p:nvPr/>
                </p:nvSpPr>
                <p:spPr>
                  <a:xfrm>
                    <a:off x="5598304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89BDDC3B-888B-92CA-63EB-F080EC0C7C72}"/>
                      </a:ext>
                    </a:extLst>
                  </p:cNvPr>
                  <p:cNvSpPr/>
                  <p:nvPr/>
                </p:nvSpPr>
                <p:spPr>
                  <a:xfrm>
                    <a:off x="5598304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E0FA744-8E6E-B81F-4EA2-41FC7DC4D5A6}"/>
                      </a:ext>
                    </a:extLst>
                  </p:cNvPr>
                  <p:cNvSpPr/>
                  <p:nvPr/>
                </p:nvSpPr>
                <p:spPr>
                  <a:xfrm>
                    <a:off x="5686382" y="2727813"/>
                    <a:ext cx="57266" cy="61688"/>
                  </a:xfrm>
                  <a:prstGeom prst="ellipse">
                    <a:avLst/>
                  </a:prstGeom>
                  <a:solidFill>
                    <a:srgbClr val="558ED5"/>
                  </a:solidFill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C6FEE073-2201-49CD-13CF-11984011DE88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13472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A7553A59-557E-6C06-C0B6-865F20521E8F}"/>
                      </a:ext>
                    </a:extLst>
                  </p:cNvPr>
                  <p:cNvSpPr/>
                  <p:nvPr/>
                </p:nvSpPr>
                <p:spPr>
                  <a:xfrm>
                    <a:off x="5686382" y="2899131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D809681C-E8D7-C0DE-2D14-DF60F716B2FA}"/>
                      </a:ext>
                    </a:extLst>
                  </p:cNvPr>
                  <p:cNvSpPr/>
                  <p:nvPr/>
                </p:nvSpPr>
                <p:spPr>
                  <a:xfrm>
                    <a:off x="5686382" y="2984790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5448A40E-6C5D-25C9-5BE5-E15B249C999C}"/>
                      </a:ext>
                    </a:extLst>
                  </p:cNvPr>
                  <p:cNvSpPr/>
                  <p:nvPr/>
                </p:nvSpPr>
                <p:spPr>
                  <a:xfrm>
                    <a:off x="5686382" y="3070449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A58E7D4D-EEFB-C357-1A4E-02FB01DEAF11}"/>
                      </a:ext>
                    </a:extLst>
                  </p:cNvPr>
                  <p:cNvSpPr/>
                  <p:nvPr/>
                </p:nvSpPr>
                <p:spPr>
                  <a:xfrm>
                    <a:off x="5686382" y="3156108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E3AE16B-89AC-1844-50E3-1D8947409CFE}"/>
                      </a:ext>
                    </a:extLst>
                  </p:cNvPr>
                  <p:cNvSpPr/>
                  <p:nvPr/>
                </p:nvSpPr>
                <p:spPr>
                  <a:xfrm>
                    <a:off x="5686382" y="3241767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3B232336-1C0F-9A90-4A96-0352AE070168}"/>
                      </a:ext>
                    </a:extLst>
                  </p:cNvPr>
                  <p:cNvSpPr/>
                  <p:nvPr/>
                </p:nvSpPr>
                <p:spPr>
                  <a:xfrm>
                    <a:off x="5686382" y="3327424"/>
                    <a:ext cx="57266" cy="61688"/>
                  </a:xfrm>
                  <a:prstGeom prst="ellipse">
                    <a:avLst/>
                  </a:prstGeom>
                  <a:grpFill/>
                  <a:ln w="6350" cmpd="sng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Gill Sans MT" panose="020B0502020104020203" pitchFamily="34" charset="77"/>
                    </a:endParaRPr>
                  </a:p>
                </p:txBody>
              </p:sp>
            </p:grp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1706045-F3E5-FD01-323D-E3D9A3B5A07A}"/>
                  </a:ext>
                </a:extLst>
              </p:cNvPr>
              <p:cNvCxnSpPr/>
              <p:nvPr/>
            </p:nvCxnSpPr>
            <p:spPr>
              <a:xfrm>
                <a:off x="6107211" y="2388347"/>
                <a:ext cx="0" cy="6807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DE5668-CDEF-EFC2-612C-8A44A71727CD}"/>
                  </a:ext>
                </a:extLst>
              </p:cNvPr>
              <p:cNvCxnSpPr/>
              <p:nvPr/>
            </p:nvCxnSpPr>
            <p:spPr>
              <a:xfrm>
                <a:off x="6455198" y="2388347"/>
                <a:ext cx="0" cy="6807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F18F1A80-C85A-3461-456B-5A5DF201E206}"/>
                </a:ext>
              </a:extLst>
            </p:cNvPr>
            <p:cNvSpPr/>
            <p:nvPr/>
          </p:nvSpPr>
          <p:spPr>
            <a:xfrm rot="5400000">
              <a:off x="3817075" y="1928511"/>
              <a:ext cx="93821" cy="99231"/>
            </a:xfrm>
            <a:prstGeom prst="rtTriangle">
              <a:avLst/>
            </a:prstGeom>
            <a:solidFill>
              <a:srgbClr val="17375E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33A64D-73F1-A269-81E1-FE326A0528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3985" y="3161335"/>
              <a:ext cx="174356" cy="187819"/>
            </a:xfrm>
            <a:prstGeom prst="ellipse">
              <a:avLst/>
            </a:prstGeom>
            <a:solidFill>
              <a:srgbClr val="558ED5"/>
            </a:solidFill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2E2BEA8-4289-A3A8-8445-98524F7BC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1210" y="3161764"/>
              <a:ext cx="178259" cy="192024"/>
            </a:xfrm>
            <a:prstGeom prst="ellipse">
              <a:avLst/>
            </a:prstGeom>
            <a:solidFill>
              <a:srgbClr val="ABE7E7">
                <a:alpha val="68000"/>
              </a:srgbClr>
            </a:solidFill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0AD108-15A9-B008-FFA0-31E6715348B7}"/>
                </a:ext>
              </a:extLst>
            </p:cNvPr>
            <p:cNvSpPr txBox="1"/>
            <p:nvPr/>
          </p:nvSpPr>
          <p:spPr>
            <a:xfrm>
              <a:off x="3977091" y="3073082"/>
              <a:ext cx="1155126" cy="36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Frozen well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F0E5E3-9C0A-9BF6-2E0D-7EAF0E8E1449}"/>
                </a:ext>
              </a:extLst>
            </p:cNvPr>
            <p:cNvSpPr txBox="1"/>
            <p:nvPr/>
          </p:nvSpPr>
          <p:spPr>
            <a:xfrm>
              <a:off x="5570576" y="3078584"/>
              <a:ext cx="1362568" cy="36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Unfrozen well</a:t>
              </a:r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6A09CB50-A134-0A20-2928-D8B71843C851}"/>
                </a:ext>
              </a:extLst>
            </p:cNvPr>
            <p:cNvSpPr/>
            <p:nvPr/>
          </p:nvSpPr>
          <p:spPr>
            <a:xfrm rot="5400000">
              <a:off x="5395134" y="1935146"/>
              <a:ext cx="93821" cy="99231"/>
            </a:xfrm>
            <a:prstGeom prst="rtTriangle">
              <a:avLst/>
            </a:prstGeom>
            <a:solidFill>
              <a:srgbClr val="17375E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2" name="Rounded Rectangle 16">
              <a:extLst>
                <a:ext uri="{FF2B5EF4-FFF2-40B4-BE49-F238E27FC236}">
                  <a16:creationId xmlns:a16="http://schemas.microsoft.com/office/drawing/2014/main" id="{26365DDC-BC40-54E9-FE65-0B4B512AED31}"/>
                </a:ext>
              </a:extLst>
            </p:cNvPr>
            <p:cNvSpPr/>
            <p:nvPr/>
          </p:nvSpPr>
          <p:spPr>
            <a:xfrm>
              <a:off x="3735352" y="1839189"/>
              <a:ext cx="3284616" cy="1201966"/>
            </a:xfrm>
            <a:prstGeom prst="roundRect">
              <a:avLst/>
            </a:prstGeom>
            <a:noFill/>
            <a:ln w="5715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</p:grp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3D50AFDE-CB59-FE53-DD29-729ACE75679C}"/>
              </a:ext>
            </a:extLst>
          </p:cNvPr>
          <p:cNvCxnSpPr/>
          <p:nvPr/>
        </p:nvCxnSpPr>
        <p:spPr>
          <a:xfrm>
            <a:off x="1967770" y="1666257"/>
            <a:ext cx="1005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B0E9763-1C18-0F04-8EBC-0C350DABD205}"/>
              </a:ext>
            </a:extLst>
          </p:cNvPr>
          <p:cNvGrpSpPr/>
          <p:nvPr/>
        </p:nvGrpSpPr>
        <p:grpSpPr>
          <a:xfrm>
            <a:off x="4179832" y="1095110"/>
            <a:ext cx="3049434" cy="1308136"/>
            <a:chOff x="3670166" y="1917593"/>
            <a:chExt cx="3011067" cy="1710315"/>
          </a:xfrm>
        </p:grpSpPr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8F80C54F-A1FA-E4D6-2327-46898B067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988" r="98765">
                          <a14:foregroundMark x1="60988" y1="7692" x2="60988" y2="7692"/>
                          <a14:foregroundMark x1="59506" y1="8097" x2="59506" y2="8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723368" y="2356839"/>
              <a:ext cx="1957865" cy="1271069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5550A191-E151-E85C-C7D7-CEB6781D2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4734" y="1917593"/>
              <a:ext cx="994327" cy="1058458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6EBA3AB4-91C0-1F38-7832-89C8652DE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9DCFD9">
                  <a:tint val="45000"/>
                  <a:satMod val="400000"/>
                </a:srgbClr>
              </a:duotone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49795" r="48163"/>
            <a:stretch/>
          </p:blipFill>
          <p:spPr>
            <a:xfrm>
              <a:off x="4795748" y="2444649"/>
              <a:ext cx="515425" cy="531403"/>
            </a:xfrm>
            <a:prstGeom prst="snip1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E24AA2A-A4F2-CB14-ECE4-C6F47CA51855}"/>
                </a:ext>
              </a:extLst>
            </p:cNvPr>
            <p:cNvSpPr txBox="1"/>
            <p:nvPr/>
          </p:nvSpPr>
          <p:spPr>
            <a:xfrm>
              <a:off x="3670166" y="1949644"/>
              <a:ext cx="847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ill Sans MT" panose="020B0502020104020203" pitchFamily="34" charset="77"/>
                </a:rPr>
                <a:t>50 μL  aliquots </a:t>
              </a: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9BF78664-8049-9F26-F124-57D85F6F28E7}"/>
                </a:ext>
              </a:extLst>
            </p:cNvPr>
            <p:cNvCxnSpPr/>
            <p:nvPr/>
          </p:nvCxnSpPr>
          <p:spPr>
            <a:xfrm flipV="1">
              <a:off x="5201701" y="2641459"/>
              <a:ext cx="642641" cy="34353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44B1B33F-5982-CD2C-FA17-85EA00830253}"/>
                </a:ext>
              </a:extLst>
            </p:cNvPr>
            <p:cNvCxnSpPr/>
            <p:nvPr/>
          </p:nvCxnSpPr>
          <p:spPr>
            <a:xfrm flipV="1">
              <a:off x="5502133" y="2811523"/>
              <a:ext cx="659369" cy="35090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5A46447F-F9C9-EEF8-1B85-C38FBF076BEC}"/>
                </a:ext>
              </a:extLst>
            </p:cNvPr>
            <p:cNvSpPr txBox="1"/>
            <p:nvPr/>
          </p:nvSpPr>
          <p:spPr>
            <a:xfrm rot="1460355">
              <a:off x="5470708" y="2396437"/>
              <a:ext cx="4635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Gill Sans MT" panose="020B0502020104020203" pitchFamily="34" charset="77"/>
                </a:rPr>
                <a:t>Samp A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B66BF520-1AD5-95EF-A7DA-05930078D6EC}"/>
                </a:ext>
              </a:extLst>
            </p:cNvPr>
            <p:cNvSpPr txBox="1"/>
            <p:nvPr/>
          </p:nvSpPr>
          <p:spPr>
            <a:xfrm rot="1460355">
              <a:off x="5811239" y="2570474"/>
              <a:ext cx="45557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Gill Sans MT" panose="020B0502020104020203" pitchFamily="34" charset="77"/>
                </a:rPr>
                <a:t>Samp B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BD9E606E-8719-76D8-6A23-BBA30A558AD8}"/>
                </a:ext>
              </a:extLst>
            </p:cNvPr>
            <p:cNvSpPr txBox="1"/>
            <p:nvPr/>
          </p:nvSpPr>
          <p:spPr>
            <a:xfrm rot="1460355">
              <a:off x="6115747" y="2734168"/>
              <a:ext cx="4683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Gill Sans MT" panose="020B0502020104020203" pitchFamily="34" charset="77"/>
                </a:rPr>
                <a:t>Samp C</a:t>
              </a:r>
            </a:p>
          </p:txBody>
        </p:sp>
      </p:grp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C044EDDA-027B-7B3C-6564-D7A13A02B1D3}"/>
              </a:ext>
            </a:extLst>
          </p:cNvPr>
          <p:cNvCxnSpPr/>
          <p:nvPr/>
        </p:nvCxnSpPr>
        <p:spPr>
          <a:xfrm>
            <a:off x="4160752" y="1661269"/>
            <a:ext cx="1005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18A2897C-5721-22B8-064E-D4E9BC26DF2B}"/>
              </a:ext>
            </a:extLst>
          </p:cNvPr>
          <p:cNvCxnSpPr>
            <a:cxnSpLocks/>
          </p:cNvCxnSpPr>
          <p:nvPr/>
        </p:nvCxnSpPr>
        <p:spPr>
          <a:xfrm>
            <a:off x="6702913" y="1667960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E703C68-2EED-23E4-DBE0-4695F8B5B617}"/>
              </a:ext>
            </a:extLst>
          </p:cNvPr>
          <p:cNvGrpSpPr>
            <a:grpSpLocks noChangeAspect="1"/>
          </p:cNvGrpSpPr>
          <p:nvPr/>
        </p:nvGrpSpPr>
        <p:grpSpPr>
          <a:xfrm>
            <a:off x="3301279" y="1234365"/>
            <a:ext cx="500686" cy="1005840"/>
            <a:chOff x="1988942" y="2938119"/>
            <a:chExt cx="752938" cy="1512594"/>
          </a:xfrm>
        </p:grpSpPr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0C0E23A1-5DDA-0699-E4EC-828770A3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8532"/>
            <a:stretch/>
          </p:blipFill>
          <p:spPr>
            <a:xfrm>
              <a:off x="2114554" y="3431312"/>
              <a:ext cx="406984" cy="1019400"/>
            </a:xfrm>
            <a:prstGeom prst="can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11185904-564A-396A-34B3-C1182F1C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" b="90000" l="10000" r="9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8942" y="2938119"/>
              <a:ext cx="612538" cy="652045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68708B91-E030-759F-7215-CFE2AB284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-138" b="82173"/>
            <a:stretch/>
          </p:blipFill>
          <p:spPr>
            <a:xfrm rot="7546696">
              <a:off x="2419677" y="3306863"/>
              <a:ext cx="433233" cy="211172"/>
            </a:xfrm>
            <a:prstGeom prst="can">
              <a:avLst>
                <a:gd name="adj" fmla="val 50000"/>
              </a:avLst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E18E2623-29CC-FCC9-878D-71A375B8B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71612" b="-1"/>
            <a:stretch/>
          </p:blipFill>
          <p:spPr>
            <a:xfrm>
              <a:off x="2114554" y="4095498"/>
              <a:ext cx="406984" cy="355215"/>
            </a:xfrm>
            <a:prstGeom prst="can">
              <a:avLst/>
            </a:prstGeom>
          </p:spPr>
        </p:pic>
      </p:grpSp>
      <p:sp>
        <p:nvSpPr>
          <p:cNvPr id="262" name="Footer Placeholder 4">
            <a:extLst>
              <a:ext uri="{FF2B5EF4-FFF2-40B4-BE49-F238E27FC236}">
                <a16:creationId xmlns:a16="http://schemas.microsoft.com/office/drawing/2014/main" id="{37E92EC9-8E5A-C290-EECF-46ACB4B2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6592" y="6262000"/>
            <a:ext cx="3045125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CAESAR Science Team Meeting</a:t>
            </a:r>
            <a:endParaRPr lang="en-US" kern="12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297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1E9805-688A-D14B-9A53-EF1BF9AD49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58" y="1407507"/>
            <a:ext cx="8734804" cy="4198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25CCBE-4661-8F4A-8471-678A87D9F694}"/>
              </a:ext>
            </a:extLst>
          </p:cNvPr>
          <p:cNvSpPr/>
          <p:nvPr/>
        </p:nvSpPr>
        <p:spPr>
          <a:xfrm>
            <a:off x="0" y="6118620"/>
            <a:ext cx="12192000" cy="739380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48A00-479B-D94B-B28E-828C2C596C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9" y="6102927"/>
            <a:ext cx="3520440" cy="787424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BA9FB7A-B14B-2B42-B9AC-E2145465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801" y="6277870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May 9, 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1CA1B1-8CA5-934F-A92B-E56447D0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6592" y="6262000"/>
            <a:ext cx="3045125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CAESAR Science Team Meeting</a:t>
            </a:r>
            <a:endParaRPr lang="en-US" kern="12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211E4-4D7F-9D4D-9D95-08FCE96989DD}"/>
              </a:ext>
            </a:extLst>
          </p:cNvPr>
          <p:cNvSpPr/>
          <p:nvPr/>
        </p:nvSpPr>
        <p:spPr>
          <a:xfrm>
            <a:off x="1524" y="-63500"/>
            <a:ext cx="12190476" cy="934179"/>
          </a:xfrm>
          <a:prstGeom prst="rect">
            <a:avLst/>
          </a:prstGeom>
          <a:solidFill>
            <a:srgbClr val="27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CAESAR </a:t>
            </a:r>
            <a:r>
              <a:rPr lang="en-US" sz="2800" b="1" dirty="0">
                <a:latin typeface="Gill Sans MT" panose="020B0502020104020203" pitchFamily="34" charset="77"/>
              </a:rPr>
              <a:t>concept for sampling above, within and below clouds</a:t>
            </a:r>
            <a:endParaRPr lang="en-US" sz="2800" dirty="0">
              <a:highlight>
                <a:srgbClr val="152B0B"/>
              </a:highlight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3449A-46DF-CBE7-D3B6-153CFB51A5EE}"/>
              </a:ext>
            </a:extLst>
          </p:cNvPr>
          <p:cNvSpPr txBox="1"/>
          <p:nvPr/>
        </p:nvSpPr>
        <p:spPr>
          <a:xfrm>
            <a:off x="9357244" y="1516876"/>
            <a:ext cx="263105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Calibri"/>
              </a:rPr>
              <a:t>Out of cloud:</a:t>
            </a:r>
          </a:p>
          <a:p>
            <a:r>
              <a:rPr lang="en-US" b="1" dirty="0">
                <a:cs typeface="Calibri"/>
              </a:rPr>
              <a:t>LEVEL LEGS</a:t>
            </a:r>
            <a:r>
              <a:rPr lang="en-US" dirty="0">
                <a:cs typeface="Calibri"/>
              </a:rPr>
              <a:t> (ideally 10 min or greater duration)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INP reservoir aloft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INPs in MBL</a:t>
            </a:r>
          </a:p>
          <a:p>
            <a:r>
              <a:rPr lang="en-US" dirty="0">
                <a:cs typeface="Calibri"/>
              </a:rPr>
              <a:t>--&gt; CFDC and filters</a:t>
            </a:r>
          </a:p>
          <a:p>
            <a:endParaRPr lang="en-US" b="1" dirty="0">
              <a:solidFill>
                <a:schemeClr val="accent1"/>
              </a:solidFill>
              <a:cs typeface="Calibri"/>
            </a:endParaRPr>
          </a:p>
          <a:p>
            <a:r>
              <a:rPr lang="en-US" b="1" dirty="0">
                <a:solidFill>
                  <a:schemeClr val="accent1"/>
                </a:solidFill>
                <a:cs typeface="Calibri"/>
              </a:rPr>
              <a:t>In cloud:</a:t>
            </a:r>
          </a:p>
          <a:p>
            <a:r>
              <a:rPr lang="en-US" dirty="0">
                <a:cs typeface="Calibri"/>
              </a:rPr>
              <a:t>Operate CFDC only, on CVI inlet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INPs present in cloud residuals </a:t>
            </a:r>
            <a:endParaRPr lang="en-US" i="1" dirty="0">
              <a:highlight>
                <a:srgbClr val="FFFF00"/>
              </a:highlight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446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11872</TotalTime>
  <Words>250</Words>
  <Application>Microsoft Macintosh PowerPoint</Application>
  <PresentationFormat>Widescreen</PresentationFormat>
  <Paragraphs>45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Gill Sans MT</vt:lpstr>
      <vt:lpstr>Office Theme</vt:lpstr>
      <vt:lpstr>CSU CAESAR Instrumentation Team</vt:lpstr>
      <vt:lpstr>Continuous flow diffusion chamber + aerosol concentrator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ARCSIX figures</dc:title>
  <dc:creator>Paul DeMott</dc:creator>
  <cp:lastModifiedBy>Paul DeMott</cp:lastModifiedBy>
  <cp:revision>78</cp:revision>
  <dcterms:created xsi:type="dcterms:W3CDTF">2021-09-16T20:59:01Z</dcterms:created>
  <dcterms:modified xsi:type="dcterms:W3CDTF">2023-05-04T04:35:48Z</dcterms:modified>
</cp:coreProperties>
</file>