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88825"/>
  <p:notesSz cx="7772400" cy="10058400"/>
  <p:embeddedFontLst>
    <p:embeddedFont>
      <p:font typeface="PT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-bold.fntdata"/><Relationship Id="rId14" Type="http://schemas.openxmlformats.org/officeDocument/2006/relationships/font" Target="fonts/PTSans-regular.fntdata"/><Relationship Id="rId17" Type="http://schemas.openxmlformats.org/officeDocument/2006/relationships/font" Target="fonts/PTSans-boldItalic.fntdata"/><Relationship Id="rId16" Type="http://schemas.openxmlformats.org/officeDocument/2006/relationships/font" Target="fonts/PT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4805edecd_0_16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14805edecd_0_16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79bbb2135_0_5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579bbb2135_0_5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038229ece_0_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038229ece_0_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038229ece_0_3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038229ece_0_3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038229ece_0_1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038229ece_0_1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will use measurements (UHSAS, SMPS, CCN) and models (activation model, internal mixing model, and a prognostic two-moment drizzle model) to evaluate properties of updrafts containing mostly supercooled liquid water.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Measurement-derived products: 1) CCN activation spectrum (from CCN at single supersaturation and UHSAS- and SMPS- derived aerosol size distributions), and 2) statistical distribution of updrafts (from gust probe).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Measurements will require five to ten minutes of sampling below cloud base.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Outputs: 1) droplet number concentration (N d ) probability distribution function, and 2) droplet size dispersion (ε), and 3) abundance of drizzle (zeroth and third moments).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Cloud microphysical measurements will be compared to model output in “closure” comparison.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For in-cloud sampling, the “seesaw” pattern advocated by Steve Able (20230419) is recommended. Below cloud base, through cloud, to above cloud top, and repeat….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153736a3f_0_1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153736a3f_0_1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will use measurements (UHSAS, SMPS, CCN) and models (activation model, internal mixing model, and a prognostic two-moment drizzle model) to evaluate properties of updrafts containing mostly supercooled liquid water.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Measurement-derived products: 1) CCN activation spectrum (from CCN at single supersaturation and UHSAS- and SMPS- derived aerosol size distributions), and 2) statistical distribution of updrafts (from gust probe).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Measurements will require five to ten minutes of sampling below cloud base.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Outputs: 1) droplet number concentration (N d ) probability distribution function, and 2) droplet size dispersion (ε), and 3) abundance of drizzle (zeroth and third moments).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Cloud microphysical measurements will be compared to model output in “closure” comparison.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For in-cloud sampling, the “seesaw” pattern advocated by Steve Able (20230419) is recommended. Below cloud base, through cloud, to above cloud top, and repeat….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03b6b9f68_0_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03b6b9f68_0_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will use measurements (UHSAS, SMPS, CCN) and models (activation model, internal mixing model, and a prognostic two-moment drizzle model) to evaluate properties of updrafts containing mostly supercooled liquid water.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Measurement-derived products: 1) CCN activation spectrum (from CCN at single supersaturation and UHSAS- and SMPS- derived aerosol size distributions), and 2) statistical distribution of updrafts (from gust probe).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Measurements will require five to ten minutes of sampling below cloud base.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Outputs: 1) droplet number concentration (N d ) probability distribution function, and 2) droplet size dispersion (ε), and 3) abundance of drizzle (zeroth and third moments).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Cloud microphysical measurements will be compared to model output in “closure” comparison.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For in-cloud sampling, the “seesaw” pattern advocated by Steve Able (20230419) is recommended. Below cloud base, through cloud, to above cloud top, and repeat….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03b6b9f68_0_1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03b6b9f68_0_1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will use measurements (UHSAS, SMPS, CCN) and models (activation model, internal mixing model, and a prognostic two-moment drizzle model) to evaluate properties of updrafts containing mostly supercooled liquid water.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Measurement-derived products: 1) CCN activation spectrum (from CCN at single supersaturation and UHSAS- and SMPS- derived aerosol size distributions), and 2) statistical distribution of updrafts (from gust probe).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Measurements will require five to ten minutes of sampling below cloud base.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Outputs: 1) droplet number concentration (N d ) probability distribution function, and 2) droplet size dispersion (ε), and 3) abundance of drizzle (zeroth and third moments).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Cloud microphysical measurements will be compared to model output in “closure” comparison.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For in-cloud sampling, the “seesaw” pattern advocated by Steve Able (20230419) is recommended. Below cloud base, through cloud, to above cloud top, and repeat….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153736a3f_0_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153736a3f_0_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51880" y="16459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551880" y="164592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551880" y="37234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551880" y="16459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6172920" y="16459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551880" y="37234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6172920" y="37234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51880" y="16459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4260960" y="16459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7969680" y="16459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51880" y="37234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5" type="body"/>
          </p:nvPr>
        </p:nvSpPr>
        <p:spPr>
          <a:xfrm>
            <a:off x="4260960" y="37234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6" type="body"/>
          </p:nvPr>
        </p:nvSpPr>
        <p:spPr>
          <a:xfrm>
            <a:off x="7969680" y="37234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551880" y="1645920"/>
            <a:ext cx="10969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551880" y="16459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2" type="body"/>
          </p:nvPr>
        </p:nvSpPr>
        <p:spPr>
          <a:xfrm>
            <a:off x="6172920" y="16459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182880" y="0"/>
            <a:ext cx="12006000" cy="50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551880" y="16459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6172920" y="16459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3" type="body"/>
          </p:nvPr>
        </p:nvSpPr>
        <p:spPr>
          <a:xfrm>
            <a:off x="551880" y="37234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551880" y="16459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6172920" y="16459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6172920" y="37234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551880" y="16459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920" y="16459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551880" y="37234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2880" y="0"/>
            <a:ext cx="12006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800"/>
              <a:buFont typeface="PT Sans"/>
              <a:buNone/>
              <a:defRPr b="1" i="0" sz="4200" u="none" cap="none" strike="noStrike"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51880" y="16459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None/>
              <a:defRPr i="0" sz="2400" u="none" cap="none" strike="noStrike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42325" y="809075"/>
            <a:ext cx="11704200" cy="5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6000">
                <a:latin typeface="PT Sans"/>
                <a:ea typeface="PT Sans"/>
                <a:cs typeface="PT Sans"/>
                <a:sym typeface="PT Sans"/>
              </a:rPr>
              <a:t>Collaborative Research: </a:t>
            </a:r>
            <a:endParaRPr b="1" sz="60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6000">
                <a:solidFill>
                  <a:srgbClr val="980000"/>
                </a:solidFill>
                <a:latin typeface="PT Sans"/>
                <a:ea typeface="PT Sans"/>
                <a:cs typeface="PT Sans"/>
                <a:sym typeface="PT Sans"/>
              </a:rPr>
              <a:t>Aerosol Properties and Autoconversion during CAESAR </a:t>
            </a:r>
            <a:endParaRPr b="0" i="0" sz="6000" u="none" cap="none" strike="noStrike">
              <a:solidFill>
                <a:srgbClr val="98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Markus Petters and </a:t>
            </a:r>
            <a:r>
              <a:rPr b="1" lang="en-US" sz="2400">
                <a:latin typeface="PT Sans"/>
                <a:ea typeface="PT Sans"/>
                <a:cs typeface="PT Sans"/>
                <a:sym typeface="PT Sans"/>
              </a:rPr>
              <a:t>Jefferson Sinder</a:t>
            </a:r>
            <a:endParaRPr b="1"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A86E8"/>
                </a:solidFill>
                <a:latin typeface="PT Sans"/>
                <a:ea typeface="PT Sans"/>
                <a:cs typeface="PT Sans"/>
                <a:sym typeface="PT Sans"/>
              </a:rPr>
              <a:t>CAESAR Workshop Boulder, May 9-10, 2023</a:t>
            </a:r>
            <a:endParaRPr b="1" sz="2400">
              <a:solidFill>
                <a:srgbClr val="4A86E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82875" y="0"/>
            <a:ext cx="11142300" cy="84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deploy the following instrumentation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050" y="981300"/>
            <a:ext cx="9053825" cy="577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182880" y="0"/>
            <a:ext cx="12006000" cy="10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</a:t>
            </a:r>
            <a:r>
              <a:rPr lang="en-US"/>
              <a:t> will contribute to testing of the following hypotheses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63075" y="1142550"/>
            <a:ext cx="11462700" cy="57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75"/>
              <a:t>H4a. Oceanic emissions are the primary CCN source. </a:t>
            </a:r>
            <a:endParaRPr b="1" sz="6275"/>
          </a:p>
          <a:p>
            <a:pPr indent="-330814" lvl="0" marL="457200" rtl="0" algn="l">
              <a:spcBef>
                <a:spcPts val="1000"/>
              </a:spcBef>
              <a:spcAft>
                <a:spcPts val="0"/>
              </a:spcAft>
              <a:buSzPct val="92527"/>
              <a:buChar char="-"/>
            </a:pPr>
            <a:r>
              <a:rPr lang="en-US" sz="5352"/>
              <a:t>Test 1: Boundary layer CCN concentrations are low </a:t>
            </a:r>
            <a:endParaRPr sz="5352"/>
          </a:p>
          <a:p>
            <a:pPr indent="-330814" lvl="0" marL="457200" rtl="0" algn="l">
              <a:spcBef>
                <a:spcPts val="0"/>
              </a:spcBef>
              <a:spcAft>
                <a:spcPts val="0"/>
              </a:spcAft>
              <a:buSzPct val="92527"/>
              <a:buChar char="-"/>
            </a:pPr>
            <a:r>
              <a:rPr lang="en-US" sz="5352"/>
              <a:t>Test 2: CCN roughly correlate positively with wind speed and negatively with precipitation rate </a:t>
            </a:r>
            <a:endParaRPr sz="5352"/>
          </a:p>
          <a:p>
            <a:pPr indent="-330814" lvl="0" marL="457200" rtl="0" algn="l">
              <a:spcBef>
                <a:spcPts val="0"/>
              </a:spcBef>
              <a:spcAft>
                <a:spcPts val="0"/>
              </a:spcAft>
              <a:buSzPct val="92527"/>
              <a:buChar char="-"/>
            </a:pPr>
            <a:r>
              <a:rPr lang="en-US" sz="5352"/>
              <a:t>Test 3: Is there any particle formation within the CAO regime? </a:t>
            </a:r>
            <a:endParaRPr sz="5352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275"/>
              <a:t>H4b. The springtime Arctic free troposphere is often polluted as a consequence of long-range transport.</a:t>
            </a:r>
            <a:endParaRPr b="1" sz="6275"/>
          </a:p>
          <a:p>
            <a:pPr indent="-330814" lvl="0" marL="457200" rtl="0" algn="l">
              <a:spcBef>
                <a:spcPts val="1000"/>
              </a:spcBef>
              <a:spcAft>
                <a:spcPts val="0"/>
              </a:spcAft>
              <a:buSzPct val="92527"/>
              <a:buChar char="-"/>
            </a:pPr>
            <a:r>
              <a:rPr lang="en-US" sz="5352"/>
              <a:t>Test 1: Contrast aerosol number, mass, CCN concentration, black carbon concentration, and coating thickness below, in-cloud, and directly above the CAO cloud regime.</a:t>
            </a:r>
            <a:endParaRPr sz="5352"/>
          </a:p>
          <a:p>
            <a:pPr indent="-330814" lvl="0" marL="457200" rtl="0" algn="l">
              <a:spcBef>
                <a:spcPts val="0"/>
              </a:spcBef>
              <a:spcAft>
                <a:spcPts val="0"/>
              </a:spcAft>
              <a:buSzPct val="92527"/>
              <a:buChar char="-"/>
            </a:pPr>
            <a:r>
              <a:rPr lang="en-US" sz="5352"/>
              <a:t>Test 2:  Quantify role of presence of black carbon particles that participate in droplet activation (CVI measurement).</a:t>
            </a:r>
            <a:endParaRPr sz="5352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275"/>
              <a:t>H4c. The major source of INPs for CAO MBL clouds is from the stratified free troposphere, dominating the sea surface source, except perhaps under strong winds (&gt; 10 m/s).</a:t>
            </a:r>
            <a:endParaRPr b="1" sz="6275"/>
          </a:p>
          <a:p>
            <a:pPr indent="-330814" lvl="0" marL="457200" rtl="0" algn="l">
              <a:spcBef>
                <a:spcPts val="1000"/>
              </a:spcBef>
              <a:spcAft>
                <a:spcPts val="0"/>
              </a:spcAft>
              <a:buSzPct val="92527"/>
              <a:buChar char="-"/>
            </a:pPr>
            <a:r>
              <a:rPr lang="en-US" sz="5352"/>
              <a:t>Test: Correlate black carbon and ice nucleating particle measurements in the MBL and FT to clarify the potential role of combustion aerosols from long-range transport on the CAO cloud regime.</a:t>
            </a:r>
            <a:endParaRPr sz="5352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275"/>
              <a:t>Hx. Drizzle water content in cloud updrafts is primarily controlled by thermodynamic state at cloud base and by subcloud CCN spectra and updraft velocity distributions. </a:t>
            </a:r>
            <a:endParaRPr b="1" sz="6275"/>
          </a:p>
          <a:p>
            <a:pPr indent="-33591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-US" sz="5200"/>
              <a:t>Test: Evaluate the performance of a two-moment autoconversion scheme against observations. This measurement / model comparison will help constrain the role of sub-cloud CCN spectra and updraft distributions on drizzle formation. </a:t>
            </a:r>
            <a:endParaRPr sz="5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182880" y="0"/>
            <a:ext cx="12006000" cy="10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Black Carbon Characterization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31558"/>
          <a:stretch/>
        </p:blipFill>
        <p:spPr>
          <a:xfrm>
            <a:off x="6701725" y="1356362"/>
            <a:ext cx="5047095" cy="41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75" y="1395964"/>
            <a:ext cx="6135084" cy="40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17250" y="5598350"/>
            <a:ext cx="969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Char char="-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Total number concentration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Char char="-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rBC Mass/Size distribution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T Sans"/>
              <a:buChar char="-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rBC coating state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6701725" y="5598350"/>
            <a:ext cx="53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Black carbon ageing in Houston, TX</a:t>
            </a:r>
            <a:endParaRPr b="1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60507" l="3346" r="51253" t="11475"/>
          <a:stretch/>
        </p:blipFill>
        <p:spPr>
          <a:xfrm>
            <a:off x="104975" y="3462875"/>
            <a:ext cx="3757125" cy="32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60677" l="49935" r="6812" t="11475"/>
          <a:stretch/>
        </p:blipFill>
        <p:spPr>
          <a:xfrm>
            <a:off x="2243974" y="0"/>
            <a:ext cx="3686552" cy="3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60507" l="3346" r="51253" t="11475"/>
          <a:stretch/>
        </p:blipFill>
        <p:spPr>
          <a:xfrm>
            <a:off x="104975" y="3462875"/>
            <a:ext cx="3757125" cy="328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9"/>
          <p:cNvCxnSpPr/>
          <p:nvPr/>
        </p:nvCxnSpPr>
        <p:spPr>
          <a:xfrm flipH="1" rot="10800000">
            <a:off x="2015425" y="1957275"/>
            <a:ext cx="1355100" cy="2155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9"/>
          <p:cNvSpPr txBox="1"/>
          <p:nvPr/>
        </p:nvSpPr>
        <p:spPr>
          <a:xfrm>
            <a:off x="104975" y="2203650"/>
            <a:ext cx="2139000" cy="923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UHAS, SMPS, CCN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     +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Kappa/Köhler Model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60677" l="49935" r="6812" t="11475"/>
          <a:stretch/>
        </p:blipFill>
        <p:spPr>
          <a:xfrm>
            <a:off x="2243974" y="0"/>
            <a:ext cx="3686552" cy="3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60507" l="3346" r="51253" t="11475"/>
          <a:stretch/>
        </p:blipFill>
        <p:spPr>
          <a:xfrm>
            <a:off x="104975" y="3462875"/>
            <a:ext cx="3757125" cy="32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30975" l="48501" r="6093" t="41008"/>
          <a:stretch/>
        </p:blipFill>
        <p:spPr>
          <a:xfrm>
            <a:off x="4777538" y="3352500"/>
            <a:ext cx="3838211" cy="33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0"/>
          <p:cNvCxnSpPr/>
          <p:nvPr/>
        </p:nvCxnSpPr>
        <p:spPr>
          <a:xfrm flipH="1" rot="10800000">
            <a:off x="2015425" y="1957275"/>
            <a:ext cx="1355100" cy="2155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20"/>
          <p:cNvSpPr txBox="1"/>
          <p:nvPr/>
        </p:nvSpPr>
        <p:spPr>
          <a:xfrm>
            <a:off x="104975" y="2203650"/>
            <a:ext cx="2139000" cy="923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UHAS, SMPS, CCN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     +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Kappa/Köhler Model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04" name="Google Shape;104;p20"/>
          <p:cNvCxnSpPr/>
          <p:nvPr/>
        </p:nvCxnSpPr>
        <p:spPr>
          <a:xfrm>
            <a:off x="4924338" y="1981275"/>
            <a:ext cx="1192500" cy="210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20"/>
          <p:cNvSpPr txBox="1"/>
          <p:nvPr/>
        </p:nvSpPr>
        <p:spPr>
          <a:xfrm>
            <a:off x="6203638" y="999250"/>
            <a:ext cx="2139000" cy="141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PDF(updraft)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     +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Activation Model</a:t>
            </a:r>
            <a:br>
              <a:rPr b="1" lang="en-US" sz="1600">
                <a:latin typeface="PT Sans"/>
                <a:ea typeface="PT Sans"/>
                <a:cs typeface="PT Sans"/>
                <a:sym typeface="PT Sans"/>
              </a:rPr>
            </a:b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              +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Cooper (1989)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60677" l="49935" r="6812" t="11475"/>
          <a:stretch/>
        </p:blipFill>
        <p:spPr>
          <a:xfrm>
            <a:off x="2243974" y="0"/>
            <a:ext cx="3686552" cy="3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b="64049" l="10510" r="49825" t="9113"/>
          <a:stretch/>
        </p:blipFill>
        <p:spPr>
          <a:xfrm>
            <a:off x="8517766" y="0"/>
            <a:ext cx="3508409" cy="3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60507" l="3346" r="51253" t="11475"/>
          <a:stretch/>
        </p:blipFill>
        <p:spPr>
          <a:xfrm>
            <a:off x="104975" y="3462875"/>
            <a:ext cx="3757125" cy="32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30975" l="48501" r="6093" t="41008"/>
          <a:stretch/>
        </p:blipFill>
        <p:spPr>
          <a:xfrm>
            <a:off x="4777538" y="3352500"/>
            <a:ext cx="3838211" cy="33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1"/>
          <p:cNvCxnSpPr/>
          <p:nvPr/>
        </p:nvCxnSpPr>
        <p:spPr>
          <a:xfrm flipH="1" rot="10800000">
            <a:off x="2015425" y="1957275"/>
            <a:ext cx="1355100" cy="2155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21"/>
          <p:cNvSpPr txBox="1"/>
          <p:nvPr/>
        </p:nvSpPr>
        <p:spPr>
          <a:xfrm>
            <a:off x="104975" y="2203650"/>
            <a:ext cx="2139000" cy="923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UHAS, SMPS, CCN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     +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Kappa/Köhler Model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16" name="Google Shape;116;p21"/>
          <p:cNvCxnSpPr/>
          <p:nvPr/>
        </p:nvCxnSpPr>
        <p:spPr>
          <a:xfrm>
            <a:off x="4924338" y="1981275"/>
            <a:ext cx="1192500" cy="210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21"/>
          <p:cNvSpPr txBox="1"/>
          <p:nvPr/>
        </p:nvSpPr>
        <p:spPr>
          <a:xfrm>
            <a:off x="6203638" y="999250"/>
            <a:ext cx="2139000" cy="141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PDF(updraft)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     +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Activation Model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              +</a:t>
            </a:r>
            <a:br>
              <a:rPr b="1" lang="en-US" sz="1600">
                <a:latin typeface="PT Sans"/>
                <a:ea typeface="PT Sans"/>
                <a:cs typeface="PT Sans"/>
                <a:sym typeface="PT Sans"/>
              </a:rPr>
            </a:b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Cooper (1989)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18" name="Google Shape;118;p21"/>
          <p:cNvCxnSpPr/>
          <p:nvPr/>
        </p:nvCxnSpPr>
        <p:spPr>
          <a:xfrm flipH="1" rot="10800000">
            <a:off x="8517775" y="1834225"/>
            <a:ext cx="1355100" cy="2155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21"/>
          <p:cNvSpPr txBox="1"/>
          <p:nvPr/>
        </p:nvSpPr>
        <p:spPr>
          <a:xfrm>
            <a:off x="9086175" y="3462875"/>
            <a:ext cx="2940000" cy="923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Seifert and Beheng (2001) Prognostic two moment </a:t>
            </a:r>
            <a:br>
              <a:rPr b="1" lang="en-US" sz="1600">
                <a:latin typeface="PT Sans"/>
                <a:ea typeface="PT Sans"/>
                <a:cs typeface="PT Sans"/>
                <a:sym typeface="PT Sans"/>
              </a:rPr>
            </a:br>
            <a:r>
              <a:rPr b="1" lang="en-US" sz="1600">
                <a:latin typeface="PT Sans"/>
                <a:ea typeface="PT Sans"/>
                <a:cs typeface="PT Sans"/>
                <a:sym typeface="PT Sans"/>
              </a:rPr>
              <a:t>autoconversion model</a:t>
            </a:r>
            <a:endParaRPr b="1" sz="16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182880" y="0"/>
            <a:ext cx="12006000" cy="10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Broader impacts: interactive learning content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49356" l="0" r="0" t="0"/>
          <a:stretch/>
        </p:blipFill>
        <p:spPr>
          <a:xfrm>
            <a:off x="303850" y="1097400"/>
            <a:ext cx="9062950" cy="35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 flipH="1">
            <a:off x="303850" y="4347500"/>
            <a:ext cx="22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Petters, 2021, BAMS</a:t>
            </a:r>
            <a:endParaRPr b="1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182875" y="4920772"/>
            <a:ext cx="10969500" cy="17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We will collect video footage, weather maps, numerical weather predictions, and satellite loops collected during the campaign.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>
                <a:solidFill>
                  <a:schemeClr val="dk1"/>
                </a:solidFill>
              </a:rPr>
              <a:t>We will record a joint set of instructional videos that introduce CAOs and aerosol-cloud-drizzle effects in CAOs and weave in interactive applets for incorporation as classroom modules</a:t>
            </a: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D5B9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