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99" r:id="rId2"/>
    <p:sldId id="450" r:id="rId3"/>
    <p:sldId id="483" r:id="rId4"/>
    <p:sldId id="493" r:id="rId5"/>
    <p:sldId id="381" r:id="rId6"/>
    <p:sldId id="409" r:id="rId7"/>
    <p:sldId id="347" r:id="rId8"/>
    <p:sldId id="433" r:id="rId9"/>
    <p:sldId id="440" r:id="rId10"/>
    <p:sldId id="417" r:id="rId11"/>
    <p:sldId id="441" r:id="rId12"/>
    <p:sldId id="407" r:id="rId13"/>
    <p:sldId id="291" r:id="rId14"/>
    <p:sldId id="411" r:id="rId15"/>
    <p:sldId id="437" r:id="rId16"/>
    <p:sldId id="456" r:id="rId17"/>
    <p:sldId id="439" r:id="rId18"/>
    <p:sldId id="471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C0CA4"/>
    <a:srgbClr val="011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4571" autoAdjust="0"/>
  </p:normalViewPr>
  <p:slideViewPr>
    <p:cSldViewPr>
      <p:cViewPr>
        <p:scale>
          <a:sx n="73" d="100"/>
          <a:sy n="73" d="100"/>
        </p:scale>
        <p:origin x="-2634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DF81C4-BF43-437A-9622-0F2551C541B0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EFFB91-B1C8-4802-99F7-2ECD83E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1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1CEF2C-54F8-4880-8CC7-42F0AA60050B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913A5B-1404-4DE6-9D91-B312C8888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89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35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87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7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07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62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D593D-4286-43ED-AEDD-249164F999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3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7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44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6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13A5B-1404-4DE6-9D91-B312C8888E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8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4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8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17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6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5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94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ABD1F-E8A6-4B0B-8857-A2A1A127966A}" type="datetimeFigureOut">
              <a:rPr lang="en-US" smtClean="0"/>
              <a:t>4/28/2017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9FF4A-D952-44CF-9A79-B9AE5F15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hyperlink" Target="https://youtu.be/Df2peaFxUAM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Df2peaFxUA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VUwOAVh6CGQ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youtu.be/VUwOAVh6CG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Oxygen and Carbon above the Southern Ocean</a:t>
            </a:r>
            <a:endParaRPr lang="en-US" sz="2800" dirty="0"/>
          </a:p>
        </p:txBody>
      </p:sp>
      <p:pic>
        <p:nvPicPr>
          <p:cNvPr id="1026" name="Picture 2" descr="Displaying _KEE5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653" y="609600"/>
            <a:ext cx="8262347" cy="551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6229065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Britton </a:t>
            </a:r>
            <a:r>
              <a:rPr lang="en-US" sz="2000" dirty="0" smtClean="0"/>
              <a:t>Stephens (</a:t>
            </a:r>
            <a:r>
              <a:rPr lang="en-US" sz="2000" dirty="0" err="1" smtClean="0"/>
              <a:t>EOL</a:t>
            </a:r>
            <a:r>
              <a:rPr lang="en-US" sz="2000" dirty="0" smtClean="0"/>
              <a:t>) and the ORCAS Science Team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5867400"/>
            <a:ext cx="1632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[Image: Jonathan Bent]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63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6096000"/>
            <a:ext cx="319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https://youtu.be/Df2peaFxUAM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63739" y="304800"/>
            <a:ext cx="3216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ORCAS Research Flight 3</a:t>
            </a:r>
            <a:endParaRPr lang="en-US" sz="2400" dirty="0"/>
          </a:p>
        </p:txBody>
      </p:sp>
      <p:pic>
        <p:nvPicPr>
          <p:cNvPr id="5" name="ORCASrf03-part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7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" t="4102" r="1008" b="7692"/>
          <a:stretch/>
        </p:blipFill>
        <p:spPr bwMode="auto">
          <a:xfrm>
            <a:off x="109936" y="990600"/>
            <a:ext cx="8805464" cy="499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914400"/>
            <a:ext cx="9067801" cy="505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096000"/>
            <a:ext cx="319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https://youtu.be/Df2peaFxUAM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3739" y="304800"/>
            <a:ext cx="3216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ORCAS Research Flight 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140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www.eol.ucar.edu/homes/stephens/ORCAS/CNTR/THETA/orcas_rf01-19_xsect_CO2.X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2612570"/>
            <a:ext cx="4643438" cy="424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www.eol.ucar.edu/homes/stephens/ORCAS/CNTR/THETA/orcas_rf01-19_xsect_O2_AO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90800"/>
            <a:ext cx="4643438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www.eol.ucar.edu/homes/stephens/ORCAS/QL/orcas_rf01-19_xsect_CO2_NOAA.png"/>
          <p:cNvSpPr>
            <a:spLocks noChangeAspect="1" noChangeArrowheads="1"/>
          </p:cNvSpPr>
          <p:nvPr/>
        </p:nvSpPr>
        <p:spPr bwMode="auto">
          <a:xfrm>
            <a:off x="155575" y="1236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7" descr="http://www.eol.ucar.edu/homes/stephens/ORCAS/QL/orcas_rf01-19_xsect_O2_AO2.png"/>
          <p:cNvSpPr>
            <a:spLocks noChangeAspect="1" noChangeArrowheads="1"/>
          </p:cNvSpPr>
          <p:nvPr/>
        </p:nvSpPr>
        <p:spPr bwMode="auto">
          <a:xfrm>
            <a:off x="307975" y="2760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52400"/>
            <a:ext cx="6269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Whole campaign latitude /</a:t>
            </a:r>
            <a:r>
              <a:rPr lang="en-US" sz="2400" dirty="0" err="1" smtClean="0"/>
              <a:t>altittude</a:t>
            </a:r>
            <a:r>
              <a:rPr lang="en-US" sz="2400" dirty="0" smtClean="0"/>
              <a:t> bin averages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287077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per meg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206758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2067580"/>
            <a:ext cx="922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8229600" y="3287077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ppm</a:t>
            </a:r>
            <a:endParaRPr lang="en-US" sz="1600" dirty="0"/>
          </a:p>
        </p:txBody>
      </p:sp>
      <p:sp>
        <p:nvSpPr>
          <p:cNvPr id="5" name="AutoShape 5" descr="https://www.eol.ucar.edu/homes/stephens/ORCAS/QAQC/orcas_rf01-19_xsect_O2_AO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 descr="https://www.eol.ucar.edu/homes/stephens/ORCAS/CNTR/THETA/orcas_rf01-18_xsect_ALTLAT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22" r="-1" b="6484"/>
          <a:stretch/>
        </p:blipFill>
        <p:spPr bwMode="auto">
          <a:xfrm>
            <a:off x="6701246" y="-19594"/>
            <a:ext cx="2442755" cy="244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6382171" y="1031687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Alt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0" y="2252246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Lat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92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:\NCAR\ORCAS\SCI\RATIO\O2_AO2_vs_CO2.X_RF01-19_tro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628650"/>
            <a:ext cx="60007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:\NCAR\ORCAS\SCI\RATIO\O2_AO2_vs_CO2_NOAA_RF01-19_tro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628650"/>
            <a:ext cx="6000750" cy="6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Whole campaign bin </a:t>
            </a:r>
            <a:r>
              <a:rPr lang="en-US" sz="2400" dirty="0" smtClean="0"/>
              <a:t>averaged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relationship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S:\NCAR\ORCAS\SCI\RATIO\O2_FMPD_vs_O2_AO2_RF01-19_trop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57750" y="1219200"/>
            <a:ext cx="42862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\\cit\eol\EOL Documents Folders\stephens\My Documents\Work\NCAR\SOTBS\ORCAS\Presentations\co2_profile_binned_obs_bgeos5_tot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02304"/>
            <a:ext cx="4582664" cy="535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75831" y="147935"/>
            <a:ext cx="479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CESM</a:t>
            </a:r>
            <a:r>
              <a:rPr lang="en-US" sz="2400" dirty="0" smtClean="0"/>
              <a:t>(SD) Compared to Observations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5172" y="619780"/>
            <a:ext cx="922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695980"/>
            <a:ext cx="9226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endParaRPr lang="en-US" sz="28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5181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Implies CO</a:t>
            </a:r>
            <a:r>
              <a:rPr lang="en-US" baseline="-25000" dirty="0" smtClean="0"/>
              <a:t>2</a:t>
            </a:r>
            <a:r>
              <a:rPr lang="en-US" dirty="0" smtClean="0"/>
              <a:t> right for wrong reasons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possibility = compensating overestimates of both biological and thermal forcing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9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838200"/>
            <a:ext cx="8631936" cy="504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452735"/>
            <a:ext cx="822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CESM</a:t>
            </a:r>
            <a:r>
              <a:rPr lang="en-US" sz="2400" dirty="0" smtClean="0"/>
              <a:t>(SD)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Components    </a:t>
            </a:r>
            <a:r>
              <a:rPr lang="en-US" sz="2400" dirty="0"/>
              <a:t> </a:t>
            </a:r>
            <a:r>
              <a:rPr lang="en-US" sz="2400" dirty="0" smtClean="0"/>
              <a:t>      CAM Ocean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Comparison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578227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disagreement with climatological CO</a:t>
            </a:r>
            <a:r>
              <a:rPr lang="en-US" baseline="-25000" dirty="0" smtClean="0"/>
              <a:t>2</a:t>
            </a:r>
            <a:r>
              <a:rPr lang="en-US" dirty="0" smtClean="0"/>
              <a:t> flux estimates, possibly related to 1) </a:t>
            </a:r>
            <a:r>
              <a:rPr lang="en-US" dirty="0" err="1" smtClean="0"/>
              <a:t>climatologies</a:t>
            </a:r>
            <a:r>
              <a:rPr lang="en-US" dirty="0" smtClean="0"/>
              <a:t>, 2) fossil/land contributions, 3) atmospheric transport, 3) </a:t>
            </a:r>
            <a:r>
              <a:rPr lang="en-US" dirty="0" err="1" smtClean="0"/>
              <a:t>spatio</a:t>
            </a:r>
            <a:r>
              <a:rPr lang="en-US" dirty="0" smtClean="0"/>
              <a:t>-temporal flux distributions, 4) </a:t>
            </a:r>
            <a:r>
              <a:rPr lang="en-US" dirty="0" err="1" smtClean="0"/>
              <a:t>interannual</a:t>
            </a:r>
            <a:r>
              <a:rPr lang="en-US" dirty="0" smtClean="0"/>
              <a:t>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3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NCAR\SOTBS2\1702\Flux_ellipses_templ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:\NCAR\SOTBS2\1702\Flux_ellipses_vORC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78227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Southern Ocean (&gt; 44 S) O</a:t>
            </a:r>
            <a:r>
              <a:rPr lang="en-US" baseline="-25000" dirty="0" smtClean="0"/>
              <a:t>2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r>
              <a:rPr lang="en-US" dirty="0" smtClean="0"/>
              <a:t> fluxes. Tak09/GK01 = Takahashi et al., 2009 CO</a:t>
            </a:r>
            <a:r>
              <a:rPr lang="en-US" baseline="-25000" dirty="0" smtClean="0"/>
              <a:t>2</a:t>
            </a:r>
            <a:r>
              <a:rPr lang="en-US" dirty="0" smtClean="0"/>
              <a:t> fluxes + Garcia and Keeling, 2001 seasonal O</a:t>
            </a:r>
            <a:r>
              <a:rPr lang="en-US" baseline="-25000" dirty="0" smtClean="0"/>
              <a:t>2</a:t>
            </a:r>
            <a:r>
              <a:rPr lang="en-US" dirty="0" smtClean="0"/>
              <a:t> fluxes + Gruber et al, 2001 annual O</a:t>
            </a:r>
            <a:r>
              <a:rPr lang="en-US" baseline="-25000" dirty="0" smtClean="0"/>
              <a:t>2</a:t>
            </a:r>
            <a:r>
              <a:rPr lang="en-US" dirty="0" smtClean="0"/>
              <a:t> fluxes. Observational </a:t>
            </a:r>
            <a:r>
              <a:rPr lang="en-US" dirty="0" err="1" smtClean="0"/>
              <a:t>contraint</a:t>
            </a:r>
            <a:r>
              <a:rPr lang="en-US" dirty="0" smtClean="0"/>
              <a:t> on ratios  shown in magenta.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31524" y="152400"/>
            <a:ext cx="3480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ORCAS ratio constraint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90800" y="1905000"/>
            <a:ext cx="2057400" cy="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733800" y="1528465"/>
            <a:ext cx="0" cy="8337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81200" y="5421868"/>
            <a:ext cx="249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CESM 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flux correct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1019" y="5421868"/>
            <a:ext cx="226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If GK01 O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flux correct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" y="2819400"/>
            <a:ext cx="868680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/>
              <a:t>Summary</a:t>
            </a:r>
          </a:p>
          <a:p>
            <a:pPr marL="46355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ORCAS measured predominantly negative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correlations reflecting the dominance of biological drivers on summertime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fluxes</a:t>
            </a:r>
          </a:p>
          <a:p>
            <a:pPr marL="46355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 err="1"/>
              <a:t>CESM</a:t>
            </a:r>
            <a:r>
              <a:rPr lang="en-US" sz="2000" dirty="0"/>
              <a:t> forecast product </a:t>
            </a:r>
            <a:r>
              <a:rPr lang="en-US" sz="2000" dirty="0" smtClean="0"/>
              <a:t>overestimated observed 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signals but showed remarkable agreement with CO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2000" dirty="0" smtClean="0"/>
              <a:t>gradients, which </a:t>
            </a:r>
            <a:r>
              <a:rPr lang="en-US" sz="2000" dirty="0"/>
              <a:t>were themselves much stronger than climatological </a:t>
            </a:r>
            <a:r>
              <a:rPr lang="en-US" sz="2000" dirty="0" smtClean="0"/>
              <a:t>estimates</a:t>
            </a:r>
          </a:p>
          <a:p>
            <a:pPr marL="46355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Both the mean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vertical gradient and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ratio suggest possible underestimation of summertime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ingassing</a:t>
            </a:r>
            <a:r>
              <a:rPr lang="en-US" sz="2000" dirty="0" smtClean="0"/>
              <a:t> by </a:t>
            </a:r>
            <a:r>
              <a:rPr lang="en-US" sz="2000" dirty="0" err="1" smtClean="0"/>
              <a:t>climatologies</a:t>
            </a:r>
            <a:endParaRPr lang="en-US" sz="2000" dirty="0" smtClean="0"/>
          </a:p>
          <a:p>
            <a:pPr marL="46355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Station and ship data (not shown) support this conclusion and suggest biases in the opposite direction during winter, possibly reconciling recent float data</a:t>
            </a:r>
          </a:p>
        </p:txBody>
      </p:sp>
      <p:pic>
        <p:nvPicPr>
          <p:cNvPr id="3" name="Picture 2" descr="Z:\ORCAS Photos\Britt iPhone3\IMG_7196.P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2209800" y="194128"/>
            <a:ext cx="6781800" cy="293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tephens\Desktop\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5" y="1143000"/>
            <a:ext cx="915741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8918" y="304800"/>
            <a:ext cx="1807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Thank you!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9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tephens\Desktop\3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997"/>
            <a:ext cx="7010400" cy="373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0"/>
            <a:ext cx="8382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Oceanography from an airplane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4495800"/>
            <a:ext cx="8382000" cy="2090102"/>
          </a:xfrm>
          <a:prstGeom prst="rect">
            <a:avLst/>
          </a:prstGeom>
        </p:spPr>
        <p:txBody>
          <a:bodyPr numCol="2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Outline: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Motivation and objectives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ORCAS campaign description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Highlight results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 indent="-342900">
              <a:spcAft>
                <a:spcPts val="600"/>
              </a:spcAft>
              <a:buClrTx/>
            </a:pPr>
            <a:endParaRPr lang="en-US" sz="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 indent="-342900">
              <a:spcAft>
                <a:spcPts val="600"/>
              </a:spcAft>
              <a:buClrTx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Campaign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mean CO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profile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2" indent="-342900">
              <a:spcAft>
                <a:spcPts val="600"/>
              </a:spcAft>
              <a:buClrTx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Campaign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mean O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:CO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 ratio</a:t>
            </a:r>
          </a:p>
          <a:p>
            <a:pPr lvl="2" indent="-342900">
              <a:spcAft>
                <a:spcPts val="600"/>
              </a:spcAft>
              <a:buClrTx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Implications for our understanding of Southern Ocean biogeochemistry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endParaRPr lang="en-US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6819"/>
            <a:ext cx="9144000" cy="576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latin typeface="Calibri" panose="020F0502020204030204" pitchFamily="34" charset="0"/>
              </a:rPr>
              <a:t>The evolving Southern Ocean carbon sink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209800" y="6400800"/>
            <a:ext cx="312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latin typeface="Calibri" panose="020F0502020204030204" pitchFamily="34" charset="0"/>
              </a:rPr>
              <a:t>Landschützer</a:t>
            </a:r>
            <a:r>
              <a:rPr lang="en-US" sz="1600" dirty="0" smtClean="0">
                <a:latin typeface="Calibri" panose="020F0502020204030204" pitchFamily="34" charset="0"/>
              </a:rPr>
              <a:t> et al., Science, 2015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8" name="Picture 4" descr="https://www.ipcc.ch/report/graphics/images/Assessment%20Reports/AR5%20-%20WG1/Chapter%2006/Fig6-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697" b="25568"/>
          <a:stretch/>
        </p:blipFill>
        <p:spPr bwMode="auto">
          <a:xfrm>
            <a:off x="5105400" y="3886200"/>
            <a:ext cx="4114604" cy="25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50502" y="6442000"/>
            <a:ext cx="22905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latin typeface="Calibri" panose="020F0502020204030204" pitchFamily="34" charset="0"/>
              </a:rPr>
              <a:t>IPCC</a:t>
            </a:r>
            <a:r>
              <a:rPr lang="en-US" sz="1600" dirty="0" smtClean="0">
                <a:latin typeface="Calibri" panose="020F0502020204030204" pitchFamily="34" charset="0"/>
              </a:rPr>
              <a:t> AR5, 2013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5098869" cy="2390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6" descr="fig2b_speer_co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78"/>
          <a:stretch/>
        </p:blipFill>
        <p:spPr bwMode="auto">
          <a:xfrm>
            <a:off x="2919539" y="914400"/>
            <a:ext cx="607206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990600"/>
            <a:ext cx="26147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40% of human-emitted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absorbed by ocean entered S of 40 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Recent variability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Uncertain future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038600" y="609600"/>
            <a:ext cx="4572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45720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cooling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591235"/>
            <a:ext cx="6096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91440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warmng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609600"/>
            <a:ext cx="4572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45720" rIns="0" bIns="45720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</a:rPr>
              <a:t>biology</a:t>
            </a:r>
            <a:endParaRPr lang="en-US" sz="12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86400" y="609600"/>
            <a:ext cx="0" cy="304800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876800" y="597375"/>
            <a:ext cx="0" cy="317025"/>
          </a:xfrm>
          <a:prstGeom prst="straightConnector1">
            <a:avLst/>
          </a:prstGeom>
          <a:ln w="127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962400" y="621825"/>
            <a:ext cx="0" cy="304800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000" y="609600"/>
            <a:ext cx="0" cy="292574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867400" y="609600"/>
            <a:ext cx="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553200" y="597375"/>
            <a:ext cx="0" cy="3170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9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91"/>
          <a:stretch/>
        </p:blipFill>
        <p:spPr bwMode="auto">
          <a:xfrm>
            <a:off x="145381" y="3124200"/>
            <a:ext cx="5276544" cy="340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12045"/>
            <a:ext cx="5215369" cy="264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48" y="6454914"/>
            <a:ext cx="319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Takahashi et al., </a:t>
            </a:r>
            <a:r>
              <a:rPr lang="en-US" sz="2000" dirty="0" err="1" smtClean="0">
                <a:latin typeface="Calibri" panose="020F0502020204030204" pitchFamily="34" charset="0"/>
              </a:rPr>
              <a:t>DSR</a:t>
            </a:r>
            <a:r>
              <a:rPr lang="en-US" sz="2000" dirty="0" smtClean="0">
                <a:latin typeface="Calibri" panose="020F0502020204030204" pitchFamily="34" charset="0"/>
              </a:rPr>
              <a:t>,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4358" y="162580"/>
            <a:ext cx="737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Southern Ocean surface water pCO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observations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838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Historically sparse in space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New technology promising but puzzling</a:t>
            </a:r>
            <a:endParaRPr lang="en-US" sz="2400" dirty="0"/>
          </a:p>
        </p:txBody>
      </p:sp>
      <p:pic>
        <p:nvPicPr>
          <p:cNvPr id="1026" name="Picture 2" descr="http://www3.mbari.org/soccom/images/SOOCN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352800"/>
            <a:ext cx="4202669" cy="35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S:\NCAR\SOTBS2\1702\O2_flux_comparison_12mo_noNEM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-361950"/>
            <a:ext cx="33147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:\NCAR\SOTBS2\1702\fromYS\Tak09_flux_partitioning_12m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696" y="3054096"/>
            <a:ext cx="33147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http://www.oakparkonline.org/alpha/wp-content/uploads/2012/09/spaghett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8"/>
          <a:stretch/>
        </p:blipFill>
        <p:spPr bwMode="auto">
          <a:xfrm>
            <a:off x="0" y="1498772"/>
            <a:ext cx="2182407" cy="17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:\NCAR\SOTBS2\1702\Anav_template_M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-353350"/>
            <a:ext cx="3242014" cy="37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:\NCAR\SOTBS2\1503\GK01_ACTM_flux_partitioning_12mo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410" y="3048156"/>
            <a:ext cx="33147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cit\eol\EOL Documents Folders\stephens\My Documents\Work\NCAR\SOTBS\ORCAS\Proposal\Anav_merged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-544" b="-3435"/>
          <a:stretch/>
        </p:blipFill>
        <p:spPr bwMode="auto">
          <a:xfrm>
            <a:off x="2578608" y="14989"/>
            <a:ext cx="2818129" cy="34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6026" y="188067"/>
            <a:ext cx="2043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Seasonal 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 and 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 fluxes</a:t>
            </a:r>
          </a:p>
          <a:p>
            <a:r>
              <a:rPr lang="en-US" sz="2400" dirty="0" smtClean="0">
                <a:latin typeface="Calibri" panose="020F0502020204030204" pitchFamily="34" charset="0"/>
              </a:rPr>
              <a:t>(</a:t>
            </a:r>
            <a:r>
              <a:rPr lang="en-US" sz="2400" dirty="0" smtClean="0"/>
              <a:t>S of 44 S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3300" y="287627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0086" y="3733800"/>
            <a:ext cx="658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5969" y="2450226"/>
            <a:ext cx="56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274" y="3736443"/>
            <a:ext cx="56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endParaRPr lang="en-US" sz="2400" baseline="-25000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200471"/>
            <a:ext cx="2397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alibri" panose="020F0502020204030204" pitchFamily="34" charset="0"/>
              </a:rPr>
              <a:t>Forcings</a:t>
            </a:r>
            <a:r>
              <a:rPr lang="en-US" sz="2400" dirty="0" smtClean="0">
                <a:latin typeface="Calibri" panose="020F0502020204030204" pitchFamily="34" charset="0"/>
              </a:rPr>
              <a:t>: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Total (</a:t>
            </a:r>
            <a:r>
              <a:rPr lang="en-US" sz="2400" dirty="0" err="1" smtClean="0">
                <a:solidFill>
                  <a:srgbClr val="0000FF"/>
                </a:solidFill>
                <a:latin typeface="Calibri" panose="020F0502020204030204" pitchFamily="34" charset="0"/>
              </a:rPr>
              <a:t>obs</a:t>
            </a:r>
            <a:r>
              <a:rPr lang="en-US" sz="2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Thermal (SST, Q)</a:t>
            </a:r>
          </a:p>
          <a:p>
            <a:r>
              <a:rPr lang="en-US" sz="2400" dirty="0" smtClean="0">
                <a:solidFill>
                  <a:srgbClr val="00CC00"/>
                </a:solidFill>
                <a:latin typeface="Calibri" panose="020F0502020204030204" pitchFamily="34" charset="0"/>
              </a:rPr>
              <a:t>Non-thermal</a:t>
            </a:r>
            <a:endParaRPr lang="en-US" sz="2400" dirty="0">
              <a:solidFill>
                <a:srgbClr val="00CC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AutoShape 11" descr="Image result for spaghett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3" descr="Image result for spaghett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0371" y="55522"/>
            <a:ext cx="250029" cy="173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00800" y="76200"/>
            <a:ext cx="250029" cy="173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9400" y="3429000"/>
            <a:ext cx="250029" cy="19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55571" y="3449678"/>
            <a:ext cx="250029" cy="19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562601" y="3352800"/>
            <a:ext cx="3581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 M. Long, S. </a:t>
            </a:r>
            <a:r>
              <a:rPr lang="en-US" sz="1600" dirty="0" err="1" smtClean="0">
                <a:latin typeface="Calibri" panose="020F0502020204030204" pitchFamily="34" charset="0"/>
              </a:rPr>
              <a:t>Doney</a:t>
            </a:r>
            <a:r>
              <a:rPr lang="en-US" sz="1600" dirty="0" smtClean="0">
                <a:latin typeface="Calibri" panose="020F0502020204030204" pitchFamily="34" charset="0"/>
              </a:rPr>
              <a:t>, C. Le </a:t>
            </a:r>
            <a:r>
              <a:rPr lang="en-US" sz="1600" dirty="0" err="1" smtClean="0">
                <a:latin typeface="Calibri" panose="020F0502020204030204" pitchFamily="34" charset="0"/>
              </a:rPr>
              <a:t>Quéré</a:t>
            </a:r>
            <a:r>
              <a:rPr lang="en-US" sz="1600" dirty="0" smtClean="0">
                <a:latin typeface="Calibri" panose="020F0502020204030204" pitchFamily="34" charset="0"/>
              </a:rPr>
              <a:t>, J. Dunne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      black = Garcia and Keeling, </a:t>
            </a:r>
            <a:r>
              <a:rPr lang="en-US" sz="1600" dirty="0" err="1" smtClean="0">
                <a:latin typeface="Calibri" panose="020F0502020204030204" pitchFamily="34" charset="0"/>
              </a:rPr>
              <a:t>JGR</a:t>
            </a:r>
            <a:r>
              <a:rPr lang="en-US" sz="1600" dirty="0" smtClean="0">
                <a:latin typeface="Calibri" panose="020F0502020204030204" pitchFamily="34" charset="0"/>
              </a:rPr>
              <a:t> 2001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76400" y="3352800"/>
            <a:ext cx="3809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</a:rPr>
              <a:t>Models:            </a:t>
            </a:r>
            <a:r>
              <a:rPr lang="en-US" sz="1600" dirty="0" err="1" smtClean="0">
                <a:latin typeface="Calibri" panose="020F0502020204030204" pitchFamily="34" charset="0"/>
              </a:rPr>
              <a:t>Anav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et al., </a:t>
            </a:r>
            <a:r>
              <a:rPr lang="en-US" sz="1600" dirty="0" err="1" smtClean="0">
                <a:latin typeface="Calibri" panose="020F0502020204030204" pitchFamily="34" charset="0"/>
              </a:rPr>
              <a:t>J.Clim</a:t>
            </a:r>
            <a:r>
              <a:rPr lang="en-US" sz="1600" dirty="0" smtClean="0">
                <a:latin typeface="Calibri" panose="020F0502020204030204" pitchFamily="34" charset="0"/>
              </a:rPr>
              <a:t>., </a:t>
            </a:r>
            <a:r>
              <a:rPr lang="en-US" sz="1600" dirty="0">
                <a:latin typeface="Calibri" panose="020F0502020204030204" pitchFamily="34" charset="0"/>
              </a:rPr>
              <a:t>2013</a:t>
            </a:r>
          </a:p>
          <a:p>
            <a:r>
              <a:rPr lang="en-US" sz="1600" dirty="0" err="1" smtClean="0">
                <a:latin typeface="Calibri" panose="020F0502020204030204" pitchFamily="34" charset="0"/>
              </a:rPr>
              <a:t>Obs</a:t>
            </a:r>
            <a:r>
              <a:rPr lang="en-US" sz="1600" dirty="0" smtClean="0">
                <a:latin typeface="Calibri" panose="020F0502020204030204" pitchFamily="34" charset="0"/>
              </a:rPr>
              <a:t>:         dash = Takahashi  et al. </a:t>
            </a:r>
            <a:r>
              <a:rPr lang="en-US" sz="1600" dirty="0" err="1" smtClean="0">
                <a:latin typeface="Calibri" panose="020F0502020204030204" pitchFamily="34" charset="0"/>
              </a:rPr>
              <a:t>DSR</a:t>
            </a:r>
            <a:r>
              <a:rPr lang="en-US" sz="1600" dirty="0" smtClean="0">
                <a:latin typeface="Calibri" panose="020F0502020204030204" pitchFamily="34" charset="0"/>
              </a:rPr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33694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5" grpId="0"/>
      <p:bldP spid="1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it\eol\EOL Documents Folders\stephens\My Documents\Work\NCAR\SOTBS\ORCAS\Papers\BAMS Synthesis\Fig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787134"/>
            <a:ext cx="8736403" cy="391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eol.ucar.edu/system/files/ORCAS_logo_f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87"/>
          <a:stretch/>
        </p:blipFill>
        <p:spPr bwMode="auto">
          <a:xfrm>
            <a:off x="215901" y="152400"/>
            <a:ext cx="5211712" cy="24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5901" y="6324600"/>
            <a:ext cx="4551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http://www.eol.ucar.edu/field_projects/orcas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114300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NSF/</a:t>
            </a:r>
            <a:r>
              <a:rPr lang="en-US" sz="2800" dirty="0" err="1"/>
              <a:t>NCAR</a:t>
            </a:r>
            <a:r>
              <a:rPr lang="en-US" sz="2800" dirty="0"/>
              <a:t> </a:t>
            </a:r>
            <a:r>
              <a:rPr lang="en-US" sz="2800" dirty="0" err="1" smtClean="0"/>
              <a:t>GV</a:t>
            </a:r>
            <a:endParaRPr lang="en-US" sz="2800" dirty="0" smtClean="0"/>
          </a:p>
          <a:p>
            <a:r>
              <a:rPr lang="en-US" sz="2800" dirty="0" smtClean="0"/>
              <a:t>Punta Arenas, Chile</a:t>
            </a:r>
          </a:p>
          <a:p>
            <a:r>
              <a:rPr lang="en-US" sz="2800" dirty="0" smtClean="0"/>
              <a:t>15 Jan to 29 Feb 2016</a:t>
            </a:r>
            <a:endParaRPr lang="en-US" sz="2800" dirty="0"/>
          </a:p>
        </p:txBody>
      </p:sp>
      <p:pic>
        <p:nvPicPr>
          <p:cNvPr id="9" name="Picture 2" descr="Section Banne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599" y="152400"/>
            <a:ext cx="3402403" cy="7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5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560950"/>
            <a:ext cx="8763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rgbClr val="0070C0"/>
                </a:solidFill>
              </a:rPr>
              <a:t>Principle Investigators:  </a:t>
            </a:r>
            <a:r>
              <a:rPr lang="en-US" sz="1500" dirty="0" smtClean="0"/>
              <a:t>Britton Stephens (NCAR/EOL), Matt Long (NCAR/CGD), Ralph Keeling (Scripps), Eric </a:t>
            </a:r>
            <a:r>
              <a:rPr lang="en-US" sz="1500" dirty="0" err="1" smtClean="0"/>
              <a:t>Kort</a:t>
            </a:r>
            <a:r>
              <a:rPr lang="en-US" sz="1500" dirty="0" smtClean="0"/>
              <a:t> (U. Mich.), </a:t>
            </a:r>
            <a:r>
              <a:rPr lang="en-US" sz="1500" dirty="0" err="1" smtClean="0"/>
              <a:t>Colm</a:t>
            </a:r>
            <a:r>
              <a:rPr lang="en-US" sz="1500" dirty="0" smtClean="0"/>
              <a:t> Sweeney (CU/NOAA), Elliot Atlas (U. Miami), Michelle </a:t>
            </a:r>
            <a:r>
              <a:rPr lang="en-US" sz="1500" dirty="0" err="1" smtClean="0"/>
              <a:t>Gierach</a:t>
            </a:r>
            <a:r>
              <a:rPr lang="en-US" sz="1500" dirty="0" smtClean="0"/>
              <a:t> (JPL)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rgbClr val="0070C0"/>
                </a:solidFill>
              </a:rPr>
              <a:t>Carbon </a:t>
            </a:r>
            <a:r>
              <a:rPr lang="en-US" sz="1500" dirty="0">
                <a:solidFill>
                  <a:srgbClr val="0070C0"/>
                </a:solidFill>
              </a:rPr>
              <a:t>Cycle </a:t>
            </a:r>
            <a:r>
              <a:rPr lang="en-US" sz="1500" dirty="0" smtClean="0">
                <a:solidFill>
                  <a:srgbClr val="0070C0"/>
                </a:solidFill>
              </a:rPr>
              <a:t>Instruments:  </a:t>
            </a:r>
            <a:r>
              <a:rPr lang="en-US" sz="1500" dirty="0" smtClean="0"/>
              <a:t>Jonathan </a:t>
            </a:r>
            <a:r>
              <a:rPr lang="en-US" sz="1500" dirty="0"/>
              <a:t>Bent (NCAR/EOL), Bruce Daube (Harvard), Kathryn </a:t>
            </a:r>
            <a:r>
              <a:rPr lang="en-US" sz="1500" dirty="0" err="1"/>
              <a:t>McKain</a:t>
            </a:r>
            <a:r>
              <a:rPr lang="en-US" sz="1500" dirty="0"/>
              <a:t> (CU), Eric </a:t>
            </a:r>
            <a:r>
              <a:rPr lang="en-US" sz="1500" dirty="0" smtClean="0"/>
              <a:t>Morgan (Scripps</a:t>
            </a:r>
            <a:r>
              <a:rPr lang="en-US" sz="1500" dirty="0"/>
              <a:t>), Tim </a:t>
            </a:r>
            <a:r>
              <a:rPr lang="en-US" sz="1500" dirty="0" err="1"/>
              <a:t>Newberger</a:t>
            </a:r>
            <a:r>
              <a:rPr lang="en-US" sz="1500" dirty="0"/>
              <a:t> (NOAA), Mackenzie Smith (U Mich.), Andy Watt (NCAR/EOL), </a:t>
            </a:r>
            <a:r>
              <a:rPr lang="en-US" sz="1500" dirty="0" smtClean="0"/>
              <a:t>Steve </a:t>
            </a:r>
            <a:r>
              <a:rPr lang="en-US" sz="1500" dirty="0" err="1" smtClean="0"/>
              <a:t>Wofsy</a:t>
            </a:r>
            <a:r>
              <a:rPr lang="en-US" sz="1500" dirty="0" smtClean="0"/>
              <a:t> </a:t>
            </a:r>
            <a:r>
              <a:rPr lang="en-US" sz="1500" dirty="0"/>
              <a:t>(Harvard)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rgbClr val="0070C0"/>
                </a:solidFill>
              </a:rPr>
              <a:t>Biogenic Reactive Gas </a:t>
            </a:r>
            <a:r>
              <a:rPr lang="en-US" sz="1500" dirty="0" smtClean="0">
                <a:solidFill>
                  <a:srgbClr val="0070C0"/>
                </a:solidFill>
              </a:rPr>
              <a:t>Instruments:  </a:t>
            </a:r>
            <a:r>
              <a:rPr lang="en-US" sz="1500" dirty="0" smtClean="0"/>
              <a:t>Eric </a:t>
            </a:r>
            <a:r>
              <a:rPr lang="en-US" sz="1500" dirty="0" err="1"/>
              <a:t>Apel</a:t>
            </a:r>
            <a:r>
              <a:rPr lang="en-US" sz="1500" dirty="0"/>
              <a:t> (NCAR/ACOM), Nicola Blake (UC Irvine), Valeria Donets (U. Miami), Alan </a:t>
            </a:r>
            <a:r>
              <a:rPr lang="en-US" sz="1500" dirty="0" smtClean="0"/>
              <a:t>Hills (NCAR/ACOM</a:t>
            </a:r>
            <a:r>
              <a:rPr lang="en-US" sz="1500" dirty="0"/>
              <a:t>), Becky </a:t>
            </a:r>
            <a:r>
              <a:rPr lang="en-US" sz="1500" dirty="0" err="1"/>
              <a:t>Hornbrook</a:t>
            </a:r>
            <a:r>
              <a:rPr lang="en-US" sz="1500" dirty="0"/>
              <a:t> (NCAR/ACOM), Rich </a:t>
            </a:r>
            <a:r>
              <a:rPr lang="en-US" sz="1500" dirty="0" err="1"/>
              <a:t>Lueb</a:t>
            </a:r>
            <a:r>
              <a:rPr lang="en-US" sz="1500" dirty="0"/>
              <a:t> (NCAR/EOL), Sue </a:t>
            </a:r>
            <a:r>
              <a:rPr lang="en-US" sz="1500" dirty="0" err="1" smtClean="0"/>
              <a:t>Schauffler</a:t>
            </a:r>
            <a:r>
              <a:rPr lang="en-US" sz="1500" dirty="0" smtClean="0"/>
              <a:t> (NCAR/ACOM), Joanna Casey (CU)</a:t>
            </a:r>
            <a:endParaRPr lang="en-US" sz="1500" dirty="0"/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rgbClr val="0070C0"/>
                </a:solidFill>
              </a:rPr>
              <a:t>PRISM Remote </a:t>
            </a:r>
            <a:r>
              <a:rPr lang="en-US" sz="1500" dirty="0" smtClean="0">
                <a:solidFill>
                  <a:srgbClr val="0070C0"/>
                </a:solidFill>
              </a:rPr>
              <a:t>Sensing:  </a:t>
            </a:r>
            <a:r>
              <a:rPr lang="en-US" sz="1500" dirty="0" smtClean="0"/>
              <a:t>Ernesto </a:t>
            </a:r>
            <a:r>
              <a:rPr lang="en-US" sz="1500" dirty="0"/>
              <a:t>Diaz (JPL), Heidi </a:t>
            </a:r>
            <a:r>
              <a:rPr lang="en-US" sz="1500" dirty="0" err="1"/>
              <a:t>Dierssen</a:t>
            </a:r>
            <a:r>
              <a:rPr lang="en-US" sz="1500" dirty="0"/>
              <a:t> (U. Conn.), Robert Green (JPL), Justin Haag (JPL), </a:t>
            </a:r>
            <a:r>
              <a:rPr lang="en-US" sz="1500" dirty="0" smtClean="0"/>
              <a:t>Ian </a:t>
            </a:r>
            <a:r>
              <a:rPr lang="en-US" sz="1500" dirty="0" err="1" smtClean="0"/>
              <a:t>McCubbin</a:t>
            </a:r>
            <a:r>
              <a:rPr lang="en-US" sz="1500" dirty="0" smtClean="0"/>
              <a:t> </a:t>
            </a:r>
            <a:r>
              <a:rPr lang="en-US" sz="1500" dirty="0"/>
              <a:t>(JPL), </a:t>
            </a:r>
            <a:r>
              <a:rPr lang="en-US" sz="1500" dirty="0" err="1"/>
              <a:t>Pantazis</a:t>
            </a:r>
            <a:r>
              <a:rPr lang="en-US" sz="1500" dirty="0"/>
              <a:t> </a:t>
            </a:r>
            <a:r>
              <a:rPr lang="en-US" sz="1500" dirty="0" err="1"/>
              <a:t>Mouroulis</a:t>
            </a:r>
            <a:r>
              <a:rPr lang="en-US" sz="1500" dirty="0"/>
              <a:t> (JPL), Scott Nolte (JPL), David Thompson (JPL), </a:t>
            </a:r>
            <a:r>
              <a:rPr lang="en-US" sz="1500" dirty="0" smtClean="0"/>
              <a:t>Byron Van </a:t>
            </a:r>
            <a:r>
              <a:rPr lang="en-US" sz="1500" dirty="0" err="1"/>
              <a:t>Gorp</a:t>
            </a:r>
            <a:r>
              <a:rPr lang="en-US" sz="1500" dirty="0"/>
              <a:t> (JPL</a:t>
            </a:r>
            <a:r>
              <a:rPr lang="en-US" sz="1500" dirty="0" smtClean="0"/>
              <a:t>), Kate Randolph (U. Conn.), Kat Smith (CU)</a:t>
            </a:r>
            <a:endParaRPr lang="en-US" sz="1500" dirty="0"/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rgbClr val="0070C0"/>
                </a:solidFill>
              </a:rPr>
              <a:t>Aerosol and Cloud Microphysics </a:t>
            </a:r>
            <a:r>
              <a:rPr lang="en-US" sz="1500" dirty="0" smtClean="0">
                <a:solidFill>
                  <a:srgbClr val="0070C0"/>
                </a:solidFill>
              </a:rPr>
              <a:t>Instruments:  </a:t>
            </a:r>
            <a:r>
              <a:rPr lang="en-US" sz="1500" dirty="0" err="1" smtClean="0"/>
              <a:t>Minghui</a:t>
            </a:r>
            <a:r>
              <a:rPr lang="en-US" sz="1500" dirty="0" smtClean="0"/>
              <a:t> </a:t>
            </a:r>
            <a:r>
              <a:rPr lang="en-US" sz="1500" dirty="0" err="1"/>
              <a:t>Diao</a:t>
            </a:r>
            <a:r>
              <a:rPr lang="en-US" sz="1500" dirty="0"/>
              <a:t> (San Jose State), Andrew </a:t>
            </a:r>
            <a:r>
              <a:rPr lang="en-US" sz="1500" dirty="0" err="1"/>
              <a:t>Gettleman</a:t>
            </a:r>
            <a:r>
              <a:rPr lang="en-US" sz="1500" dirty="0"/>
              <a:t> (NCAR/CGD), Jorgen Jensen (NCAR/EOL</a:t>
            </a:r>
            <a:r>
              <a:rPr lang="en-US" sz="1500" dirty="0" smtClean="0"/>
              <a:t>), Bryan </a:t>
            </a:r>
            <a:r>
              <a:rPr lang="en-US" sz="1500" dirty="0"/>
              <a:t>Rainwater (CU), </a:t>
            </a:r>
            <a:r>
              <a:rPr lang="en-US" sz="1500" dirty="0" smtClean="0"/>
              <a:t>Jeff </a:t>
            </a:r>
            <a:r>
              <a:rPr lang="en-US" sz="1500" dirty="0"/>
              <a:t>Stith (NCAR/EOL), Darin </a:t>
            </a:r>
            <a:r>
              <a:rPr lang="en-US" sz="1500" dirty="0" err="1" smtClean="0"/>
              <a:t>Toohey</a:t>
            </a:r>
            <a:r>
              <a:rPr lang="en-US" sz="1500" dirty="0" smtClean="0"/>
              <a:t> (CU</a:t>
            </a:r>
            <a:r>
              <a:rPr lang="en-US" sz="15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rgbClr val="0070C0"/>
                </a:solidFill>
              </a:rPr>
              <a:t>Forecasting </a:t>
            </a:r>
            <a:r>
              <a:rPr lang="en-US" sz="1500" dirty="0" smtClean="0">
                <a:solidFill>
                  <a:srgbClr val="0070C0"/>
                </a:solidFill>
              </a:rPr>
              <a:t>support:  </a:t>
            </a:r>
            <a:r>
              <a:rPr lang="en-US" sz="1500" dirty="0" smtClean="0"/>
              <a:t>Jim </a:t>
            </a:r>
            <a:r>
              <a:rPr lang="en-US" sz="1500" dirty="0" err="1"/>
              <a:t>Bresch</a:t>
            </a:r>
            <a:r>
              <a:rPr lang="en-US" sz="1500" dirty="0"/>
              <a:t> (NCAR/MMM), Shawn </a:t>
            </a:r>
            <a:r>
              <a:rPr lang="en-US" sz="1500" dirty="0" err="1"/>
              <a:t>Honomichi</a:t>
            </a:r>
            <a:r>
              <a:rPr lang="en-US" sz="1500" dirty="0"/>
              <a:t> (NCAR/ACOM), Jordan Powers (NCAR/MMM)</a:t>
            </a:r>
          </a:p>
          <a:p>
            <a:pPr>
              <a:spcAft>
                <a:spcPts val="600"/>
              </a:spcAft>
            </a:pPr>
            <a:r>
              <a:rPr lang="en-US" sz="1500" dirty="0">
                <a:solidFill>
                  <a:srgbClr val="0070C0"/>
                </a:solidFill>
              </a:rPr>
              <a:t>Atmosphere and Climate </a:t>
            </a:r>
            <a:r>
              <a:rPr lang="en-US" sz="1500" dirty="0" smtClean="0">
                <a:solidFill>
                  <a:srgbClr val="0070C0"/>
                </a:solidFill>
              </a:rPr>
              <a:t>Modeling:  </a:t>
            </a:r>
            <a:r>
              <a:rPr lang="en-US" sz="1500" dirty="0" smtClean="0"/>
              <a:t>Abhishek </a:t>
            </a:r>
            <a:r>
              <a:rPr lang="en-US" sz="1500" dirty="0"/>
              <a:t>Chatterjee (GMAO), Martin </a:t>
            </a:r>
            <a:r>
              <a:rPr lang="en-US" sz="1500" dirty="0" err="1"/>
              <a:t>Hoecker</a:t>
            </a:r>
            <a:r>
              <a:rPr lang="en-US" sz="1500" dirty="0"/>
              <a:t>-Martinez (U. Mich.), Jean-Francois </a:t>
            </a:r>
            <a:r>
              <a:rPr lang="en-US" sz="1500" dirty="0" err="1" smtClean="0"/>
              <a:t>Lamarque</a:t>
            </a:r>
            <a:r>
              <a:rPr lang="en-US" sz="1500" dirty="0" smtClean="0"/>
              <a:t> (NCAR/CGD/ACOM</a:t>
            </a:r>
            <a:r>
              <a:rPr lang="en-US" sz="1500" dirty="0"/>
              <a:t>), Francis </a:t>
            </a:r>
            <a:r>
              <a:rPr lang="en-US" sz="1500" dirty="0" err="1"/>
              <a:t>Vitt</a:t>
            </a:r>
            <a:r>
              <a:rPr lang="en-US" sz="1500" dirty="0"/>
              <a:t> (NCAR/ACOM/CGD</a:t>
            </a:r>
            <a:r>
              <a:rPr lang="en-US" sz="15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sz="1500" dirty="0" smtClean="0">
                <a:solidFill>
                  <a:srgbClr val="0070C0"/>
                </a:solidFill>
              </a:rPr>
              <a:t>Education and Outreach:  </a:t>
            </a:r>
            <a:r>
              <a:rPr lang="en-US" sz="1500" dirty="0" smtClean="0"/>
              <a:t>Alison Rockwell (NCAR/EOL), Teri </a:t>
            </a:r>
            <a:r>
              <a:rPr lang="en-US" sz="1500" dirty="0" err="1" smtClean="0"/>
              <a:t>Eastburn</a:t>
            </a:r>
            <a:r>
              <a:rPr lang="en-US" sz="1500" dirty="0" smtClean="0"/>
              <a:t> (UCAR), Nikki </a:t>
            </a:r>
            <a:r>
              <a:rPr lang="en-US" sz="1500" dirty="0" err="1" smtClean="0"/>
              <a:t>Lovenduski</a:t>
            </a:r>
            <a:r>
              <a:rPr lang="en-US" sz="1500" dirty="0" smtClean="0"/>
              <a:t> (CU)</a:t>
            </a:r>
          </a:p>
          <a:p>
            <a:r>
              <a:rPr lang="en-US" sz="1500" dirty="0" smtClean="0">
                <a:solidFill>
                  <a:srgbClr val="0070C0"/>
                </a:solidFill>
              </a:rPr>
              <a:t>External Collaborators:  </a:t>
            </a:r>
            <a:r>
              <a:rPr lang="en-US" sz="1500" dirty="0" smtClean="0"/>
              <a:t>Nicolas </a:t>
            </a:r>
            <a:r>
              <a:rPr lang="en-US" sz="1500" dirty="0" err="1"/>
              <a:t>Cassar</a:t>
            </a:r>
            <a:r>
              <a:rPr lang="en-US" sz="1500" dirty="0"/>
              <a:t> (Duke), Scott </a:t>
            </a:r>
            <a:r>
              <a:rPr lang="en-US" sz="1500" dirty="0" err="1"/>
              <a:t>Doney</a:t>
            </a:r>
            <a:r>
              <a:rPr lang="en-US" sz="1500" dirty="0"/>
              <a:t> (PALTER), Hugh </a:t>
            </a:r>
            <a:r>
              <a:rPr lang="en-US" sz="1500" dirty="0" err="1"/>
              <a:t>Ducklow</a:t>
            </a:r>
            <a:r>
              <a:rPr lang="en-US" sz="1500" dirty="0"/>
              <a:t> (PALTER), Oscar </a:t>
            </a:r>
            <a:r>
              <a:rPr lang="en-US" sz="1500" dirty="0" smtClean="0"/>
              <a:t>Schofield </a:t>
            </a:r>
            <a:r>
              <a:rPr lang="it-IT" sz="1500" dirty="0" smtClean="0"/>
              <a:t>(PALTER</a:t>
            </a:r>
            <a:r>
              <a:rPr lang="it-IT" sz="1500" dirty="0"/>
              <a:t>), Jorge Sarmiento (SOCCOM), Lynne Talley (SOCCOM)</a:t>
            </a:r>
            <a:endParaRPr lang="en-US" sz="15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0"/>
            <a:ext cx="321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ORCAS Science Team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019800"/>
            <a:ext cx="8915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ORCAS was primarily supported by NSF Polar Programs and </a:t>
            </a:r>
            <a:r>
              <a:rPr lang="en-US" sz="2000" dirty="0" err="1" smtClean="0"/>
              <a:t>LAOF</a:t>
            </a:r>
            <a:r>
              <a:rPr lang="en-US" sz="2000" dirty="0" smtClean="0"/>
              <a:t>. Additional support from NSF Atmospheric Chemistry and NASA Ocean Biology and Biogeochemistry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50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938" y="5955268"/>
            <a:ext cx="394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 Long and Tim </a:t>
            </a:r>
            <a:r>
              <a:rPr lang="en-US" dirty="0" err="1" smtClean="0"/>
              <a:t>Scheitlin</a:t>
            </a:r>
            <a:r>
              <a:rPr lang="en-US" dirty="0" smtClean="0"/>
              <a:t>, </a:t>
            </a:r>
            <a:r>
              <a:rPr lang="en-US" dirty="0" err="1" smtClean="0"/>
              <a:t>NCAR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6324600"/>
            <a:ext cx="3345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https://youtu.be/VUwOAVh6CGQ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47944" y="5914717"/>
                <a:ext cx="391985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𝛿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)=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𝑠𝑎𝑚𝑝𝑙𝑒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𝑟𝑒𝑓𝑒𝑟𝑒𝑛𝑐𝑒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x 10</a:t>
                </a:r>
                <a:r>
                  <a:rPr lang="en-US" baseline="30000" dirty="0"/>
                  <a:t>6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944" y="5914717"/>
                <a:ext cx="3919856" cy="714683"/>
              </a:xfrm>
              <a:prstGeom prst="rect">
                <a:avLst/>
              </a:prstGeom>
              <a:blipFill rotWithShape="1">
                <a:blip r:embed="rId7"/>
                <a:stretch>
                  <a:fillRect r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105400" y="6324600"/>
            <a:ext cx="132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“per meg”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2" name="Clipped2-oL2boxB1.1920x108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9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938" y="5955268"/>
            <a:ext cx="3943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 Long and Tim </a:t>
            </a:r>
            <a:r>
              <a:rPr lang="en-US" dirty="0" err="1" smtClean="0"/>
              <a:t>Scheitlin</a:t>
            </a:r>
            <a:r>
              <a:rPr lang="en-US" dirty="0" smtClean="0"/>
              <a:t>, </a:t>
            </a:r>
            <a:r>
              <a:rPr lang="en-US" dirty="0" err="1" smtClean="0"/>
              <a:t>NCAR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" y="6324600"/>
            <a:ext cx="3345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https://youtu.be/VUwOAVh6CGQ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147944" y="5914717"/>
                <a:ext cx="391985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𝛿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type m:val="lin"/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)=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𝑠𝑎𝑚𝑝𝑙𝑒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(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latin typeface="Cambria Math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𝑟𝑒𝑓𝑒𝑟𝑒𝑛𝑐𝑒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x 10</a:t>
                </a:r>
                <a:r>
                  <a:rPr lang="en-US" baseline="30000" dirty="0"/>
                  <a:t>6</a:t>
                </a:r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7944" y="5914717"/>
                <a:ext cx="3919856" cy="714683"/>
              </a:xfrm>
              <a:prstGeom prst="rect">
                <a:avLst/>
              </a:prstGeom>
              <a:blipFill rotWithShape="1">
                <a:blip r:embed="rId3"/>
                <a:stretch>
                  <a:fillRect r="-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105400" y="6324600"/>
            <a:ext cx="1322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“per meg”</a:t>
            </a:r>
            <a:endParaRPr lang="en-US" sz="2000" dirty="0">
              <a:latin typeface="Calibri" panose="020F050202020403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4" t="5621" r="1098" b="11800"/>
          <a:stretch/>
        </p:blipFill>
        <p:spPr bwMode="auto">
          <a:xfrm>
            <a:off x="0" y="609600"/>
            <a:ext cx="9144000" cy="515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5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7769</TotalTime>
  <Words>924</Words>
  <Application>Microsoft Office PowerPoint</Application>
  <PresentationFormat>On-screen Show (4:3)</PresentationFormat>
  <Paragraphs>108</Paragraphs>
  <Slides>18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Britton Stephens</dc:creator>
  <cp:lastModifiedBy>Britton Stephens</cp:lastModifiedBy>
  <cp:revision>162</cp:revision>
  <cp:lastPrinted>2017-04-26T16:55:14Z</cp:lastPrinted>
  <dcterms:created xsi:type="dcterms:W3CDTF">2016-04-08T02:56:03Z</dcterms:created>
  <dcterms:modified xsi:type="dcterms:W3CDTF">2017-04-28T20:36:40Z</dcterms:modified>
</cp:coreProperties>
</file>