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9" r:id="rId2"/>
    <p:sldId id="290" r:id="rId3"/>
    <p:sldId id="285" r:id="rId4"/>
    <p:sldId id="286" r:id="rId5"/>
    <p:sldId id="287" r:id="rId6"/>
    <p:sldId id="288" r:id="rId7"/>
    <p:sldId id="289" r:id="rId8"/>
    <p:sldId id="270" r:id="rId9"/>
    <p:sldId id="260" r:id="rId10"/>
    <p:sldId id="262" r:id="rId11"/>
    <p:sldId id="264" r:id="rId12"/>
    <p:sldId id="266" r:id="rId13"/>
    <p:sldId id="259" r:id="rId14"/>
    <p:sldId id="271" r:id="rId15"/>
    <p:sldId id="272" r:id="rId16"/>
    <p:sldId id="273" r:id="rId17"/>
    <p:sldId id="274" r:id="rId18"/>
    <p:sldId id="275" r:id="rId19"/>
    <p:sldId id="276" r:id="rId20"/>
    <p:sldId id="277" r:id="rId21"/>
    <p:sldId id="279" r:id="rId22"/>
    <p:sldId id="280" r:id="rId23"/>
    <p:sldId id="281" r:id="rId24"/>
    <p:sldId id="282"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EAAC0-E26C-48F7-B95D-CF8ED73459C3}" type="datetimeFigureOut">
              <a:rPr lang="en-US" smtClean="0"/>
              <a:t>7/18/2017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272A6-F842-45E3-81F5-1CE96750F5B3}" type="slidenum">
              <a:rPr lang="en-US" smtClean="0"/>
              <a:t>‹#›</a:t>
            </a:fld>
            <a:endParaRPr lang="en-US"/>
          </a:p>
        </p:txBody>
      </p:sp>
    </p:spTree>
    <p:extLst>
      <p:ext uri="{BB962C8B-B14F-4D97-AF65-F5344CB8AC3E}">
        <p14:creationId xmlns:p14="http://schemas.microsoft.com/office/powerpoint/2010/main" val="345716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 column depletion is ~1.7 ppm over 7.5</a:t>
            </a:r>
            <a:r>
              <a:rPr lang="en-US" baseline="0" dirty="0" smtClean="0"/>
              <a:t> km</a:t>
            </a:r>
            <a:endParaRPr lang="en-US" dirty="0" smtClean="0"/>
          </a:p>
          <a:p>
            <a:endParaRPr lang="en-US" dirty="0" smtClean="0"/>
          </a:p>
          <a:p>
            <a:r>
              <a:rPr lang="en-US" dirty="0" smtClean="0"/>
              <a:t>Selection Criteria: covering at least</a:t>
            </a:r>
            <a:r>
              <a:rPr lang="en-US" baseline="0" dirty="0" smtClean="0"/>
              <a:t> 279-290 K, CH4 within 8 ppb of values fit to DOY (highlighted points)</a:t>
            </a:r>
            <a:endParaRPr lang="en-US" dirty="0" smtClean="0"/>
          </a:p>
          <a:p>
            <a:r>
              <a:rPr lang="en-US" dirty="0" smtClean="0"/>
              <a:t>Differenced against mean(CO2) in 90</a:t>
            </a:r>
            <a:r>
              <a:rPr lang="en-US" baseline="30000" dirty="0" smtClean="0"/>
              <a:t>th</a:t>
            </a:r>
            <a:r>
              <a:rPr lang="en-US" baseline="0" dirty="0" smtClean="0"/>
              <a:t> percentile alt bin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N=43 profiles, ~13% of total data pts</a:t>
            </a:r>
          </a:p>
          <a:p>
            <a:endParaRPr lang="en-US" dirty="0" smtClean="0"/>
          </a:p>
          <a:p>
            <a:r>
              <a:rPr lang="en-US" dirty="0" smtClean="0"/>
              <a:t>Why are CO2&lt;397</a:t>
            </a:r>
            <a:r>
              <a:rPr lang="en-US" baseline="0" dirty="0" smtClean="0"/>
              <a:t> are not included? Very small number of pts. Looked at one profile and it was out of PA with big depletion near the surface and also short spikes of CO2 &amp; CH4 </a:t>
            </a:r>
            <a:r>
              <a:rPr lang="en-US" baseline="0" dirty="0" smtClean="0">
                <a:sym typeface="Wingdings"/>
              </a:rPr>
              <a:t> </a:t>
            </a:r>
            <a:r>
              <a:rPr lang="en-US" baseline="0" dirty="0" smtClean="0"/>
              <a:t>infer land bio + </a:t>
            </a:r>
            <a:r>
              <a:rPr lang="en-US" baseline="0" dirty="0" err="1" smtClean="0"/>
              <a:t>anthro</a:t>
            </a:r>
            <a:endParaRPr lang="en-US" dirty="0"/>
          </a:p>
        </p:txBody>
      </p:sp>
      <p:sp>
        <p:nvSpPr>
          <p:cNvPr id="4" name="Slide Number Placeholder 3"/>
          <p:cNvSpPr>
            <a:spLocks noGrp="1"/>
          </p:cNvSpPr>
          <p:nvPr>
            <p:ph type="sldNum" sz="quarter" idx="10"/>
          </p:nvPr>
        </p:nvSpPr>
        <p:spPr/>
        <p:txBody>
          <a:bodyPr/>
          <a:lstStyle/>
          <a:p>
            <a:fld id="{7F811E7E-4BC3-4D4E-88B0-2D7287E66E6D}" type="slidenum">
              <a:rPr lang="en-US" smtClean="0"/>
              <a:t>4</a:t>
            </a:fld>
            <a:endParaRPr lang="en-US"/>
          </a:p>
        </p:txBody>
      </p:sp>
    </p:spTree>
    <p:extLst>
      <p:ext uri="{BB962C8B-B14F-4D97-AF65-F5344CB8AC3E}">
        <p14:creationId xmlns:p14="http://schemas.microsoft.com/office/powerpoint/2010/main" val="47870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CT-NRT.v2017.1, simulation of selected</a:t>
            </a:r>
            <a:r>
              <a:rPr lang="en-US" baseline="0" dirty="0" smtClean="0"/>
              <a:t> ocean-influenced pts</a:t>
            </a:r>
            <a:endParaRPr lang="en-US" dirty="0" smtClean="0"/>
          </a:p>
          <a:p>
            <a:r>
              <a:rPr lang="en-US" dirty="0" smtClean="0"/>
              <a:t>It is inferred</a:t>
            </a:r>
            <a:r>
              <a:rPr lang="en-US" baseline="0" dirty="0" smtClean="0"/>
              <a:t> that CT gets the surface concentration because it is informed by surface data (e.g. DRP, PSA, SPA)</a:t>
            </a:r>
          </a:p>
          <a:p>
            <a:r>
              <a:rPr lang="en-US" baseline="0" dirty="0" smtClean="0"/>
              <a:t>Andy realized a mistake in NRT where the ocean prior has not trend and that may be why it is underestimating the gradient.</a:t>
            </a:r>
            <a:endParaRPr lang="en-US" dirty="0"/>
          </a:p>
        </p:txBody>
      </p:sp>
      <p:sp>
        <p:nvSpPr>
          <p:cNvPr id="4" name="Slide Number Placeholder 3"/>
          <p:cNvSpPr>
            <a:spLocks noGrp="1"/>
          </p:cNvSpPr>
          <p:nvPr>
            <p:ph type="sldNum" sz="quarter" idx="10"/>
          </p:nvPr>
        </p:nvSpPr>
        <p:spPr/>
        <p:txBody>
          <a:bodyPr/>
          <a:lstStyle/>
          <a:p>
            <a:fld id="{7F811E7E-4BC3-4D4E-88B0-2D7287E66E6D}" type="slidenum">
              <a:rPr lang="en-US" smtClean="0"/>
              <a:t>5</a:t>
            </a:fld>
            <a:endParaRPr lang="en-US"/>
          </a:p>
        </p:txBody>
      </p:sp>
    </p:spTree>
    <p:extLst>
      <p:ext uri="{BB962C8B-B14F-4D97-AF65-F5344CB8AC3E}">
        <p14:creationId xmlns:p14="http://schemas.microsoft.com/office/powerpoint/2010/main" val="77021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F9D1B8-674C-40FA-9F0A-24F63B9A403B}" type="slidenum">
              <a:rPr lang="en-US" altLang="en-US" smtClean="0">
                <a:latin typeface="Helvetica" charset="0"/>
              </a:rPr>
              <a:pPr eaLnBrk="1" hangingPunct="1">
                <a:spcBef>
                  <a:spcPct val="0"/>
                </a:spcBef>
              </a:pPr>
              <a:t>6</a:t>
            </a:fld>
            <a:endParaRPr lang="en-US" altLang="en-US" smtClean="0">
              <a:latin typeface="Helvetica" charset="0"/>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lIns="91435" tIns="45718" rIns="91435" bIns="45718"/>
          <a:lstStyle/>
          <a:p>
            <a:pPr eaLnBrk="1" hangingPunct="1"/>
            <a:r>
              <a:rPr lang="en-US" altLang="en-US" dirty="0" smtClean="0"/>
              <a:t>ATOM</a:t>
            </a:r>
            <a:r>
              <a:rPr lang="en-US" altLang="en-US" baseline="0" dirty="0" smtClean="0"/>
              <a:t> = atmospheric tomography mission (NASA)</a:t>
            </a:r>
          </a:p>
          <a:p>
            <a:pPr eaLnBrk="1" hangingPunct="1"/>
            <a:r>
              <a:rPr lang="en-US" altLang="en-US" sz="1200" dirty="0" err="1" smtClean="0"/>
              <a:t>ATom</a:t>
            </a:r>
            <a:r>
              <a:rPr lang="en-US" altLang="en-US" sz="1200" dirty="0" smtClean="0"/>
              <a:t> Aircraft observations &amp; box model for </a:t>
            </a:r>
            <a:r>
              <a:rPr lang="en-US" altLang="en-US" sz="1200" baseline="0" dirty="0" smtClean="0"/>
              <a:t>a</a:t>
            </a:r>
            <a:r>
              <a:rPr lang="en-US" altLang="en-US" sz="1200" dirty="0" smtClean="0"/>
              <a:t>nalysis of MN emission rates</a:t>
            </a:r>
          </a:p>
          <a:p>
            <a:pPr eaLnBrk="1" hangingPunct="1"/>
            <a:endParaRPr lang="en-US" altLang="en-US" sz="1200" dirty="0" smtClean="0"/>
          </a:p>
          <a:p>
            <a:pPr eaLnBrk="1" hangingPunct="1"/>
            <a:r>
              <a:rPr lang="en-US" altLang="en-US" sz="1200" dirty="0" smtClean="0"/>
              <a:t>Assume no production due to biomass</a:t>
            </a:r>
            <a:r>
              <a:rPr lang="en-US" altLang="en-US" sz="1200" baseline="0" dirty="0" smtClean="0"/>
              <a:t> burning</a:t>
            </a:r>
          </a:p>
          <a:p>
            <a:pPr eaLnBrk="1" hangingPunct="1"/>
            <a:r>
              <a:rPr lang="en-US" altLang="en-US" sz="1200" baseline="0" dirty="0" smtClean="0"/>
              <a:t>Assume no chemical production from NO</a:t>
            </a:r>
            <a:endParaRPr lang="en-US" altLang="en-US" dirty="0" smtClean="0"/>
          </a:p>
        </p:txBody>
      </p:sp>
    </p:spTree>
    <p:extLst>
      <p:ext uri="{BB962C8B-B14F-4D97-AF65-F5344CB8AC3E}">
        <p14:creationId xmlns:p14="http://schemas.microsoft.com/office/powerpoint/2010/main" val="1533524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deltaCO2 is still calculated as</a:t>
            </a:r>
            <a:r>
              <a:rPr lang="en-US" baseline="0" dirty="0" smtClean="0"/>
              <a:t> the difference between bins of 270-280 and 290-300, with no filtering based on CH4, etc. Pressure-weighting does not change the answer, but aggregating the data as in slide 2 does. Will be hard to filter by CH4 for HIPPO and </a:t>
            </a:r>
            <a:r>
              <a:rPr lang="en-US" baseline="0" dirty="0" err="1" smtClean="0"/>
              <a:t>IceBridge</a:t>
            </a:r>
            <a:r>
              <a:rPr lang="en-US" baseline="0" dirty="0" smtClean="0"/>
              <a:t> because precision is not as good.</a:t>
            </a:r>
          </a:p>
          <a:p>
            <a:endParaRPr lang="en-US" baseline="0" dirty="0" smtClean="0"/>
          </a:p>
          <a:p>
            <a:r>
              <a:rPr lang="en-US" baseline="0" dirty="0" smtClean="0"/>
              <a:t>CT2016 monthly averages for 50-70 </a:t>
            </a:r>
            <a:r>
              <a:rPr lang="en-US" baseline="0" dirty="0" err="1" smtClean="0"/>
              <a:t>deg</a:t>
            </a:r>
            <a:r>
              <a:rPr lang="en-US" baseline="0" dirty="0" smtClean="0"/>
              <a:t> </a:t>
            </a:r>
            <a:r>
              <a:rPr lang="en-US" baseline="0" dirty="0" err="1" smtClean="0"/>
              <a:t>lat</a:t>
            </a:r>
            <a:endParaRPr lang="en-US" dirty="0"/>
          </a:p>
        </p:txBody>
      </p:sp>
      <p:sp>
        <p:nvSpPr>
          <p:cNvPr id="4" name="Slide Number Placeholder 3"/>
          <p:cNvSpPr>
            <a:spLocks noGrp="1"/>
          </p:cNvSpPr>
          <p:nvPr>
            <p:ph type="sldNum" sz="quarter" idx="10"/>
          </p:nvPr>
        </p:nvSpPr>
        <p:spPr/>
        <p:txBody>
          <a:bodyPr/>
          <a:lstStyle/>
          <a:p>
            <a:fld id="{7F811E7E-4BC3-4D4E-88B0-2D7287E66E6D}" type="slidenum">
              <a:rPr lang="en-US" smtClean="0"/>
              <a:t>7</a:t>
            </a:fld>
            <a:endParaRPr lang="en-US"/>
          </a:p>
        </p:txBody>
      </p:sp>
    </p:spTree>
    <p:extLst>
      <p:ext uri="{BB962C8B-B14F-4D97-AF65-F5344CB8AC3E}">
        <p14:creationId xmlns:p14="http://schemas.microsoft.com/office/powerpoint/2010/main" val="29133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a:t>
            </a:r>
            <a:r>
              <a:rPr lang="en-US" baseline="0" dirty="0" smtClean="0"/>
              <a:t> </a:t>
            </a:r>
            <a:r>
              <a:rPr lang="en-US" baseline="0" dirty="0" err="1" smtClean="0"/>
              <a:t>CESM</a:t>
            </a:r>
            <a:r>
              <a:rPr lang="en-US" baseline="0" dirty="0" smtClean="0"/>
              <a:t> – do 2016/17 on left and long term mean on right</a:t>
            </a:r>
          </a:p>
          <a:p>
            <a:endParaRPr lang="en-US" baseline="0" dirty="0" smtClean="0"/>
          </a:p>
          <a:p>
            <a:r>
              <a:rPr lang="en-US" baseline="0" dirty="0" smtClean="0"/>
              <a:t>fundamental property of system?</a:t>
            </a:r>
            <a:endParaRPr lang="en-US" dirty="0"/>
          </a:p>
        </p:txBody>
      </p:sp>
      <p:sp>
        <p:nvSpPr>
          <p:cNvPr id="4" name="Slide Number Placeholder 3"/>
          <p:cNvSpPr>
            <a:spLocks noGrp="1"/>
          </p:cNvSpPr>
          <p:nvPr>
            <p:ph type="sldNum" sz="quarter" idx="10"/>
          </p:nvPr>
        </p:nvSpPr>
        <p:spPr/>
        <p:txBody>
          <a:bodyPr/>
          <a:lstStyle/>
          <a:p>
            <a:fld id="{69913A5B-1404-4DE6-9D91-B312C8888E0A}" type="slidenum">
              <a:rPr lang="en-US" smtClean="0"/>
              <a:t>12</a:t>
            </a:fld>
            <a:endParaRPr lang="en-US"/>
          </a:p>
        </p:txBody>
      </p:sp>
    </p:spTree>
    <p:extLst>
      <p:ext uri="{BB962C8B-B14F-4D97-AF65-F5344CB8AC3E}">
        <p14:creationId xmlns:p14="http://schemas.microsoft.com/office/powerpoint/2010/main" val="365500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Dot-dashed</a:t>
            </a:r>
            <a:r>
              <a:rPr lang="en-US" baseline="0" dirty="0" smtClean="0"/>
              <a:t> line: T = 0C</a:t>
            </a:r>
          </a:p>
          <a:p>
            <a:r>
              <a:rPr lang="en-US" baseline="0" dirty="0" smtClean="0"/>
              <a:t>Dashed line: T = -40C</a:t>
            </a:r>
          </a:p>
          <a:p>
            <a:r>
              <a:rPr lang="en-US" baseline="0" dirty="0" smtClean="0"/>
              <a:t>Latitude</a:t>
            </a:r>
          </a:p>
          <a:p>
            <a:r>
              <a:rPr lang="en-US" baseline="0" dirty="0" smtClean="0"/>
              <a:t>Longitude 50-92W</a:t>
            </a:r>
          </a:p>
          <a:p>
            <a:endParaRPr lang="en-US" dirty="0"/>
          </a:p>
        </p:txBody>
      </p:sp>
      <p:sp>
        <p:nvSpPr>
          <p:cNvPr id="4" name="Slide Number Placeholder 3"/>
          <p:cNvSpPr>
            <a:spLocks noGrp="1"/>
          </p:cNvSpPr>
          <p:nvPr>
            <p:ph type="sldNum" sz="quarter" idx="10"/>
          </p:nvPr>
        </p:nvSpPr>
        <p:spPr/>
        <p:txBody>
          <a:bodyPr/>
          <a:lstStyle/>
          <a:p>
            <a:fld id="{E2A92405-0DFD-4502-B0B3-11E878A1B518}" type="slidenum">
              <a:rPr lang="en-US" smtClean="0"/>
              <a:t>22</a:t>
            </a:fld>
            <a:endParaRPr lang="en-US"/>
          </a:p>
        </p:txBody>
      </p:sp>
    </p:spTree>
    <p:extLst>
      <p:ext uri="{BB962C8B-B14F-4D97-AF65-F5344CB8AC3E}">
        <p14:creationId xmlns:p14="http://schemas.microsoft.com/office/powerpoint/2010/main" val="209646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Comparisons between</a:t>
            </a:r>
            <a:r>
              <a:rPr lang="en-US" baseline="0" dirty="0" smtClean="0"/>
              <a:t> CAM5 and in-situ observations for the three types of conditions</a:t>
            </a:r>
            <a:endParaRPr lang="en-US" dirty="0" smtClean="0"/>
          </a:p>
          <a:p>
            <a:r>
              <a:rPr lang="en-US" dirty="0" smtClean="0"/>
              <a:t>nudged CAM5 simulations (nudged by T, P, 3-D wind)</a:t>
            </a:r>
            <a:endParaRPr lang="en-US" dirty="0"/>
          </a:p>
        </p:txBody>
      </p:sp>
      <p:sp>
        <p:nvSpPr>
          <p:cNvPr id="4" name="Slide Number Placeholder 3"/>
          <p:cNvSpPr>
            <a:spLocks noGrp="1"/>
          </p:cNvSpPr>
          <p:nvPr>
            <p:ph type="sldNum" sz="quarter" idx="10"/>
          </p:nvPr>
        </p:nvSpPr>
        <p:spPr/>
        <p:txBody>
          <a:bodyPr/>
          <a:lstStyle/>
          <a:p>
            <a:fld id="{E2A92405-0DFD-4502-B0B3-11E878A1B518}" type="slidenum">
              <a:rPr lang="en-US" smtClean="0"/>
              <a:t>23</a:t>
            </a:fld>
            <a:endParaRPr lang="en-US"/>
          </a:p>
        </p:txBody>
      </p:sp>
    </p:spTree>
    <p:extLst>
      <p:ext uri="{BB962C8B-B14F-4D97-AF65-F5344CB8AC3E}">
        <p14:creationId xmlns:p14="http://schemas.microsoft.com/office/powerpoint/2010/main" val="1674883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92405-0DFD-4502-B0B3-11E878A1B518}" type="slidenum">
              <a:rPr lang="en-US" smtClean="0"/>
              <a:t>24</a:t>
            </a:fld>
            <a:endParaRPr lang="en-US"/>
          </a:p>
        </p:txBody>
      </p:sp>
    </p:spTree>
    <p:extLst>
      <p:ext uri="{BB962C8B-B14F-4D97-AF65-F5344CB8AC3E}">
        <p14:creationId xmlns:p14="http://schemas.microsoft.com/office/powerpoint/2010/main" val="3682101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Peak positions shift with temperature</a:t>
            </a:r>
          </a:p>
          <a:p>
            <a:pPr marL="228600" indent="-228600">
              <a:buAutoNum type="arabicPeriod"/>
            </a:pPr>
            <a:r>
              <a:rPr lang="en-US" baseline="0" dirty="0" smtClean="0"/>
              <a:t>Similar peak position around 100% </a:t>
            </a:r>
          </a:p>
          <a:p>
            <a:pPr marL="228600" indent="-228600">
              <a:buAutoNum type="arabicPeriod"/>
            </a:pPr>
            <a:r>
              <a:rPr lang="en-US" baseline="0" dirty="0" smtClean="0"/>
              <a:t>More near-saturation clear-sky data in the observations</a:t>
            </a:r>
          </a:p>
          <a:p>
            <a:pPr marL="228600" indent="-228600">
              <a:buAutoNum type="arabicPeriod"/>
            </a:pPr>
            <a:r>
              <a:rPr lang="en-US" baseline="0" dirty="0" smtClean="0"/>
              <a:t>CAM5 shows a sharper decay of clear-sky ISS</a:t>
            </a:r>
            <a:endParaRPr lang="en-US" dirty="0"/>
          </a:p>
        </p:txBody>
      </p:sp>
      <p:sp>
        <p:nvSpPr>
          <p:cNvPr id="4" name="Slide Number Placeholder 3"/>
          <p:cNvSpPr>
            <a:spLocks noGrp="1"/>
          </p:cNvSpPr>
          <p:nvPr>
            <p:ph type="sldNum" sz="quarter" idx="10"/>
          </p:nvPr>
        </p:nvSpPr>
        <p:spPr/>
        <p:txBody>
          <a:bodyPr/>
          <a:lstStyle/>
          <a:p>
            <a:fld id="{E2A92405-0DFD-4502-B0B3-11E878A1B518}" type="slidenum">
              <a:rPr lang="en-US" smtClean="0"/>
              <a:t>25</a:t>
            </a:fld>
            <a:endParaRPr lang="en-US"/>
          </a:p>
        </p:txBody>
      </p:sp>
    </p:spTree>
    <p:extLst>
      <p:ext uri="{BB962C8B-B14F-4D97-AF65-F5344CB8AC3E}">
        <p14:creationId xmlns:p14="http://schemas.microsoft.com/office/powerpoint/2010/main" val="987122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76BA37-E609-48A6-85A3-D52C2BB81697}"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9E48-6801-4EBF-96AA-08C8D569B73E}" type="slidenum">
              <a:rPr lang="en-US" smtClean="0"/>
              <a:t>‹#›</a:t>
            </a:fld>
            <a:endParaRPr lang="en-US"/>
          </a:p>
        </p:txBody>
      </p:sp>
    </p:spTree>
    <p:extLst>
      <p:ext uri="{BB962C8B-B14F-4D97-AF65-F5344CB8AC3E}">
        <p14:creationId xmlns:p14="http://schemas.microsoft.com/office/powerpoint/2010/main" val="186841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6BA37-E609-48A6-85A3-D52C2BB81697}"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9E48-6801-4EBF-96AA-08C8D569B73E}" type="slidenum">
              <a:rPr lang="en-US" smtClean="0"/>
              <a:t>‹#›</a:t>
            </a:fld>
            <a:endParaRPr lang="en-US"/>
          </a:p>
        </p:txBody>
      </p:sp>
    </p:spTree>
    <p:extLst>
      <p:ext uri="{BB962C8B-B14F-4D97-AF65-F5344CB8AC3E}">
        <p14:creationId xmlns:p14="http://schemas.microsoft.com/office/powerpoint/2010/main" val="331174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6BA37-E609-48A6-85A3-D52C2BB81697}"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9E48-6801-4EBF-96AA-08C8D569B73E}" type="slidenum">
              <a:rPr lang="en-US" smtClean="0"/>
              <a:t>‹#›</a:t>
            </a:fld>
            <a:endParaRPr lang="en-US"/>
          </a:p>
        </p:txBody>
      </p:sp>
    </p:spTree>
    <p:extLst>
      <p:ext uri="{BB962C8B-B14F-4D97-AF65-F5344CB8AC3E}">
        <p14:creationId xmlns:p14="http://schemas.microsoft.com/office/powerpoint/2010/main" val="188993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6BA37-E609-48A6-85A3-D52C2BB81697}"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9E48-6801-4EBF-96AA-08C8D569B73E}" type="slidenum">
              <a:rPr lang="en-US" smtClean="0"/>
              <a:t>‹#›</a:t>
            </a:fld>
            <a:endParaRPr lang="en-US"/>
          </a:p>
        </p:txBody>
      </p:sp>
    </p:spTree>
    <p:extLst>
      <p:ext uri="{BB962C8B-B14F-4D97-AF65-F5344CB8AC3E}">
        <p14:creationId xmlns:p14="http://schemas.microsoft.com/office/powerpoint/2010/main" val="367635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76BA37-E609-48A6-85A3-D52C2BB81697}"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9E48-6801-4EBF-96AA-08C8D569B73E}" type="slidenum">
              <a:rPr lang="en-US" smtClean="0"/>
              <a:t>‹#›</a:t>
            </a:fld>
            <a:endParaRPr lang="en-US"/>
          </a:p>
        </p:txBody>
      </p:sp>
    </p:spTree>
    <p:extLst>
      <p:ext uri="{BB962C8B-B14F-4D97-AF65-F5344CB8AC3E}">
        <p14:creationId xmlns:p14="http://schemas.microsoft.com/office/powerpoint/2010/main" val="343020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76BA37-E609-48A6-85A3-D52C2BB81697}" type="datetimeFigureOut">
              <a:rPr lang="en-US" smtClean="0"/>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9E48-6801-4EBF-96AA-08C8D569B73E}" type="slidenum">
              <a:rPr lang="en-US" smtClean="0"/>
              <a:t>‹#›</a:t>
            </a:fld>
            <a:endParaRPr lang="en-US"/>
          </a:p>
        </p:txBody>
      </p:sp>
    </p:spTree>
    <p:extLst>
      <p:ext uri="{BB962C8B-B14F-4D97-AF65-F5344CB8AC3E}">
        <p14:creationId xmlns:p14="http://schemas.microsoft.com/office/powerpoint/2010/main" val="193391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76BA37-E609-48A6-85A3-D52C2BB81697}" type="datetimeFigureOut">
              <a:rPr lang="en-US" smtClean="0"/>
              <a:t>7/18/2017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39E48-6801-4EBF-96AA-08C8D569B73E}" type="slidenum">
              <a:rPr lang="en-US" smtClean="0"/>
              <a:t>‹#›</a:t>
            </a:fld>
            <a:endParaRPr lang="en-US"/>
          </a:p>
        </p:txBody>
      </p:sp>
    </p:spTree>
    <p:extLst>
      <p:ext uri="{BB962C8B-B14F-4D97-AF65-F5344CB8AC3E}">
        <p14:creationId xmlns:p14="http://schemas.microsoft.com/office/powerpoint/2010/main" val="68487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76BA37-E609-48A6-85A3-D52C2BB81697}" type="datetimeFigureOut">
              <a:rPr lang="en-US" smtClean="0"/>
              <a:t>7/18/2017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39E48-6801-4EBF-96AA-08C8D569B73E}" type="slidenum">
              <a:rPr lang="en-US" smtClean="0"/>
              <a:t>‹#›</a:t>
            </a:fld>
            <a:endParaRPr lang="en-US"/>
          </a:p>
        </p:txBody>
      </p:sp>
    </p:spTree>
    <p:extLst>
      <p:ext uri="{BB962C8B-B14F-4D97-AF65-F5344CB8AC3E}">
        <p14:creationId xmlns:p14="http://schemas.microsoft.com/office/powerpoint/2010/main" val="210878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6BA37-E609-48A6-85A3-D52C2BB81697}" type="datetimeFigureOut">
              <a:rPr lang="en-US" smtClean="0"/>
              <a:t>7/18/2017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39E48-6801-4EBF-96AA-08C8D569B73E}" type="slidenum">
              <a:rPr lang="en-US" smtClean="0"/>
              <a:t>‹#›</a:t>
            </a:fld>
            <a:endParaRPr lang="en-US"/>
          </a:p>
        </p:txBody>
      </p:sp>
    </p:spTree>
    <p:extLst>
      <p:ext uri="{BB962C8B-B14F-4D97-AF65-F5344CB8AC3E}">
        <p14:creationId xmlns:p14="http://schemas.microsoft.com/office/powerpoint/2010/main" val="333082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6BA37-E609-48A6-85A3-D52C2BB81697}" type="datetimeFigureOut">
              <a:rPr lang="en-US" smtClean="0"/>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9E48-6801-4EBF-96AA-08C8D569B73E}" type="slidenum">
              <a:rPr lang="en-US" smtClean="0"/>
              <a:t>‹#›</a:t>
            </a:fld>
            <a:endParaRPr lang="en-US"/>
          </a:p>
        </p:txBody>
      </p:sp>
    </p:spTree>
    <p:extLst>
      <p:ext uri="{BB962C8B-B14F-4D97-AF65-F5344CB8AC3E}">
        <p14:creationId xmlns:p14="http://schemas.microsoft.com/office/powerpoint/2010/main" val="143854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6BA37-E609-48A6-85A3-D52C2BB81697}" type="datetimeFigureOut">
              <a:rPr lang="en-US" smtClean="0"/>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9E48-6801-4EBF-96AA-08C8D569B73E}" type="slidenum">
              <a:rPr lang="en-US" smtClean="0"/>
              <a:t>‹#›</a:t>
            </a:fld>
            <a:endParaRPr lang="en-US"/>
          </a:p>
        </p:txBody>
      </p:sp>
    </p:spTree>
    <p:extLst>
      <p:ext uri="{BB962C8B-B14F-4D97-AF65-F5344CB8AC3E}">
        <p14:creationId xmlns:p14="http://schemas.microsoft.com/office/powerpoint/2010/main" val="238064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6BA37-E609-48A6-85A3-D52C2BB81697}" type="datetimeFigureOut">
              <a:rPr lang="en-US" smtClean="0"/>
              <a:t>7/18/2017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39E48-6801-4EBF-96AA-08C8D569B73E}" type="slidenum">
              <a:rPr lang="en-US" smtClean="0"/>
              <a:t>‹#›</a:t>
            </a:fld>
            <a:endParaRPr lang="en-US"/>
          </a:p>
        </p:txBody>
      </p:sp>
    </p:spTree>
    <p:extLst>
      <p:ext uri="{BB962C8B-B14F-4D97-AF65-F5344CB8AC3E}">
        <p14:creationId xmlns:p14="http://schemas.microsoft.com/office/powerpoint/2010/main" val="844988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neustel@ametsoc.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Minghui.Diao@sjsu.edu"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57200"/>
            <a:ext cx="6019800" cy="5709255"/>
          </a:xfrm>
          <a:prstGeom prst="rect">
            <a:avLst/>
          </a:prstGeom>
        </p:spPr>
        <p:txBody>
          <a:bodyPr wrap="square">
            <a:spAutoFit/>
          </a:bodyPr>
          <a:lstStyle/>
          <a:p>
            <a:pPr>
              <a:spcAft>
                <a:spcPts val="600"/>
              </a:spcAft>
            </a:pPr>
            <a:r>
              <a:rPr lang="en-US" sz="2000" b="1" dirty="0" smtClean="0"/>
              <a:t>Agenda</a:t>
            </a:r>
          </a:p>
          <a:p>
            <a:pPr marL="342900" indent="-342900">
              <a:spcAft>
                <a:spcPts val="600"/>
              </a:spcAft>
              <a:buAutoNum type="arabicParenR"/>
            </a:pPr>
            <a:r>
              <a:rPr lang="en-US" dirty="0" smtClean="0"/>
              <a:t>Britt</a:t>
            </a:r>
            <a:r>
              <a:rPr lang="en-US" dirty="0"/>
              <a:t>: </a:t>
            </a:r>
            <a:r>
              <a:rPr lang="en-US" dirty="0" smtClean="0"/>
              <a:t>data </a:t>
            </a:r>
            <a:r>
              <a:rPr lang="en-US" dirty="0"/>
              <a:t>and BAMS paper </a:t>
            </a:r>
            <a:r>
              <a:rPr lang="en-US" dirty="0" smtClean="0"/>
              <a:t>status</a:t>
            </a:r>
          </a:p>
          <a:p>
            <a:pPr marL="342900" indent="-342900">
              <a:spcAft>
                <a:spcPts val="600"/>
              </a:spcAft>
              <a:buFont typeface="+mj-lt"/>
              <a:buAutoNum type="arabicParenR"/>
            </a:pPr>
            <a:r>
              <a:rPr lang="en-US" dirty="0" smtClean="0"/>
              <a:t>Matt</a:t>
            </a:r>
            <a:r>
              <a:rPr lang="en-US" dirty="0"/>
              <a:t>: CO2 flux </a:t>
            </a:r>
            <a:r>
              <a:rPr lang="en-US" dirty="0" smtClean="0"/>
              <a:t>paper</a:t>
            </a:r>
          </a:p>
          <a:p>
            <a:pPr marL="342900" indent="-342900">
              <a:spcAft>
                <a:spcPts val="600"/>
              </a:spcAft>
              <a:buFont typeface="+mj-lt"/>
              <a:buAutoNum type="arabicParenR"/>
            </a:pPr>
            <a:r>
              <a:rPr lang="en-US" dirty="0" smtClean="0"/>
              <a:t>Martin</a:t>
            </a:r>
            <a:r>
              <a:rPr lang="en-US" dirty="0"/>
              <a:t>: </a:t>
            </a:r>
            <a:r>
              <a:rPr lang="en-US" dirty="0" err="1"/>
              <a:t>Lagrangian</a:t>
            </a:r>
            <a:r>
              <a:rPr lang="en-US" dirty="0"/>
              <a:t> flux estimate </a:t>
            </a:r>
            <a:r>
              <a:rPr lang="en-US" dirty="0" smtClean="0"/>
              <a:t>paper</a:t>
            </a:r>
          </a:p>
          <a:p>
            <a:pPr marL="342900" indent="-342900">
              <a:spcAft>
                <a:spcPts val="600"/>
              </a:spcAft>
              <a:buFont typeface="+mj-lt"/>
              <a:buAutoNum type="arabicParenR"/>
            </a:pPr>
            <a:r>
              <a:rPr lang="en-US" dirty="0" smtClean="0"/>
              <a:t>Eric </a:t>
            </a:r>
            <a:r>
              <a:rPr lang="en-US" dirty="0"/>
              <a:t>M: BL O</a:t>
            </a:r>
            <a:r>
              <a:rPr lang="en-US" baseline="-25000" dirty="0"/>
              <a:t>2</a:t>
            </a:r>
            <a:r>
              <a:rPr lang="en-US" dirty="0"/>
              <a:t>:CO</a:t>
            </a:r>
            <a:r>
              <a:rPr lang="en-US" baseline="-25000" dirty="0"/>
              <a:t>2</a:t>
            </a:r>
            <a:r>
              <a:rPr lang="en-US" dirty="0"/>
              <a:t> </a:t>
            </a:r>
            <a:r>
              <a:rPr lang="en-US" dirty="0" smtClean="0"/>
              <a:t>paper</a:t>
            </a:r>
          </a:p>
          <a:p>
            <a:pPr marL="342900" indent="-342900">
              <a:spcAft>
                <a:spcPts val="600"/>
              </a:spcAft>
              <a:buFont typeface="+mj-lt"/>
              <a:buAutoNum type="arabicParenR"/>
            </a:pPr>
            <a:r>
              <a:rPr lang="en-US" dirty="0" smtClean="0"/>
              <a:t>Kathryn</a:t>
            </a:r>
            <a:r>
              <a:rPr lang="en-US" dirty="0"/>
              <a:t>: ORCAS/HIPPO/</a:t>
            </a:r>
            <a:r>
              <a:rPr lang="en-US" dirty="0" err="1"/>
              <a:t>ATom</a:t>
            </a:r>
            <a:r>
              <a:rPr lang="en-US" dirty="0"/>
              <a:t> vertical CO</a:t>
            </a:r>
            <a:r>
              <a:rPr lang="en-US" baseline="-25000" dirty="0"/>
              <a:t>2</a:t>
            </a:r>
            <a:r>
              <a:rPr lang="en-US" dirty="0"/>
              <a:t> </a:t>
            </a:r>
            <a:r>
              <a:rPr lang="en-US" dirty="0" smtClean="0"/>
              <a:t>gradients</a:t>
            </a:r>
          </a:p>
          <a:p>
            <a:pPr marL="342900" indent="-342900">
              <a:spcAft>
                <a:spcPts val="600"/>
              </a:spcAft>
              <a:buFont typeface="+mj-lt"/>
              <a:buAutoNum type="arabicParenR"/>
            </a:pPr>
            <a:r>
              <a:rPr lang="en-US" dirty="0" smtClean="0"/>
              <a:t>Britt</a:t>
            </a:r>
            <a:r>
              <a:rPr lang="en-US" dirty="0"/>
              <a:t>: ORCAS/Gould/PSA O</a:t>
            </a:r>
            <a:r>
              <a:rPr lang="en-US" baseline="-25000" dirty="0"/>
              <a:t>2</a:t>
            </a:r>
            <a:r>
              <a:rPr lang="en-US" dirty="0"/>
              <a:t>:CO</a:t>
            </a:r>
            <a:r>
              <a:rPr lang="en-US" baseline="-25000" dirty="0"/>
              <a:t>2</a:t>
            </a:r>
            <a:r>
              <a:rPr lang="en-US" dirty="0"/>
              <a:t> paper </a:t>
            </a:r>
            <a:endParaRPr lang="en-US" dirty="0" smtClean="0"/>
          </a:p>
          <a:p>
            <a:pPr marL="342900" indent="-342900">
              <a:spcAft>
                <a:spcPts val="600"/>
              </a:spcAft>
              <a:buFont typeface="+mj-lt"/>
              <a:buAutoNum type="arabicParenR"/>
            </a:pPr>
            <a:r>
              <a:rPr lang="en-US" dirty="0" smtClean="0"/>
              <a:t>Lizzy</a:t>
            </a:r>
            <a:r>
              <a:rPr lang="en-US" dirty="0"/>
              <a:t>: biogenic gas </a:t>
            </a:r>
            <a:r>
              <a:rPr lang="en-US" dirty="0" smtClean="0"/>
              <a:t>paper</a:t>
            </a:r>
          </a:p>
          <a:p>
            <a:pPr marL="342900" indent="-342900">
              <a:spcAft>
                <a:spcPts val="600"/>
              </a:spcAft>
              <a:buFont typeface="+mj-lt"/>
              <a:buAutoNum type="arabicParenR"/>
            </a:pPr>
            <a:r>
              <a:rPr lang="en-US" dirty="0" err="1" smtClean="0"/>
              <a:t>Minghui</a:t>
            </a:r>
            <a:r>
              <a:rPr lang="en-US" dirty="0"/>
              <a:t>: RH </a:t>
            </a:r>
            <a:r>
              <a:rPr lang="en-US" dirty="0" smtClean="0"/>
              <a:t>paper</a:t>
            </a:r>
          </a:p>
          <a:p>
            <a:pPr marL="342900" indent="-342900">
              <a:spcAft>
                <a:spcPts val="600"/>
              </a:spcAft>
              <a:buFont typeface="+mj-lt"/>
              <a:buAutoNum type="arabicParenR"/>
            </a:pPr>
            <a:r>
              <a:rPr lang="en-US" dirty="0" smtClean="0"/>
              <a:t>Heidi</a:t>
            </a:r>
            <a:r>
              <a:rPr lang="en-US" dirty="0"/>
              <a:t>: </a:t>
            </a:r>
            <a:r>
              <a:rPr lang="en-US" dirty="0" smtClean="0"/>
              <a:t>PRISM</a:t>
            </a:r>
          </a:p>
          <a:p>
            <a:pPr marL="342900" indent="-342900">
              <a:spcAft>
                <a:spcPts val="600"/>
              </a:spcAft>
              <a:buFont typeface="+mj-lt"/>
              <a:buAutoNum type="arabicParenR"/>
            </a:pPr>
            <a:r>
              <a:rPr lang="en-US" dirty="0" smtClean="0"/>
              <a:t>General </a:t>
            </a:r>
            <a:r>
              <a:rPr lang="en-US" dirty="0"/>
              <a:t>discussion</a:t>
            </a:r>
          </a:p>
          <a:p>
            <a:pPr marL="800100" lvl="1" indent="-342900">
              <a:spcAft>
                <a:spcPts val="600"/>
              </a:spcAft>
              <a:buFont typeface="+mj-lt"/>
              <a:buAutoNum type="alphaLcParenR"/>
            </a:pPr>
            <a:r>
              <a:rPr lang="en-US" dirty="0" smtClean="0"/>
              <a:t>path(s</a:t>
            </a:r>
            <a:r>
              <a:rPr lang="en-US" dirty="0"/>
              <a:t>) forward</a:t>
            </a:r>
          </a:p>
          <a:p>
            <a:pPr marL="800100" lvl="1" indent="-342900">
              <a:spcAft>
                <a:spcPts val="600"/>
              </a:spcAft>
              <a:buFont typeface="+mj-lt"/>
              <a:buAutoNum type="alphaLcParenR"/>
            </a:pPr>
            <a:r>
              <a:rPr lang="en-US" dirty="0" smtClean="0"/>
              <a:t>critical </a:t>
            </a:r>
            <a:r>
              <a:rPr lang="en-US" dirty="0"/>
              <a:t>needs</a:t>
            </a:r>
          </a:p>
          <a:p>
            <a:pPr marL="800100" lvl="1" indent="-342900">
              <a:spcAft>
                <a:spcPts val="600"/>
              </a:spcAft>
              <a:buFont typeface="+mj-lt"/>
              <a:buAutoNum type="alphaLcParenR"/>
            </a:pPr>
            <a:r>
              <a:rPr lang="en-US" dirty="0" smtClean="0"/>
              <a:t>desirable </a:t>
            </a:r>
            <a:r>
              <a:rPr lang="en-US" dirty="0"/>
              <a:t>model runs</a:t>
            </a:r>
          </a:p>
          <a:p>
            <a:pPr marL="800100" lvl="1" indent="-342900">
              <a:spcAft>
                <a:spcPts val="600"/>
              </a:spcAft>
              <a:buFont typeface="+mj-lt"/>
              <a:buAutoNum type="alphaLcParenR"/>
            </a:pPr>
            <a:r>
              <a:rPr lang="en-US" dirty="0" smtClean="0"/>
              <a:t>other </a:t>
            </a:r>
            <a:r>
              <a:rPr lang="en-US" dirty="0"/>
              <a:t>collaborative opportunities</a:t>
            </a:r>
          </a:p>
          <a:p>
            <a:pPr marL="800100" lvl="1" indent="-342900">
              <a:spcAft>
                <a:spcPts val="600"/>
              </a:spcAft>
              <a:buFont typeface="+mj-lt"/>
              <a:buAutoNum type="alphaLcParenR"/>
            </a:pPr>
            <a:r>
              <a:rPr lang="en-US" dirty="0" smtClean="0"/>
              <a:t>future </a:t>
            </a:r>
            <a:r>
              <a:rPr lang="en-US" dirty="0"/>
              <a:t>meetings</a:t>
            </a:r>
          </a:p>
        </p:txBody>
      </p:sp>
      <p:sp>
        <p:nvSpPr>
          <p:cNvPr id="3" name="TextBox 2"/>
          <p:cNvSpPr txBox="1"/>
          <p:nvPr/>
        </p:nvSpPr>
        <p:spPr>
          <a:xfrm>
            <a:off x="533400" y="1219200"/>
            <a:ext cx="7924800" cy="1754326"/>
          </a:xfrm>
          <a:prstGeom prst="rect">
            <a:avLst/>
          </a:prstGeom>
          <a:solidFill>
            <a:schemeClr val="bg1"/>
          </a:solidFill>
          <a:ln>
            <a:solidFill>
              <a:schemeClr val="tx1"/>
            </a:solidFill>
          </a:ln>
        </p:spPr>
        <p:txBody>
          <a:bodyPr wrap="square" rtlCol="0">
            <a:spAutoFit/>
          </a:bodyPr>
          <a:lstStyle/>
          <a:p>
            <a:r>
              <a:rPr lang="en-US" dirty="0"/>
              <a:t>On Wed, Jul 19, 2017 at 9:54 AM, </a:t>
            </a:r>
            <a:r>
              <a:rPr lang="en-US" dirty="0" err="1"/>
              <a:t>Neustel</a:t>
            </a:r>
            <a:r>
              <a:rPr lang="en-US" dirty="0"/>
              <a:t>, Jillian &lt;</a:t>
            </a:r>
            <a:r>
              <a:rPr lang="en-US" dirty="0">
                <a:hlinkClick r:id="rId2"/>
              </a:rPr>
              <a:t>jneustel@ametsoc.org</a:t>
            </a:r>
            <a:r>
              <a:rPr lang="en-US" dirty="0"/>
              <a:t>&gt; wrote:</a:t>
            </a:r>
            <a:br>
              <a:rPr lang="en-US" dirty="0"/>
            </a:br>
            <a:r>
              <a:rPr lang="en-US" dirty="0"/>
              <a:t>At this time, I am missing the signed copyright forms from 19 of your co-authors: Ralph Keeling, </a:t>
            </a:r>
            <a:r>
              <a:rPr lang="en-US" dirty="0" err="1"/>
              <a:t>Colm</a:t>
            </a:r>
            <a:r>
              <a:rPr lang="en-US" dirty="0"/>
              <a:t> Sweeney, Stuart Beaton, Jonathan Bent, James </a:t>
            </a:r>
            <a:r>
              <a:rPr lang="en-US" dirty="0" err="1"/>
              <a:t>Bresch</a:t>
            </a:r>
            <a:r>
              <a:rPr lang="en-US" dirty="0"/>
              <a:t>, Ernesto Diaz, Michelle </a:t>
            </a:r>
            <a:r>
              <a:rPr lang="en-US" dirty="0" err="1"/>
              <a:t>Gierach</a:t>
            </a:r>
            <a:r>
              <a:rPr lang="en-US" dirty="0"/>
              <a:t>, Robert Green, Justin Haag, Martín </a:t>
            </a:r>
            <a:r>
              <a:rPr lang="en-US" dirty="0" err="1"/>
              <a:t>Hoecker-Martínez</a:t>
            </a:r>
            <a:r>
              <a:rPr lang="en-US" dirty="0"/>
              <a:t>, Shawn </a:t>
            </a:r>
            <a:r>
              <a:rPr lang="en-US" dirty="0" err="1"/>
              <a:t>Honomichl</a:t>
            </a:r>
            <a:r>
              <a:rPr lang="en-US" dirty="0"/>
              <a:t>, Jorgen Jensen, Ian </a:t>
            </a:r>
            <a:r>
              <a:rPr lang="en-US" dirty="0" err="1"/>
              <a:t>McCubbin</a:t>
            </a:r>
            <a:r>
              <a:rPr lang="en-US" dirty="0"/>
              <a:t>, Scott Nolte, Mike Reeves, Mackenzie Smith, Katherine Smith, Jeff Stith, and Darin </a:t>
            </a:r>
            <a:r>
              <a:rPr lang="en-US" dirty="0" err="1" smtClean="0"/>
              <a:t>Toohey</a:t>
            </a:r>
            <a:endParaRPr lang="en-US" dirty="0"/>
          </a:p>
        </p:txBody>
      </p:sp>
    </p:spTree>
    <p:extLst>
      <p:ext uri="{BB962C8B-B14F-4D97-AF65-F5344CB8AC3E}">
        <p14:creationId xmlns:p14="http://schemas.microsoft.com/office/powerpoint/2010/main" val="296761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2227"/>
            <a:ext cx="4495800" cy="1077218"/>
          </a:xfrm>
          <a:prstGeom prst="rect">
            <a:avLst/>
          </a:prstGeom>
          <a:noFill/>
        </p:spPr>
        <p:txBody>
          <a:bodyPr wrap="square" rtlCol="0">
            <a:spAutoFit/>
          </a:bodyPr>
          <a:lstStyle/>
          <a:p>
            <a:r>
              <a:rPr lang="en-US" sz="3200" dirty="0" smtClean="0"/>
              <a:t>Scripps PSA-</a:t>
            </a:r>
            <a:r>
              <a:rPr lang="en-US" sz="3200" dirty="0" err="1" smtClean="0"/>
              <a:t>SPO</a:t>
            </a:r>
            <a:r>
              <a:rPr lang="en-US" sz="3200" dirty="0" smtClean="0"/>
              <a:t>, </a:t>
            </a:r>
            <a:endParaRPr lang="en-US" sz="3200" dirty="0" smtClean="0"/>
          </a:p>
          <a:p>
            <a:r>
              <a:rPr lang="en-US" sz="3200" dirty="0" smtClean="0"/>
              <a:t>1997-2017</a:t>
            </a:r>
            <a:endParaRPr lang="en-US" sz="3200" dirty="0"/>
          </a:p>
        </p:txBody>
      </p:sp>
      <p:pic>
        <p:nvPicPr>
          <p:cNvPr id="5125" name="Picture 5" descr="S:\NCAR\SOTBS2\1702\sio_ratx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73300"/>
            <a:ext cx="3733800" cy="4356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NCAR\SOTBS2\1702\psa_spo_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35280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NCAR\SOTBS2\1702\psa_spo_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74798"/>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015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04757"/>
            <a:ext cx="3175869" cy="584775"/>
          </a:xfrm>
          <a:prstGeom prst="rect">
            <a:avLst/>
          </a:prstGeom>
          <a:noFill/>
        </p:spPr>
        <p:txBody>
          <a:bodyPr wrap="none" rtlCol="0">
            <a:spAutoFit/>
          </a:bodyPr>
          <a:lstStyle/>
          <a:p>
            <a:r>
              <a:rPr lang="en-US" sz="3200" dirty="0" smtClean="0"/>
              <a:t>Gould, 2012-2017</a:t>
            </a:r>
            <a:endParaRPr lang="en-US" sz="3200" dirty="0"/>
          </a:p>
        </p:txBody>
      </p:sp>
      <p:pic>
        <p:nvPicPr>
          <p:cNvPr id="4098" name="Picture 2" descr="https://www.eol.ucar.edu/homes/stephens/GO2/lmg_latgrad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08" y="1594282"/>
            <a:ext cx="4286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eol.ucar.edu/homes/stephens/GO2/lmg_latgrad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372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NCAR\SOTBS2\1702\Flux_ellipses_vORCA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128415"/>
            <a:ext cx="4286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NCAR\SOTBS2\1702\Flux_ellipses_vPSA-SPO.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52950" y="1128415"/>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5629870"/>
            <a:ext cx="8077200" cy="923330"/>
          </a:xfrm>
          <a:prstGeom prst="rect">
            <a:avLst/>
          </a:prstGeom>
          <a:noFill/>
        </p:spPr>
        <p:txBody>
          <a:bodyPr wrap="square" rtlCol="0">
            <a:spAutoFit/>
          </a:bodyPr>
          <a:lstStyle/>
          <a:p>
            <a:r>
              <a:rPr lang="en-US" dirty="0" smtClean="0"/>
              <a:t>Southern Ocean (&gt; 44 S) O</a:t>
            </a:r>
            <a:r>
              <a:rPr lang="en-US" baseline="-25000" dirty="0" smtClean="0"/>
              <a:t>2</a:t>
            </a:r>
            <a:r>
              <a:rPr lang="en-US" dirty="0" smtClean="0"/>
              <a:t> and CO</a:t>
            </a:r>
            <a:r>
              <a:rPr lang="en-US" baseline="-25000" dirty="0" smtClean="0"/>
              <a:t>2</a:t>
            </a:r>
            <a:r>
              <a:rPr lang="en-US" dirty="0" smtClean="0"/>
              <a:t> fluxes. Tak09/GK01 = Takahashi et al., 2009 CO</a:t>
            </a:r>
            <a:r>
              <a:rPr lang="en-US" baseline="-25000" dirty="0" smtClean="0"/>
              <a:t>2</a:t>
            </a:r>
            <a:r>
              <a:rPr lang="en-US" dirty="0" smtClean="0"/>
              <a:t> fluxes + Garcia and Keeling, 2001 seasonal O</a:t>
            </a:r>
            <a:r>
              <a:rPr lang="en-US" baseline="-25000" dirty="0" smtClean="0"/>
              <a:t>2</a:t>
            </a:r>
            <a:r>
              <a:rPr lang="en-US" dirty="0" smtClean="0"/>
              <a:t> fluxes + Gruber et al, 2001 annual O</a:t>
            </a:r>
            <a:r>
              <a:rPr lang="en-US" baseline="-25000" dirty="0" smtClean="0"/>
              <a:t>2</a:t>
            </a:r>
            <a:r>
              <a:rPr lang="en-US" dirty="0" smtClean="0"/>
              <a:t> fluxes. Observational </a:t>
            </a:r>
            <a:r>
              <a:rPr lang="en-US" dirty="0" err="1" smtClean="0"/>
              <a:t>contraint</a:t>
            </a:r>
            <a:r>
              <a:rPr lang="en-US" dirty="0" smtClean="0"/>
              <a:t> on ratios  shown in magenta.</a:t>
            </a:r>
            <a:endParaRPr lang="en-US" dirty="0"/>
          </a:p>
        </p:txBody>
      </p:sp>
      <p:sp>
        <p:nvSpPr>
          <p:cNvPr id="7" name="TextBox 6"/>
          <p:cNvSpPr txBox="1"/>
          <p:nvPr/>
        </p:nvSpPr>
        <p:spPr>
          <a:xfrm>
            <a:off x="1066800" y="685800"/>
            <a:ext cx="8057847" cy="461665"/>
          </a:xfrm>
          <a:prstGeom prst="rect">
            <a:avLst/>
          </a:prstGeom>
          <a:noFill/>
        </p:spPr>
        <p:txBody>
          <a:bodyPr wrap="none" rtlCol="0">
            <a:spAutoFit/>
          </a:bodyPr>
          <a:lstStyle/>
          <a:p>
            <a:r>
              <a:rPr lang="en-US" sz="2400" dirty="0" smtClean="0"/>
              <a:t>ORCAS ratio constraint              PSA-</a:t>
            </a:r>
            <a:r>
              <a:rPr lang="en-US" sz="2400" dirty="0" err="1" smtClean="0"/>
              <a:t>SPO</a:t>
            </a:r>
            <a:r>
              <a:rPr lang="en-US" sz="2400" dirty="0" smtClean="0"/>
              <a:t> ratio constraint (± SE)</a:t>
            </a:r>
            <a:endParaRPr lang="en-US" sz="2400" dirty="0"/>
          </a:p>
        </p:txBody>
      </p:sp>
      <p:cxnSp>
        <p:nvCxnSpPr>
          <p:cNvPr id="9" name="Straight Arrow Connector 8"/>
          <p:cNvCxnSpPr/>
          <p:nvPr/>
        </p:nvCxnSpPr>
        <p:spPr>
          <a:xfrm flipH="1">
            <a:off x="838200" y="2138065"/>
            <a:ext cx="1676400"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019800" y="2138065"/>
            <a:ext cx="676275"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762876" y="4424065"/>
            <a:ext cx="619124"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76400" y="1905000"/>
            <a:ext cx="0" cy="9099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19200" y="5257800"/>
            <a:ext cx="2496581" cy="369332"/>
          </a:xfrm>
          <a:prstGeom prst="rect">
            <a:avLst/>
          </a:prstGeom>
          <a:noFill/>
        </p:spPr>
        <p:txBody>
          <a:bodyPr wrap="none" rtlCol="0">
            <a:spAutoFit/>
          </a:bodyPr>
          <a:lstStyle/>
          <a:p>
            <a:r>
              <a:rPr lang="en-US" dirty="0" smtClean="0">
                <a:solidFill>
                  <a:srgbClr val="FF0000"/>
                </a:solidFill>
              </a:rPr>
              <a:t>If CESM CO</a:t>
            </a:r>
            <a:r>
              <a:rPr lang="en-US" baseline="-25000" dirty="0" smtClean="0">
                <a:solidFill>
                  <a:srgbClr val="FF0000"/>
                </a:solidFill>
              </a:rPr>
              <a:t>2</a:t>
            </a:r>
            <a:r>
              <a:rPr lang="en-US" dirty="0" smtClean="0">
                <a:solidFill>
                  <a:srgbClr val="FF0000"/>
                </a:solidFill>
              </a:rPr>
              <a:t> flux correct</a:t>
            </a:r>
            <a:endParaRPr lang="en-US" dirty="0">
              <a:solidFill>
                <a:srgbClr val="FF0000"/>
              </a:solidFill>
            </a:endParaRPr>
          </a:p>
        </p:txBody>
      </p:sp>
      <p:sp>
        <p:nvSpPr>
          <p:cNvPr id="13" name="TextBox 12"/>
          <p:cNvSpPr txBox="1"/>
          <p:nvPr/>
        </p:nvSpPr>
        <p:spPr>
          <a:xfrm>
            <a:off x="4209019" y="5257800"/>
            <a:ext cx="2265236" cy="369332"/>
          </a:xfrm>
          <a:prstGeom prst="rect">
            <a:avLst/>
          </a:prstGeom>
          <a:noFill/>
        </p:spPr>
        <p:txBody>
          <a:bodyPr wrap="none" rtlCol="0">
            <a:spAutoFit/>
          </a:bodyPr>
          <a:lstStyle/>
          <a:p>
            <a:r>
              <a:rPr lang="en-US" dirty="0" smtClean="0">
                <a:solidFill>
                  <a:srgbClr val="0000FF"/>
                </a:solidFill>
              </a:rPr>
              <a:t>If GK01 O</a:t>
            </a:r>
            <a:r>
              <a:rPr lang="en-US" baseline="-25000" dirty="0" smtClean="0">
                <a:solidFill>
                  <a:srgbClr val="0000FF"/>
                </a:solidFill>
              </a:rPr>
              <a:t>2</a:t>
            </a:r>
            <a:r>
              <a:rPr lang="en-US" dirty="0" smtClean="0">
                <a:solidFill>
                  <a:srgbClr val="0000FF"/>
                </a:solidFill>
              </a:rPr>
              <a:t> flux correct</a:t>
            </a:r>
            <a:endParaRPr lang="en-US" dirty="0">
              <a:solidFill>
                <a:srgbClr val="0000FF"/>
              </a:solidFill>
            </a:endParaRPr>
          </a:p>
        </p:txBody>
      </p:sp>
    </p:spTree>
    <p:extLst>
      <p:ext uri="{BB962C8B-B14F-4D97-AF65-F5344CB8AC3E}">
        <p14:creationId xmlns:p14="http://schemas.microsoft.com/office/powerpoint/2010/main" val="2135148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727" y="228600"/>
            <a:ext cx="8153400" cy="6801862"/>
          </a:xfrm>
          <a:prstGeom prst="rect">
            <a:avLst/>
          </a:prstGeom>
          <a:noFill/>
        </p:spPr>
        <p:txBody>
          <a:bodyPr wrap="square" rtlCol="0">
            <a:spAutoFit/>
          </a:bodyPr>
          <a:lstStyle/>
          <a:p>
            <a:pPr>
              <a:spcAft>
                <a:spcPts val="600"/>
              </a:spcAft>
            </a:pPr>
            <a:r>
              <a:rPr lang="en-US" sz="2000" b="1" dirty="0" smtClean="0"/>
              <a:t>Needs/plans:</a:t>
            </a:r>
          </a:p>
          <a:p>
            <a:pPr marL="342900" indent="-342900">
              <a:spcAft>
                <a:spcPts val="600"/>
              </a:spcAft>
              <a:buAutoNum type="arabicParenR"/>
            </a:pPr>
            <a:r>
              <a:rPr lang="en-US" dirty="0" smtClean="0"/>
              <a:t>Spatial / temporal footprints for ORCAS, Gould, and PSA-</a:t>
            </a:r>
            <a:r>
              <a:rPr lang="en-US" dirty="0" err="1" smtClean="0"/>
              <a:t>SPO</a:t>
            </a:r>
            <a:endParaRPr lang="en-US" dirty="0" smtClean="0"/>
          </a:p>
          <a:p>
            <a:pPr marL="800100" lvl="1" indent="-342900">
              <a:spcAft>
                <a:spcPts val="600"/>
              </a:spcAft>
              <a:buFont typeface="+mj-lt"/>
              <a:buAutoNum type="alphaLcParenR"/>
            </a:pPr>
            <a:r>
              <a:rPr lang="en-US" dirty="0" smtClean="0"/>
              <a:t>not quantitative, but just what regions and times contribute to gradients and ratios</a:t>
            </a:r>
          </a:p>
          <a:p>
            <a:pPr marL="800100" lvl="1" indent="-342900">
              <a:spcAft>
                <a:spcPts val="600"/>
              </a:spcAft>
              <a:buFont typeface="+mj-lt"/>
              <a:buAutoNum type="alphaLcParenR"/>
            </a:pPr>
            <a:r>
              <a:rPr lang="en-US" dirty="0" smtClean="0"/>
              <a:t>analyzing multiyear </a:t>
            </a:r>
            <a:r>
              <a:rPr lang="en-US" dirty="0" err="1" smtClean="0"/>
              <a:t>CESM</a:t>
            </a:r>
            <a:r>
              <a:rPr lang="en-US" dirty="0" smtClean="0"/>
              <a:t> runs for spatial / temporal correlation between fluxes and each metric</a:t>
            </a:r>
          </a:p>
          <a:p>
            <a:pPr marL="342900" indent="-342900">
              <a:spcAft>
                <a:spcPts val="600"/>
              </a:spcAft>
              <a:buAutoNum type="arabicParenR"/>
            </a:pPr>
            <a:r>
              <a:rPr lang="en-US" dirty="0" smtClean="0"/>
              <a:t>Clean up of Gould record</a:t>
            </a:r>
          </a:p>
          <a:p>
            <a:pPr marL="342900" indent="-342900">
              <a:spcAft>
                <a:spcPts val="600"/>
              </a:spcAft>
              <a:buAutoNum type="arabicParenR"/>
            </a:pPr>
            <a:r>
              <a:rPr lang="en-US" dirty="0" smtClean="0"/>
              <a:t>Experimental plots to find best way to represent link between O</a:t>
            </a:r>
            <a:r>
              <a:rPr lang="en-US" baseline="-25000" dirty="0" smtClean="0"/>
              <a:t>2</a:t>
            </a:r>
            <a:r>
              <a:rPr lang="en-US" dirty="0" smtClean="0"/>
              <a:t>:CO</a:t>
            </a:r>
            <a:r>
              <a:rPr lang="en-US" baseline="-25000" dirty="0" smtClean="0"/>
              <a:t>2</a:t>
            </a:r>
            <a:r>
              <a:rPr lang="en-US" dirty="0" smtClean="0"/>
              <a:t> ratios and Thermal vs. Biological forcing</a:t>
            </a:r>
          </a:p>
          <a:p>
            <a:pPr marL="342900" indent="-342900">
              <a:spcAft>
                <a:spcPts val="600"/>
              </a:spcAft>
              <a:buAutoNum type="arabicParenR"/>
            </a:pPr>
            <a:r>
              <a:rPr lang="en-US" dirty="0" smtClean="0"/>
              <a:t>Possible inclusion of CMIP5 model output</a:t>
            </a:r>
          </a:p>
          <a:p>
            <a:pPr marL="342900" indent="-342900">
              <a:spcAft>
                <a:spcPts val="600"/>
              </a:spcAft>
              <a:buAutoNum type="arabicParenR"/>
            </a:pPr>
            <a:endParaRPr lang="en-US" dirty="0" smtClean="0"/>
          </a:p>
          <a:p>
            <a:pPr algn="just">
              <a:spcAft>
                <a:spcPts val="600"/>
              </a:spcAft>
            </a:pPr>
            <a:r>
              <a:rPr lang="en-US" sz="2000" b="1" dirty="0" smtClean="0"/>
              <a:t>Journal</a:t>
            </a:r>
          </a:p>
          <a:p>
            <a:pPr algn="just">
              <a:spcAft>
                <a:spcPts val="600"/>
              </a:spcAft>
            </a:pPr>
            <a:r>
              <a:rPr lang="en-US" dirty="0" smtClean="0"/>
              <a:t>Highly speculative at this point but if all analyses pan out, will go for a high profile journal. Otherwise, will target GBC.</a:t>
            </a:r>
          </a:p>
          <a:p>
            <a:pPr marL="342900" indent="-342900">
              <a:spcAft>
                <a:spcPts val="600"/>
              </a:spcAft>
              <a:buAutoNum type="arabicParenR"/>
            </a:pPr>
            <a:endParaRPr lang="en-US" dirty="0"/>
          </a:p>
          <a:p>
            <a:pPr>
              <a:spcAft>
                <a:spcPts val="600"/>
              </a:spcAft>
            </a:pPr>
            <a:r>
              <a:rPr lang="en-US" sz="2000" b="1" dirty="0" smtClean="0"/>
              <a:t>Timeline: </a:t>
            </a:r>
          </a:p>
          <a:p>
            <a:pPr>
              <a:spcAft>
                <a:spcPts val="600"/>
              </a:spcAft>
            </a:pPr>
            <a:r>
              <a:rPr lang="en-US" dirty="0" smtClean="0"/>
              <a:t>Early Aug prep for </a:t>
            </a:r>
            <a:r>
              <a:rPr lang="en-US" dirty="0" err="1" smtClean="0"/>
              <a:t>ICDC</a:t>
            </a:r>
            <a:r>
              <a:rPr lang="en-US" dirty="0" smtClean="0"/>
              <a:t> talk, Sept/Oct further analysis and target Journal decision, Nov/Dec writing and first draft to co-authors.</a:t>
            </a:r>
          </a:p>
          <a:p>
            <a:pPr>
              <a:spcAft>
                <a:spcPts val="600"/>
              </a:spcAft>
            </a:pPr>
            <a:endParaRPr lang="en-US" dirty="0"/>
          </a:p>
          <a:p>
            <a:pPr>
              <a:spcAft>
                <a:spcPts val="600"/>
              </a:spcAft>
            </a:pPr>
            <a:endParaRPr lang="en-US" dirty="0" smtClean="0"/>
          </a:p>
        </p:txBody>
      </p:sp>
    </p:spTree>
    <p:extLst>
      <p:ext uri="{BB962C8B-B14F-4D97-AF65-F5344CB8AC3E}">
        <p14:creationId xmlns:p14="http://schemas.microsoft.com/office/powerpoint/2010/main" val="3462176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Reactive Gases--</a:t>
            </a:r>
            <a:r>
              <a:rPr lang="en-US" dirty="0" err="1" smtClean="0"/>
              <a:t>Lizzy</a:t>
            </a:r>
            <a:endParaRPr lang="en-US" dirty="0"/>
          </a:p>
        </p:txBody>
      </p:sp>
      <p:sp>
        <p:nvSpPr>
          <p:cNvPr id="3" name="Content Placeholder 2"/>
          <p:cNvSpPr>
            <a:spLocks noGrp="1"/>
          </p:cNvSpPr>
          <p:nvPr>
            <p:ph idx="1"/>
          </p:nvPr>
        </p:nvSpPr>
        <p:spPr/>
        <p:txBody>
          <a:bodyPr/>
          <a:lstStyle/>
          <a:p>
            <a:pPr marL="0" indent="0">
              <a:buNone/>
            </a:pPr>
            <a:r>
              <a:rPr lang="en-US" dirty="0" smtClean="0"/>
              <a:t>Questions: </a:t>
            </a:r>
          </a:p>
          <a:p>
            <a:pPr marL="0" indent="0">
              <a:buNone/>
            </a:pPr>
            <a:r>
              <a:rPr lang="en-US" dirty="0" smtClean="0"/>
              <a:t>In what ways can aircraft observations of reactive trace gasses be used to improved global climate models?</a:t>
            </a:r>
          </a:p>
          <a:p>
            <a:pPr marL="0" indent="0">
              <a:buNone/>
            </a:pPr>
            <a:endParaRPr lang="en-US" dirty="0" smtClean="0"/>
          </a:p>
          <a:p>
            <a:pPr marL="0" indent="0">
              <a:buNone/>
            </a:pPr>
            <a:r>
              <a:rPr lang="en-US" dirty="0" smtClean="0"/>
              <a:t>What biological or environmental parameters help explain trace gas emissions?</a:t>
            </a:r>
          </a:p>
          <a:p>
            <a:pPr marL="0" indent="0">
              <a:buNone/>
            </a:pPr>
            <a:endParaRPr lang="en-US" dirty="0"/>
          </a:p>
        </p:txBody>
      </p:sp>
      <p:sp>
        <p:nvSpPr>
          <p:cNvPr id="9" name="TextBox 8"/>
          <p:cNvSpPr txBox="1"/>
          <p:nvPr/>
        </p:nvSpPr>
        <p:spPr>
          <a:xfrm>
            <a:off x="136406" y="6474862"/>
            <a:ext cx="9007594" cy="369332"/>
          </a:xfrm>
          <a:prstGeom prst="rect">
            <a:avLst/>
          </a:prstGeom>
          <a:noFill/>
        </p:spPr>
        <p:txBody>
          <a:bodyPr wrap="none" rtlCol="0">
            <a:spAutoFit/>
          </a:bodyPr>
          <a:lstStyle/>
          <a:p>
            <a:r>
              <a:rPr lang="en-US" dirty="0" err="1" smtClean="0"/>
              <a:t>Lizzy</a:t>
            </a:r>
            <a:r>
              <a:rPr lang="en-US" dirty="0" smtClean="0"/>
              <a:t> Asher, Rebecca </a:t>
            </a:r>
            <a:r>
              <a:rPr lang="en-US" dirty="0" err="1" smtClean="0"/>
              <a:t>Hornbrook</a:t>
            </a:r>
            <a:r>
              <a:rPr lang="en-US" dirty="0" smtClean="0"/>
              <a:t>, Alan Hills, Eric </a:t>
            </a:r>
            <a:r>
              <a:rPr lang="en-US" dirty="0" err="1" smtClean="0"/>
              <a:t>Apel</a:t>
            </a:r>
            <a:r>
              <a:rPr lang="en-US" dirty="0" smtClean="0"/>
              <a:t>, Martin </a:t>
            </a:r>
            <a:r>
              <a:rPr lang="en-US" dirty="0" err="1" smtClean="0"/>
              <a:t>Hoecker</a:t>
            </a:r>
            <a:r>
              <a:rPr lang="en-US" dirty="0" smtClean="0"/>
              <a:t>-Martinez, Britt Stephens</a:t>
            </a:r>
            <a:endParaRPr lang="en-US" dirty="0"/>
          </a:p>
        </p:txBody>
      </p:sp>
    </p:spTree>
    <p:extLst>
      <p:ext uri="{BB962C8B-B14F-4D97-AF65-F5344CB8AC3E}">
        <p14:creationId xmlns:p14="http://schemas.microsoft.com/office/powerpoint/2010/main" val="190887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TOGA observations of reactive Gases &lt; 10K</a:t>
            </a:r>
            <a:endParaRPr lang="en-US" dirty="0"/>
          </a:p>
        </p:txBody>
      </p:sp>
      <p:pic>
        <p:nvPicPr>
          <p:cNvPr id="4" name="Content Placeholder 3" descr="fig1.jpg"/>
          <p:cNvPicPr>
            <a:picLocks noGrp="1" noChangeAspect="1"/>
          </p:cNvPicPr>
          <p:nvPr>
            <p:ph idx="1"/>
          </p:nvPr>
        </p:nvPicPr>
        <p:blipFill>
          <a:blip r:embed="rId2" cstate="print">
            <a:extLst>
              <a:ext uri="{28A0092B-C50C-407E-A947-70E740481C1C}">
                <a14:useLocalDpi xmlns:a14="http://schemas.microsoft.com/office/drawing/2010/main" val="0"/>
              </a:ext>
            </a:extLst>
          </a:blip>
          <a:srcRect l="2575" r="2575"/>
          <a:stretch>
            <a:fillRect/>
          </a:stretch>
        </p:blipFill>
        <p:spPr>
          <a:xfrm>
            <a:off x="-734266" y="1293386"/>
            <a:ext cx="10294572" cy="5661618"/>
          </a:xfrm>
        </p:spPr>
      </p:pic>
      <p:sp>
        <p:nvSpPr>
          <p:cNvPr id="5" name="TextBox 4"/>
          <p:cNvSpPr txBox="1"/>
          <p:nvPr/>
        </p:nvSpPr>
        <p:spPr>
          <a:xfrm>
            <a:off x="3575463" y="1289033"/>
            <a:ext cx="2545063" cy="369332"/>
          </a:xfrm>
          <a:prstGeom prst="rect">
            <a:avLst/>
          </a:prstGeom>
          <a:noFill/>
        </p:spPr>
        <p:txBody>
          <a:bodyPr wrap="none" rtlCol="0">
            <a:spAutoFit/>
          </a:bodyPr>
          <a:lstStyle/>
          <a:p>
            <a:r>
              <a:rPr lang="en-US" dirty="0" smtClean="0"/>
              <a:t>Correlation coefficients R</a:t>
            </a:r>
            <a:endParaRPr lang="en-US" dirty="0"/>
          </a:p>
        </p:txBody>
      </p:sp>
      <p:sp>
        <p:nvSpPr>
          <p:cNvPr id="6" name="TextBox 5"/>
          <p:cNvSpPr txBox="1"/>
          <p:nvPr/>
        </p:nvSpPr>
        <p:spPr>
          <a:xfrm>
            <a:off x="1242438" y="1703207"/>
            <a:ext cx="410764" cy="369332"/>
          </a:xfrm>
          <a:prstGeom prst="rect">
            <a:avLst/>
          </a:prstGeom>
          <a:noFill/>
        </p:spPr>
        <p:txBody>
          <a:bodyPr wrap="none" rtlCol="0">
            <a:spAutoFit/>
          </a:bodyPr>
          <a:lstStyle/>
          <a:p>
            <a:r>
              <a:rPr lang="en-US" dirty="0" smtClean="0">
                <a:sym typeface="Wingdings"/>
              </a:rPr>
              <a:t></a:t>
            </a:r>
            <a:endParaRPr lang="en-US" dirty="0"/>
          </a:p>
        </p:txBody>
      </p:sp>
      <p:sp>
        <p:nvSpPr>
          <p:cNvPr id="7" name="TextBox 6"/>
          <p:cNvSpPr txBox="1"/>
          <p:nvPr/>
        </p:nvSpPr>
        <p:spPr>
          <a:xfrm rot="5400000">
            <a:off x="457200" y="2121809"/>
            <a:ext cx="410764" cy="369332"/>
          </a:xfrm>
          <a:prstGeom prst="rect">
            <a:avLst/>
          </a:prstGeom>
          <a:noFill/>
        </p:spPr>
        <p:txBody>
          <a:bodyPr wrap="none" rtlCol="0">
            <a:spAutoFit/>
          </a:bodyPr>
          <a:lstStyle/>
          <a:p>
            <a:r>
              <a:rPr lang="en-US" dirty="0" smtClean="0">
                <a:sym typeface="Wingdings"/>
              </a:rPr>
              <a:t></a:t>
            </a:r>
            <a:endParaRPr lang="en-US" dirty="0"/>
          </a:p>
        </p:txBody>
      </p:sp>
    </p:spTree>
    <p:extLst>
      <p:ext uri="{BB962C8B-B14F-4D97-AF65-F5344CB8AC3E}">
        <p14:creationId xmlns:p14="http://schemas.microsoft.com/office/powerpoint/2010/main" val="307637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Halocarbon Model-TOGA comparison</a:t>
            </a:r>
            <a:endParaRPr lang="en-US" dirty="0"/>
          </a:p>
        </p:txBody>
      </p:sp>
      <p:pic>
        <p:nvPicPr>
          <p:cNvPr id="7" name="Content Placeholder 6" descr="TeleconFig2.jpg"/>
          <p:cNvPicPr>
            <a:picLocks noGrp="1" noChangeAspect="1"/>
          </p:cNvPicPr>
          <p:nvPr>
            <p:ph idx="1"/>
          </p:nvPr>
        </p:nvPicPr>
        <p:blipFill>
          <a:blip r:embed="rId2" cstate="print">
            <a:extLst>
              <a:ext uri="{28A0092B-C50C-407E-A947-70E740481C1C}">
                <a14:useLocalDpi xmlns:a14="http://schemas.microsoft.com/office/drawing/2010/main" val="0"/>
              </a:ext>
            </a:extLst>
          </a:blip>
          <a:srcRect l="-18196" r="-18196"/>
          <a:stretch>
            <a:fillRect/>
          </a:stretch>
        </p:blipFill>
        <p:spPr>
          <a:xfrm>
            <a:off x="-1090533" y="1090653"/>
            <a:ext cx="10486820" cy="5767347"/>
          </a:xfrm>
        </p:spPr>
      </p:pic>
    </p:spTree>
    <p:extLst>
      <p:ext uri="{BB962C8B-B14F-4D97-AF65-F5344CB8AC3E}">
        <p14:creationId xmlns:p14="http://schemas.microsoft.com/office/powerpoint/2010/main" val="374901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39" y="274638"/>
            <a:ext cx="8904139" cy="1143000"/>
          </a:xfrm>
        </p:spPr>
        <p:txBody>
          <a:bodyPr>
            <a:normAutofit/>
          </a:bodyPr>
          <a:lstStyle/>
          <a:p>
            <a:r>
              <a:rPr lang="en-US" dirty="0" smtClean="0"/>
              <a:t>How can we improve modeled DMS?</a:t>
            </a:r>
            <a:endParaRPr lang="en-US" dirty="0"/>
          </a:p>
        </p:txBody>
      </p:sp>
      <p:pic>
        <p:nvPicPr>
          <p:cNvPr id="6" name="Content Placeholder 5" descr="Fig2b.jpg"/>
          <p:cNvPicPr>
            <a:picLocks noGrp="1" noChangeAspect="1"/>
          </p:cNvPicPr>
          <p:nvPr>
            <p:ph idx="1"/>
          </p:nvPr>
        </p:nvPicPr>
        <p:blipFill>
          <a:blip r:embed="rId2" cstate="print">
            <a:extLst>
              <a:ext uri="{28A0092B-C50C-407E-A947-70E740481C1C}">
                <a14:useLocalDpi xmlns:a14="http://schemas.microsoft.com/office/drawing/2010/main" val="0"/>
              </a:ext>
            </a:extLst>
          </a:blip>
          <a:srcRect l="-18196" r="-18196"/>
          <a:stretch>
            <a:fillRect/>
          </a:stretch>
        </p:blipFill>
        <p:spPr/>
      </p:pic>
      <p:pic>
        <p:nvPicPr>
          <p:cNvPr id="7" name="Content Placeholder 3" descr="Fig2c.jpg"/>
          <p:cNvPicPr>
            <a:picLocks noChangeAspect="1"/>
          </p:cNvPicPr>
          <p:nvPr/>
        </p:nvPicPr>
        <p:blipFill>
          <a:blip r:embed="rId3" cstate="print">
            <a:extLst>
              <a:ext uri="{28A0092B-C50C-407E-A947-70E740481C1C}">
                <a14:useLocalDpi xmlns:a14="http://schemas.microsoft.com/office/drawing/2010/main" val="0"/>
              </a:ext>
            </a:extLst>
          </a:blip>
          <a:srcRect l="-18196" r="-18196"/>
          <a:stretch>
            <a:fillRect/>
          </a:stretch>
        </p:blipFill>
        <p:spPr>
          <a:xfrm>
            <a:off x="457200" y="1600200"/>
            <a:ext cx="8229600" cy="4525963"/>
          </a:xfrm>
          <a:prstGeom prst="rect">
            <a:avLst/>
          </a:prstGeom>
        </p:spPr>
      </p:pic>
      <p:sp>
        <p:nvSpPr>
          <p:cNvPr id="8" name="TextBox 7"/>
          <p:cNvSpPr txBox="1"/>
          <p:nvPr/>
        </p:nvSpPr>
        <p:spPr>
          <a:xfrm>
            <a:off x="110439" y="6323027"/>
            <a:ext cx="5013549" cy="369332"/>
          </a:xfrm>
          <a:prstGeom prst="rect">
            <a:avLst/>
          </a:prstGeom>
          <a:noFill/>
        </p:spPr>
        <p:txBody>
          <a:bodyPr wrap="none" rtlCol="0">
            <a:spAutoFit/>
          </a:bodyPr>
          <a:lstStyle/>
          <a:p>
            <a:r>
              <a:rPr lang="en-US" dirty="0" smtClean="0"/>
              <a:t>* New/ top-down DMS emissions (Branched Runs)?</a:t>
            </a:r>
            <a:endParaRPr lang="en-US" dirty="0"/>
          </a:p>
        </p:txBody>
      </p:sp>
    </p:spTree>
    <p:extLst>
      <p:ext uri="{BB962C8B-B14F-4D97-AF65-F5344CB8AC3E}">
        <p14:creationId xmlns:p14="http://schemas.microsoft.com/office/powerpoint/2010/main" val="33360789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AO2-halocarbon correlation suggests biological production and outgassing  </a:t>
            </a:r>
            <a:endParaRPr lang="en-US" dirty="0"/>
          </a:p>
        </p:txBody>
      </p:sp>
      <p:pic>
        <p:nvPicPr>
          <p:cNvPr id="8" name="Content Placeholder 7" descr="Fig3a.jpg"/>
          <p:cNvPicPr>
            <a:picLocks noGrp="1" noChangeAspect="1"/>
          </p:cNvPicPr>
          <p:nvPr>
            <p:ph idx="1"/>
          </p:nvPr>
        </p:nvPicPr>
        <p:blipFill>
          <a:blip r:embed="rId2" cstate="print">
            <a:extLst>
              <a:ext uri="{28A0092B-C50C-407E-A947-70E740481C1C}">
                <a14:useLocalDpi xmlns:a14="http://schemas.microsoft.com/office/drawing/2010/main" val="0"/>
              </a:ext>
            </a:extLst>
          </a:blip>
          <a:srcRect l="-11753" r="-11753"/>
          <a:stretch>
            <a:fillRect/>
          </a:stretch>
        </p:blipFill>
        <p:spPr>
          <a:xfrm>
            <a:off x="-970140" y="1348758"/>
            <a:ext cx="10017506" cy="5509242"/>
          </a:xfrm>
        </p:spPr>
      </p:pic>
      <p:sp>
        <p:nvSpPr>
          <p:cNvPr id="9" name="TextBox 8"/>
          <p:cNvSpPr txBox="1"/>
          <p:nvPr/>
        </p:nvSpPr>
        <p:spPr>
          <a:xfrm rot="16200000">
            <a:off x="7468434" y="3713744"/>
            <a:ext cx="1556924" cy="369332"/>
          </a:xfrm>
          <a:prstGeom prst="rect">
            <a:avLst/>
          </a:prstGeom>
          <a:noFill/>
        </p:spPr>
        <p:txBody>
          <a:bodyPr wrap="none" rtlCol="0">
            <a:spAutoFit/>
          </a:bodyPr>
          <a:lstStyle/>
          <a:p>
            <a:r>
              <a:rPr lang="en-US" dirty="0" smtClean="0"/>
              <a:t>AO2 (per meg) </a:t>
            </a:r>
            <a:endParaRPr lang="en-US" dirty="0"/>
          </a:p>
        </p:txBody>
      </p:sp>
    </p:spTree>
    <p:extLst>
      <p:ext uri="{BB962C8B-B14F-4D97-AF65-F5344CB8AC3E}">
        <p14:creationId xmlns:p14="http://schemas.microsoft.com/office/powerpoint/2010/main" val="1615584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905"/>
            <a:ext cx="9144000" cy="1143000"/>
          </a:xfrm>
        </p:spPr>
        <p:txBody>
          <a:bodyPr>
            <a:normAutofit fontScale="90000"/>
          </a:bodyPr>
          <a:lstStyle/>
          <a:p>
            <a:r>
              <a:rPr lang="en-US" dirty="0" smtClean="0"/>
              <a:t>Can AO2(&lt; 10 km) be used to further reduce model-</a:t>
            </a:r>
            <a:r>
              <a:rPr lang="en-US" dirty="0" err="1"/>
              <a:t>o</a:t>
            </a:r>
            <a:r>
              <a:rPr lang="en-US" dirty="0" err="1" smtClean="0"/>
              <a:t>bs</a:t>
            </a:r>
            <a:r>
              <a:rPr lang="en-US" dirty="0" smtClean="0"/>
              <a:t> bias or scatter?</a:t>
            </a:r>
            <a:endParaRPr lang="en-US" dirty="0"/>
          </a:p>
        </p:txBody>
      </p:sp>
      <p:pic>
        <p:nvPicPr>
          <p:cNvPr id="4" name="Content Placeholder 3" descr="Fig3b.jpg"/>
          <p:cNvPicPr>
            <a:picLocks noGrp="1" noChangeAspect="1"/>
          </p:cNvPicPr>
          <p:nvPr>
            <p:ph idx="1"/>
          </p:nvPr>
        </p:nvPicPr>
        <p:blipFill>
          <a:blip r:embed="rId2" cstate="print">
            <a:extLst>
              <a:ext uri="{28A0092B-C50C-407E-A947-70E740481C1C}">
                <a14:useLocalDpi xmlns:a14="http://schemas.microsoft.com/office/drawing/2010/main" val="0"/>
              </a:ext>
            </a:extLst>
          </a:blip>
          <a:srcRect l="-4667" r="-4667"/>
          <a:stretch>
            <a:fillRect/>
          </a:stretch>
        </p:blipFill>
        <p:spPr>
          <a:xfrm>
            <a:off x="-504405" y="1283934"/>
            <a:ext cx="10135375" cy="5574066"/>
          </a:xfrm>
        </p:spPr>
      </p:pic>
    </p:spTree>
    <p:extLst>
      <p:ext uri="{BB962C8B-B14F-4D97-AF65-F5344CB8AC3E}">
        <p14:creationId xmlns:p14="http://schemas.microsoft.com/office/powerpoint/2010/main" val="377569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219200"/>
            <a:ext cx="2505238" cy="369332"/>
          </a:xfrm>
          <a:prstGeom prst="rect">
            <a:avLst/>
          </a:prstGeom>
          <a:noFill/>
        </p:spPr>
        <p:txBody>
          <a:bodyPr wrap="none" rtlCol="0">
            <a:spAutoFit/>
          </a:bodyPr>
          <a:lstStyle/>
          <a:p>
            <a:r>
              <a:rPr lang="en-US" dirty="0" smtClean="0"/>
              <a:t>Matt / Martin / Eric - pdf</a:t>
            </a:r>
            <a:endParaRPr lang="en-US" dirty="0"/>
          </a:p>
        </p:txBody>
      </p:sp>
    </p:spTree>
    <p:extLst>
      <p:ext uri="{BB962C8B-B14F-4D97-AF65-F5344CB8AC3E}">
        <p14:creationId xmlns:p14="http://schemas.microsoft.com/office/powerpoint/2010/main" val="745706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83" y="274638"/>
            <a:ext cx="8697067" cy="1143000"/>
          </a:xfrm>
        </p:spPr>
        <p:txBody>
          <a:bodyPr>
            <a:normAutofit fontScale="90000"/>
          </a:bodyPr>
          <a:lstStyle/>
          <a:p>
            <a:r>
              <a:rPr lang="en-US" dirty="0" smtClean="0"/>
              <a:t>What about relationships with other environmental parameters (e.g. PAR)?</a:t>
            </a:r>
            <a:endParaRPr lang="en-US" dirty="0"/>
          </a:p>
        </p:txBody>
      </p:sp>
      <p:pic>
        <p:nvPicPr>
          <p:cNvPr id="4" name="Content Placeholder 3" descr="PAR_vsMI_mean.png"/>
          <p:cNvPicPr>
            <a:picLocks noGrp="1" noChangeAspect="1"/>
          </p:cNvPicPr>
          <p:nvPr>
            <p:ph idx="1"/>
          </p:nvPr>
        </p:nvPicPr>
        <p:blipFill>
          <a:blip r:embed="rId2">
            <a:extLst>
              <a:ext uri="{28A0092B-C50C-407E-A947-70E740481C1C}">
                <a14:useLocalDpi xmlns:a14="http://schemas.microsoft.com/office/drawing/2010/main" val="0"/>
              </a:ext>
            </a:extLst>
          </a:blip>
          <a:srcRect l="-8312" r="-8312"/>
          <a:stretch>
            <a:fillRect/>
          </a:stretch>
        </p:blipFill>
        <p:spPr>
          <a:xfrm>
            <a:off x="332956" y="2166235"/>
            <a:ext cx="8229600" cy="4525963"/>
          </a:xfrm>
          <a:prstGeom prst="rect">
            <a:avLst/>
          </a:prstGeom>
        </p:spPr>
      </p:pic>
      <p:sp>
        <p:nvSpPr>
          <p:cNvPr id="5" name="TextBox 4"/>
          <p:cNvSpPr txBox="1"/>
          <p:nvPr/>
        </p:nvSpPr>
        <p:spPr>
          <a:xfrm>
            <a:off x="2816194" y="2498838"/>
            <a:ext cx="1942847" cy="369332"/>
          </a:xfrm>
          <a:prstGeom prst="rect">
            <a:avLst/>
          </a:prstGeom>
          <a:noFill/>
        </p:spPr>
        <p:txBody>
          <a:bodyPr wrap="none" rtlCol="0">
            <a:spAutoFit/>
          </a:bodyPr>
          <a:lstStyle/>
          <a:p>
            <a:r>
              <a:rPr lang="en-US" dirty="0" smtClean="0"/>
              <a:t>Adjusted R</a:t>
            </a:r>
            <a:r>
              <a:rPr lang="en-US" baseline="30000" dirty="0" smtClean="0"/>
              <a:t>2</a:t>
            </a:r>
            <a:r>
              <a:rPr lang="en-US" dirty="0" smtClean="0"/>
              <a:t> = 0.34</a:t>
            </a:r>
            <a:endParaRPr lang="en-US" dirty="0"/>
          </a:p>
        </p:txBody>
      </p:sp>
    </p:spTree>
    <p:extLst>
      <p:ext uri="{BB962C8B-B14F-4D97-AF65-F5344CB8AC3E}">
        <p14:creationId xmlns:p14="http://schemas.microsoft.com/office/powerpoint/2010/main" val="3107723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773" y="493871"/>
            <a:ext cx="8592938" cy="5920103"/>
          </a:xfrm>
        </p:spPr>
        <p:txBody>
          <a:bodyPr>
            <a:noAutofit/>
          </a:bodyPr>
          <a:lstStyle/>
          <a:p>
            <a:pPr algn="l"/>
            <a:r>
              <a:rPr lang="en-US" sz="2200" b="1" dirty="0" smtClean="0"/>
              <a:t>Manuscript in preparation:</a:t>
            </a:r>
            <a:r>
              <a:rPr lang="en-US" sz="2200" dirty="0" smtClean="0"/>
              <a:t/>
            </a:r>
            <a:br>
              <a:rPr lang="en-US" sz="2200" dirty="0" smtClean="0"/>
            </a:br>
            <a:r>
              <a:rPr lang="en-US" sz="2200" dirty="0" smtClean="0"/>
              <a:t>John D’Alessandro</a:t>
            </a:r>
            <a:r>
              <a:rPr lang="en-US" sz="2200" baseline="30000" dirty="0" smtClean="0"/>
              <a:t>1</a:t>
            </a:r>
            <a:r>
              <a:rPr lang="en-US" sz="2200" dirty="0" smtClean="0"/>
              <a:t>, </a:t>
            </a:r>
            <a:r>
              <a:rPr lang="en-US" sz="2200" u="sng" dirty="0" smtClean="0"/>
              <a:t>Minghui Diao</a:t>
            </a:r>
            <a:r>
              <a:rPr lang="en-US" sz="2200" u="sng" baseline="30000" dirty="0" smtClean="0"/>
              <a:t>*1</a:t>
            </a:r>
            <a:r>
              <a:rPr lang="en-US" sz="2200" dirty="0" smtClean="0"/>
              <a:t>, </a:t>
            </a:r>
            <a:r>
              <a:rPr lang="en-US" sz="2200" dirty="0" err="1" smtClean="0"/>
              <a:t>Chenglai</a:t>
            </a:r>
            <a:r>
              <a:rPr lang="en-US" sz="2200" dirty="0" smtClean="0"/>
              <a:t> Wu</a:t>
            </a:r>
            <a:r>
              <a:rPr lang="en-US" sz="2200" baseline="30000" dirty="0"/>
              <a:t>2,3</a:t>
            </a:r>
            <a:r>
              <a:rPr lang="en-US" sz="2200" dirty="0" smtClean="0"/>
              <a:t>, </a:t>
            </a:r>
            <a:r>
              <a:rPr lang="en-US" sz="2200" dirty="0" err="1" smtClean="0"/>
              <a:t>Xiaohong</a:t>
            </a:r>
            <a:r>
              <a:rPr lang="en-US" sz="2200" dirty="0" smtClean="0"/>
              <a:t> Liu</a:t>
            </a:r>
            <a:r>
              <a:rPr lang="en-US" sz="2200" baseline="30000" dirty="0" smtClean="0"/>
              <a:t>2</a:t>
            </a:r>
            <a:r>
              <a:rPr lang="en-US" sz="2200" dirty="0" smtClean="0"/>
              <a:t>, Andrew Gettelman</a:t>
            </a:r>
            <a:r>
              <a:rPr lang="en-US" sz="2200" baseline="30000" dirty="0"/>
              <a:t>4</a:t>
            </a:r>
            <a:r>
              <a:rPr lang="en-US" sz="2200" dirty="0" smtClean="0"/>
              <a:t>, Jorgen B. Jensen</a:t>
            </a:r>
            <a:r>
              <a:rPr lang="en-US" sz="2200" baseline="30000" dirty="0" smtClean="0"/>
              <a:t>4</a:t>
            </a:r>
            <a:r>
              <a:rPr lang="en-US" sz="2200" dirty="0" smtClean="0"/>
              <a:t>, Britton Stephens</a:t>
            </a:r>
            <a:r>
              <a:rPr lang="en-US" sz="2200" baseline="30000" dirty="0" smtClean="0"/>
              <a:t>4</a:t>
            </a:r>
            <a:r>
              <a:rPr lang="en-US" sz="2200" dirty="0" smtClean="0"/>
              <a:t>. “</a:t>
            </a:r>
            <a:r>
              <a:rPr lang="en-US" sz="2200" b="1" dirty="0" smtClean="0"/>
              <a:t>Relative </a:t>
            </a:r>
            <a:r>
              <a:rPr lang="en-US" sz="2200" b="1" dirty="0"/>
              <a:t>humidity distributions over the Southern Ocean based on in situ aircraft observations and CAM5 </a:t>
            </a:r>
            <a:r>
              <a:rPr lang="en-US" sz="2200" b="1" dirty="0" smtClean="0"/>
              <a:t>simulations</a:t>
            </a:r>
            <a:r>
              <a:rPr lang="en-US" sz="2200" dirty="0" smtClean="0"/>
              <a:t>”, </a:t>
            </a:r>
            <a:r>
              <a:rPr lang="en-US" sz="2200" i="1" dirty="0" smtClean="0"/>
              <a:t>in preparation for Geophysical </a:t>
            </a:r>
            <a:r>
              <a:rPr lang="en-US" sz="2200" i="1" dirty="0"/>
              <a:t>Research Letters</a:t>
            </a:r>
            <a:r>
              <a:rPr lang="en-US" sz="2200" dirty="0" smtClean="0"/>
              <a:t>.</a:t>
            </a:r>
            <a:r>
              <a:rPr lang="en-US" sz="2200" dirty="0"/>
              <a:t/>
            </a:r>
            <a:br>
              <a:rPr lang="en-US" sz="2200" dirty="0"/>
            </a:br>
            <a:r>
              <a:rPr lang="en-US" sz="2000" dirty="0" smtClean="0"/>
              <a:t/>
            </a:r>
            <a:br>
              <a:rPr lang="en-US" sz="2000" dirty="0" smtClean="0"/>
            </a:br>
            <a:r>
              <a:rPr lang="en-US" sz="1700" i="1" baseline="30000" dirty="0"/>
              <a:t>1</a:t>
            </a:r>
            <a:r>
              <a:rPr lang="en-US" sz="1700" i="1" dirty="0"/>
              <a:t>Department of Meteorology and Climate Science, San Jose State University, San Jose, CA, USA, 95192-0104</a:t>
            </a:r>
            <a:r>
              <a:rPr lang="en-US" sz="1700" dirty="0"/>
              <a:t/>
            </a:r>
            <a:br>
              <a:rPr lang="en-US" sz="1700" dirty="0"/>
            </a:br>
            <a:r>
              <a:rPr lang="en-US" sz="1700" i="1" baseline="30000" dirty="0"/>
              <a:t>2</a:t>
            </a:r>
            <a:r>
              <a:rPr lang="en-US" sz="1700" i="1" dirty="0"/>
              <a:t>Department of Atmospheric Science, University of Wyoming, Laramie, WY, USA, 82071.</a:t>
            </a:r>
            <a:r>
              <a:rPr lang="en-US" sz="1700" dirty="0"/>
              <a:t/>
            </a:r>
            <a:br>
              <a:rPr lang="en-US" sz="1700" dirty="0"/>
            </a:br>
            <a:r>
              <a:rPr lang="en-US" sz="1700" i="1" baseline="30000" dirty="0"/>
              <a:t>3</a:t>
            </a:r>
            <a:r>
              <a:rPr lang="en-US" sz="1700" i="1" dirty="0"/>
              <a:t>International Center for Climate and Environment Sciences, Institute of Atmospheric Physics, Chinese Academy of Sciences, Beijing, China, 1000294</a:t>
            </a:r>
            <a:r>
              <a:rPr lang="en-US" sz="1700" dirty="0"/>
              <a:t/>
            </a:r>
            <a:br>
              <a:rPr lang="en-US" sz="1700" dirty="0"/>
            </a:br>
            <a:r>
              <a:rPr lang="en-US" sz="1700" i="1" baseline="30000" dirty="0" smtClean="0"/>
              <a:t>4</a:t>
            </a:r>
            <a:r>
              <a:rPr lang="en-US" sz="1700" i="1" dirty="0" smtClean="0"/>
              <a:t>National </a:t>
            </a:r>
            <a:r>
              <a:rPr lang="en-US" sz="1700" i="1" dirty="0"/>
              <a:t>Center for Atmospheric Research, Boulder, CO, USA, 80301</a:t>
            </a:r>
            <a:r>
              <a:rPr lang="en-US" sz="1700" dirty="0"/>
              <a:t/>
            </a:r>
            <a:br>
              <a:rPr lang="en-US" sz="1700" dirty="0"/>
            </a:br>
            <a:r>
              <a:rPr lang="en-US" sz="2000" dirty="0"/>
              <a:t/>
            </a:r>
            <a:br>
              <a:rPr lang="en-US" sz="2000" dirty="0"/>
            </a:br>
            <a:r>
              <a:rPr lang="en-US" sz="2200" dirty="0" smtClean="0"/>
              <a:t>*Corresponding </a:t>
            </a:r>
            <a:r>
              <a:rPr lang="en-US" sz="2200" dirty="0"/>
              <a:t>author:</a:t>
            </a:r>
            <a:r>
              <a:rPr lang="en-US" sz="2200" b="1" dirty="0"/>
              <a:t/>
            </a:r>
            <a:br>
              <a:rPr lang="en-US" sz="2200" b="1" dirty="0"/>
            </a:br>
            <a:r>
              <a:rPr lang="en-US" sz="2200" dirty="0"/>
              <a:t>Minghui Diao, San Jose State University</a:t>
            </a:r>
            <a:br>
              <a:rPr lang="en-US" sz="2200" dirty="0"/>
            </a:br>
            <a:r>
              <a:rPr lang="en-US" sz="2200" dirty="0" smtClean="0">
                <a:hlinkClick r:id="rId2"/>
              </a:rPr>
              <a:t>Minghui.Diao@sjsu.edu</a:t>
            </a:r>
            <a:r>
              <a:rPr lang="en-US" sz="2200" dirty="0" smtClean="0"/>
              <a:t/>
            </a:r>
            <a:br>
              <a:rPr lang="en-US" sz="2200" dirty="0" smtClean="0"/>
            </a:br>
            <a:r>
              <a:rPr lang="en-US" sz="2200" dirty="0" smtClean="0"/>
              <a:t/>
            </a:r>
            <a:br>
              <a:rPr lang="en-US" sz="2200" dirty="0" smtClean="0"/>
            </a:br>
            <a:r>
              <a:rPr lang="en-US" sz="2200" b="1" dirty="0" smtClean="0"/>
              <a:t>Time line:</a:t>
            </a:r>
            <a:br>
              <a:rPr lang="en-US" sz="2200" b="1" dirty="0" smtClean="0"/>
            </a:br>
            <a:r>
              <a:rPr lang="en-US" sz="2200" dirty="0" smtClean="0"/>
              <a:t>Send to co-authors in ~2 weeks; plan to submit </a:t>
            </a:r>
            <a:r>
              <a:rPr lang="en-US" sz="2200" smtClean="0"/>
              <a:t>around August</a:t>
            </a:r>
            <a:r>
              <a:rPr lang="en-US" sz="2200" dirty="0" smtClean="0"/>
              <a:t>.</a:t>
            </a:r>
            <a:r>
              <a:rPr lang="en-US" sz="2200" dirty="0"/>
              <a:t/>
            </a:r>
            <a:br>
              <a:rPr lang="en-US" sz="2200" dirty="0"/>
            </a:br>
            <a:endParaRPr lang="en-US" sz="2200" dirty="0"/>
          </a:p>
        </p:txBody>
      </p:sp>
    </p:spTree>
    <p:extLst>
      <p:ext uri="{BB962C8B-B14F-4D97-AF65-F5344CB8AC3E}">
        <p14:creationId xmlns:p14="http://schemas.microsoft.com/office/powerpoint/2010/main" val="2400928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715962"/>
          </a:xfrm>
        </p:spPr>
        <p:txBody>
          <a:bodyPr>
            <a:noAutofit/>
          </a:bodyPr>
          <a:lstStyle/>
          <a:p>
            <a:pPr algn="ctr"/>
            <a:r>
              <a:rPr lang="en-US" sz="2600" b="1" dirty="0" smtClean="0"/>
              <a:t>Latitudinal distributions of supersaturation (SS) frequency in the NCAR CAM5 simulations</a:t>
            </a:r>
            <a:endParaRPr lang="en-US" sz="2600" b="1" dirty="0"/>
          </a:p>
        </p:txBody>
      </p:sp>
      <p:grpSp>
        <p:nvGrpSpPr>
          <p:cNvPr id="4" name="Group 3"/>
          <p:cNvGrpSpPr/>
          <p:nvPr/>
        </p:nvGrpSpPr>
        <p:grpSpPr>
          <a:xfrm>
            <a:off x="144619" y="1511889"/>
            <a:ext cx="7239000" cy="4343399"/>
            <a:chOff x="0" y="4292599"/>
            <a:chExt cx="7772400" cy="4455787"/>
          </a:xfrm>
        </p:grpSpPr>
        <p:pic>
          <p:nvPicPr>
            <p:cNvPr id="5" name="Picture 4"/>
            <p:cNvPicPr>
              <a:picLocks noChangeAspect="1"/>
            </p:cNvPicPr>
            <p:nvPr/>
          </p:nvPicPr>
          <p:blipFill rotWithShape="1">
            <a:blip r:embed="rId3"/>
            <a:srcRect t="55379"/>
            <a:stretch/>
          </p:blipFill>
          <p:spPr>
            <a:xfrm>
              <a:off x="0" y="4292599"/>
              <a:ext cx="7772400" cy="1645907"/>
            </a:xfrm>
            <a:prstGeom prst="rect">
              <a:avLst/>
            </a:prstGeom>
          </p:spPr>
        </p:pic>
        <p:pic>
          <p:nvPicPr>
            <p:cNvPr id="6" name="Picture 5"/>
            <p:cNvPicPr>
              <a:picLocks noChangeAspect="1"/>
            </p:cNvPicPr>
            <p:nvPr/>
          </p:nvPicPr>
          <p:blipFill rotWithShape="1">
            <a:blip r:embed="rId4"/>
            <a:srcRect t="56822"/>
            <a:stretch/>
          </p:blipFill>
          <p:spPr>
            <a:xfrm>
              <a:off x="0" y="5722606"/>
              <a:ext cx="7772400" cy="1592680"/>
            </a:xfrm>
            <a:prstGeom prst="rect">
              <a:avLst/>
            </a:prstGeom>
          </p:spPr>
        </p:pic>
        <p:pic>
          <p:nvPicPr>
            <p:cNvPr id="7" name="Picture 6"/>
            <p:cNvPicPr>
              <a:picLocks noChangeAspect="1"/>
            </p:cNvPicPr>
            <p:nvPr/>
          </p:nvPicPr>
          <p:blipFill rotWithShape="1">
            <a:blip r:embed="rId5"/>
            <a:srcRect t="55639"/>
            <a:stretch/>
          </p:blipFill>
          <p:spPr>
            <a:xfrm>
              <a:off x="0" y="7112086"/>
              <a:ext cx="7772400" cy="1636300"/>
            </a:xfrm>
            <a:prstGeom prst="rect">
              <a:avLst/>
            </a:prstGeom>
          </p:spPr>
        </p:pic>
      </p:grpSp>
      <p:sp>
        <p:nvSpPr>
          <p:cNvPr id="8" name="Rectangle 7"/>
          <p:cNvSpPr/>
          <p:nvPr/>
        </p:nvSpPr>
        <p:spPr>
          <a:xfrm>
            <a:off x="7330126" y="1740488"/>
            <a:ext cx="1637692" cy="830997"/>
          </a:xfrm>
          <a:prstGeom prst="rect">
            <a:avLst/>
          </a:prstGeom>
        </p:spPr>
        <p:txBody>
          <a:bodyPr wrap="none">
            <a:spAutoFit/>
          </a:bodyPr>
          <a:lstStyle/>
          <a:p>
            <a:r>
              <a:rPr lang="en-US" sz="1600" b="1" dirty="0"/>
              <a:t>Clear-sky </a:t>
            </a:r>
            <a:r>
              <a:rPr lang="en-US" sz="1600" b="1" dirty="0" smtClean="0"/>
              <a:t>SS</a:t>
            </a:r>
          </a:p>
          <a:p>
            <a:r>
              <a:rPr lang="en-US" sz="1600" b="1" dirty="0" smtClean="0"/>
              <a:t>~28</a:t>
            </a:r>
            <a:r>
              <a:rPr lang="en-US" sz="1600" b="1" dirty="0"/>
              <a:t>% </a:t>
            </a:r>
            <a:r>
              <a:rPr lang="en-US" sz="1600" b="1" dirty="0" smtClean="0"/>
              <a:t>in </a:t>
            </a:r>
            <a:r>
              <a:rPr lang="en-US" sz="1600" b="1" dirty="0" err="1" smtClean="0"/>
              <a:t>obs</a:t>
            </a:r>
            <a:endParaRPr lang="en-US" sz="1600" b="1" dirty="0" smtClean="0"/>
          </a:p>
          <a:p>
            <a:r>
              <a:rPr lang="en-US" sz="1600" b="1" dirty="0" smtClean="0"/>
              <a:t>(CAM5: </a:t>
            </a:r>
            <a:r>
              <a:rPr lang="en-US" sz="1600" b="1" i="1" dirty="0" smtClean="0">
                <a:solidFill>
                  <a:srgbClr val="0070C0"/>
                </a:solidFill>
              </a:rPr>
              <a:t>low bias</a:t>
            </a:r>
            <a:r>
              <a:rPr lang="en-US" sz="1600" b="1" dirty="0" smtClean="0"/>
              <a:t>)</a:t>
            </a:r>
            <a:endParaRPr lang="en-US" sz="1600" b="1" dirty="0"/>
          </a:p>
        </p:txBody>
      </p:sp>
      <p:sp>
        <p:nvSpPr>
          <p:cNvPr id="9" name="Rectangle 8"/>
          <p:cNvSpPr/>
          <p:nvPr/>
        </p:nvSpPr>
        <p:spPr>
          <a:xfrm>
            <a:off x="7349718" y="4136738"/>
            <a:ext cx="1718081" cy="1323439"/>
          </a:xfrm>
          <a:prstGeom prst="rect">
            <a:avLst/>
          </a:prstGeom>
        </p:spPr>
        <p:txBody>
          <a:bodyPr wrap="square">
            <a:spAutoFit/>
          </a:bodyPr>
          <a:lstStyle/>
          <a:p>
            <a:r>
              <a:rPr lang="en-US" sz="1600" b="1" dirty="0"/>
              <a:t>Non-SS clouds</a:t>
            </a:r>
          </a:p>
          <a:p>
            <a:r>
              <a:rPr lang="en-US" sz="1600" b="1" dirty="0"/>
              <a:t>~39% in </a:t>
            </a:r>
            <a:r>
              <a:rPr lang="en-US" sz="1600" b="1" dirty="0" err="1" smtClean="0"/>
              <a:t>obs</a:t>
            </a:r>
            <a:endParaRPr lang="en-US" sz="1600" b="1" dirty="0"/>
          </a:p>
          <a:p>
            <a:r>
              <a:rPr lang="en-US" sz="1600" b="1" dirty="0" smtClean="0"/>
              <a:t>(CAM5: </a:t>
            </a:r>
            <a:r>
              <a:rPr lang="en-US" sz="1600" b="1" i="1" dirty="0" smtClean="0">
                <a:solidFill>
                  <a:srgbClr val="FF0000"/>
                </a:solidFill>
              </a:rPr>
              <a:t>high </a:t>
            </a:r>
            <a:r>
              <a:rPr lang="en-US" sz="1600" b="1" i="1" dirty="0">
                <a:solidFill>
                  <a:srgbClr val="FF0000"/>
                </a:solidFill>
              </a:rPr>
              <a:t>bias </a:t>
            </a:r>
            <a:r>
              <a:rPr lang="en-US" sz="1600" b="1" i="1" dirty="0" smtClean="0">
                <a:solidFill>
                  <a:srgbClr val="FF0000"/>
                </a:solidFill>
              </a:rPr>
              <a:t>at lower alt, </a:t>
            </a:r>
            <a:r>
              <a:rPr lang="en-US" sz="1600" b="1" i="1" dirty="0" smtClean="0">
                <a:solidFill>
                  <a:srgbClr val="0070C0"/>
                </a:solidFill>
              </a:rPr>
              <a:t>low bias at higher alt</a:t>
            </a:r>
            <a:r>
              <a:rPr lang="en-US" sz="1600" b="1" dirty="0" smtClean="0"/>
              <a:t>)</a:t>
            </a:r>
            <a:endParaRPr lang="en-US" sz="1600" b="1" dirty="0"/>
          </a:p>
        </p:txBody>
      </p:sp>
      <p:sp>
        <p:nvSpPr>
          <p:cNvPr id="10" name="Rectangle 9"/>
          <p:cNvSpPr/>
          <p:nvPr/>
        </p:nvSpPr>
        <p:spPr>
          <a:xfrm>
            <a:off x="7328335" y="2928151"/>
            <a:ext cx="1704313" cy="1077218"/>
          </a:xfrm>
          <a:prstGeom prst="rect">
            <a:avLst/>
          </a:prstGeom>
        </p:spPr>
        <p:txBody>
          <a:bodyPr wrap="none">
            <a:spAutoFit/>
          </a:bodyPr>
          <a:lstStyle/>
          <a:p>
            <a:r>
              <a:rPr lang="en-US" sz="1600" b="1" dirty="0"/>
              <a:t>In-cloud SS</a:t>
            </a:r>
          </a:p>
          <a:p>
            <a:r>
              <a:rPr lang="en-US" sz="1600" b="1" dirty="0" smtClean="0"/>
              <a:t>~33% in </a:t>
            </a:r>
            <a:r>
              <a:rPr lang="en-US" sz="1600" b="1" dirty="0" err="1" smtClean="0"/>
              <a:t>obs</a:t>
            </a:r>
            <a:endParaRPr lang="en-US" sz="1600" b="1" dirty="0"/>
          </a:p>
          <a:p>
            <a:r>
              <a:rPr lang="en-US" sz="1600" b="1" dirty="0" smtClean="0"/>
              <a:t>(CAM5: </a:t>
            </a:r>
            <a:r>
              <a:rPr lang="en-US" sz="1600" b="1" i="1" dirty="0" smtClean="0">
                <a:solidFill>
                  <a:srgbClr val="FF0000"/>
                </a:solidFill>
              </a:rPr>
              <a:t>high bias</a:t>
            </a:r>
            <a:r>
              <a:rPr lang="en-US" sz="1600" b="1" dirty="0" smtClean="0"/>
              <a:t>)</a:t>
            </a:r>
            <a:endParaRPr lang="en-US" sz="1600" b="1" dirty="0"/>
          </a:p>
          <a:p>
            <a:endParaRPr lang="en-US" sz="1600" b="1" dirty="0"/>
          </a:p>
        </p:txBody>
      </p:sp>
      <p:sp>
        <p:nvSpPr>
          <p:cNvPr id="12" name="Rectangle 11"/>
          <p:cNvSpPr/>
          <p:nvPr/>
        </p:nvSpPr>
        <p:spPr>
          <a:xfrm>
            <a:off x="1219202" y="1854344"/>
            <a:ext cx="1442829" cy="834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1219201" y="3216625"/>
            <a:ext cx="1442829" cy="834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219200" y="4640463"/>
            <a:ext cx="1442829" cy="834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4327681" y="1433614"/>
            <a:ext cx="2523448" cy="369332"/>
          </a:xfrm>
          <a:prstGeom prst="rect">
            <a:avLst/>
          </a:prstGeom>
        </p:spPr>
        <p:txBody>
          <a:bodyPr wrap="none">
            <a:spAutoFit/>
          </a:bodyPr>
          <a:lstStyle/>
          <a:p>
            <a:r>
              <a:rPr lang="en-US" dirty="0" smtClean="0"/>
              <a:t>Zonal average of 50-92W</a:t>
            </a:r>
            <a:endParaRPr lang="en-US" dirty="0"/>
          </a:p>
        </p:txBody>
      </p:sp>
      <p:cxnSp>
        <p:nvCxnSpPr>
          <p:cNvPr id="16" name="Straight Connector 15"/>
          <p:cNvCxnSpPr/>
          <p:nvPr/>
        </p:nvCxnSpPr>
        <p:spPr>
          <a:xfrm>
            <a:off x="0" y="6007688"/>
            <a:ext cx="9144000" cy="0"/>
          </a:xfrm>
          <a:prstGeom prst="line">
            <a:avLst/>
          </a:prstGeom>
          <a:ln w="28575">
            <a:solidFill>
              <a:srgbClr val="0066FF"/>
            </a:solidFill>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79224" y="6019800"/>
            <a:ext cx="9064776" cy="830997"/>
          </a:xfrm>
          <a:prstGeom prst="rect">
            <a:avLst/>
          </a:prstGeom>
        </p:spPr>
        <p:txBody>
          <a:bodyPr wrap="square">
            <a:spAutoFit/>
          </a:bodyPr>
          <a:lstStyle/>
          <a:p>
            <a:r>
              <a:rPr lang="en-US" sz="1600" dirty="0" smtClean="0"/>
              <a:t>J. D’Alessandro, </a:t>
            </a:r>
            <a:r>
              <a:rPr lang="en-US" sz="1600" u="sng" dirty="0" smtClean="0"/>
              <a:t>M</a:t>
            </a:r>
            <a:r>
              <a:rPr lang="en-US" sz="1600" u="sng" dirty="0"/>
              <a:t>. Diao</a:t>
            </a:r>
            <a:r>
              <a:rPr lang="en-US" sz="1600" dirty="0"/>
              <a:t>, Wu, C., X. Liu, A. Gettelman, </a:t>
            </a:r>
            <a:r>
              <a:rPr lang="en-US" sz="1600" dirty="0" smtClean="0"/>
              <a:t>J.B. Jensen. </a:t>
            </a:r>
            <a:r>
              <a:rPr lang="en-US" sz="1600" dirty="0"/>
              <a:t>Relative humidity distributions over the Southern Ocean based on in situ aircraft observations </a:t>
            </a:r>
            <a:r>
              <a:rPr lang="en-US" sz="1600" dirty="0" smtClean="0"/>
              <a:t>and </a:t>
            </a:r>
            <a:r>
              <a:rPr lang="en-US" sz="1600" dirty="0"/>
              <a:t>CAM5 </a:t>
            </a:r>
            <a:r>
              <a:rPr lang="en-US" sz="1600" dirty="0" smtClean="0"/>
              <a:t>simulations, </a:t>
            </a:r>
            <a:r>
              <a:rPr lang="en-US" sz="1600" i="1" dirty="0" smtClean="0"/>
              <a:t>to be submitted to Geophysical Research Letters</a:t>
            </a:r>
            <a:r>
              <a:rPr lang="en-US" sz="1600" dirty="0" smtClean="0"/>
              <a:t>.</a:t>
            </a:r>
            <a:endParaRPr lang="en-US" sz="1600" dirty="0"/>
          </a:p>
        </p:txBody>
      </p:sp>
    </p:spTree>
    <p:extLst>
      <p:ext uri="{BB962C8B-B14F-4D97-AF65-F5344CB8AC3E}">
        <p14:creationId xmlns:p14="http://schemas.microsoft.com/office/powerpoint/2010/main" val="1251151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031" r="7276"/>
          <a:stretch/>
        </p:blipFill>
        <p:spPr>
          <a:xfrm>
            <a:off x="418531" y="571033"/>
            <a:ext cx="8305800" cy="4654112"/>
          </a:xfrm>
          <a:prstGeom prst="rect">
            <a:avLst/>
          </a:prstGeom>
        </p:spPr>
      </p:pic>
      <p:sp>
        <p:nvSpPr>
          <p:cNvPr id="5" name="Rectangle 4"/>
          <p:cNvSpPr/>
          <p:nvPr/>
        </p:nvSpPr>
        <p:spPr>
          <a:xfrm>
            <a:off x="612997" y="5266272"/>
            <a:ext cx="5867400" cy="369332"/>
          </a:xfrm>
          <a:prstGeom prst="rect">
            <a:avLst/>
          </a:prstGeom>
        </p:spPr>
        <p:txBody>
          <a:bodyPr wrap="square">
            <a:spAutoFit/>
          </a:bodyPr>
          <a:lstStyle/>
          <a:p>
            <a:r>
              <a:rPr lang="en-US" i="1" dirty="0" smtClean="0"/>
              <a:t>nudged </a:t>
            </a:r>
            <a:r>
              <a:rPr lang="en-US" i="1" dirty="0"/>
              <a:t>CAM5 simulations </a:t>
            </a:r>
            <a:r>
              <a:rPr lang="en-US" i="1" dirty="0" smtClean="0"/>
              <a:t>(</a:t>
            </a:r>
            <a:r>
              <a:rPr lang="en-US" i="1" dirty="0"/>
              <a:t>nudged by T, P, </a:t>
            </a:r>
            <a:r>
              <a:rPr lang="en-US" i="1" dirty="0" smtClean="0"/>
              <a:t>and 3-D </a:t>
            </a:r>
            <a:r>
              <a:rPr lang="en-US" i="1" dirty="0"/>
              <a:t>wind)</a:t>
            </a:r>
          </a:p>
        </p:txBody>
      </p:sp>
      <p:sp>
        <p:nvSpPr>
          <p:cNvPr id="6" name="Rectangle 5"/>
          <p:cNvSpPr/>
          <p:nvPr/>
        </p:nvSpPr>
        <p:spPr>
          <a:xfrm>
            <a:off x="418531" y="103672"/>
            <a:ext cx="8534400" cy="461665"/>
          </a:xfrm>
          <a:prstGeom prst="rect">
            <a:avLst/>
          </a:prstGeom>
        </p:spPr>
        <p:txBody>
          <a:bodyPr wrap="square">
            <a:spAutoFit/>
          </a:bodyPr>
          <a:lstStyle/>
          <a:p>
            <a:pPr algn="ctr"/>
            <a:r>
              <a:rPr lang="en-US" sz="2400" b="1" dirty="0"/>
              <a:t>Comparisons between CAM5 and in-situ </a:t>
            </a:r>
            <a:r>
              <a:rPr lang="en-US" sz="2400" b="1" dirty="0" smtClean="0"/>
              <a:t>observations</a:t>
            </a:r>
            <a:endParaRPr lang="en-US" sz="2400" b="1" dirty="0"/>
          </a:p>
        </p:txBody>
      </p:sp>
      <p:pic>
        <p:nvPicPr>
          <p:cNvPr id="7" name="Picture 6"/>
          <p:cNvPicPr>
            <a:picLocks noChangeAspect="1"/>
          </p:cNvPicPr>
          <p:nvPr/>
        </p:nvPicPr>
        <p:blipFill rotWithShape="1">
          <a:blip r:embed="rId4"/>
          <a:srcRect l="80000" t="58318" r="259" b="28622"/>
          <a:stretch/>
        </p:blipFill>
        <p:spPr>
          <a:xfrm>
            <a:off x="6545589" y="5201401"/>
            <a:ext cx="1589644" cy="499075"/>
          </a:xfrm>
          <a:prstGeom prst="rect">
            <a:avLst/>
          </a:prstGeom>
        </p:spPr>
      </p:pic>
      <p:sp>
        <p:nvSpPr>
          <p:cNvPr id="8" name="Rectangle 7"/>
          <p:cNvSpPr/>
          <p:nvPr/>
        </p:nvSpPr>
        <p:spPr>
          <a:xfrm>
            <a:off x="146713" y="5791200"/>
            <a:ext cx="8921087"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AutoNum type="arabicPeriod"/>
            </a:pPr>
            <a:r>
              <a:rPr lang="en-US" sz="1700" dirty="0" smtClean="0"/>
              <a:t>CAM5 </a:t>
            </a:r>
            <a:r>
              <a:rPr lang="en-US" sz="1700" dirty="0"/>
              <a:t>simulations can capture three conditions: clear-sky SS, in-cloud SS and non-SS clouds, </a:t>
            </a:r>
            <a:endParaRPr lang="en-US" sz="1700" dirty="0" smtClean="0"/>
          </a:p>
          <a:p>
            <a:pPr marL="457200" indent="-457200">
              <a:buFontTx/>
              <a:buAutoNum type="arabicPeriod"/>
            </a:pPr>
            <a:r>
              <a:rPr lang="en-US" sz="1700" dirty="0" smtClean="0"/>
              <a:t>But CAM5 </a:t>
            </a:r>
            <a:r>
              <a:rPr lang="en-US" sz="1700" b="1" i="1" dirty="0" smtClean="0"/>
              <a:t>underestimates</a:t>
            </a:r>
            <a:r>
              <a:rPr lang="en-US" sz="1700" dirty="0" smtClean="0"/>
              <a:t> the </a:t>
            </a:r>
            <a:r>
              <a:rPr lang="en-US" sz="1700" b="1" i="1" dirty="0" smtClean="0"/>
              <a:t>clear-sky ISS </a:t>
            </a:r>
            <a:r>
              <a:rPr lang="en-US" sz="1700" dirty="0" smtClean="0"/>
              <a:t>occurrence frequency, and </a:t>
            </a:r>
            <a:r>
              <a:rPr lang="en-US" sz="1700" b="1" i="1" dirty="0" smtClean="0"/>
              <a:t>overestimate</a:t>
            </a:r>
            <a:r>
              <a:rPr lang="en-US" sz="1700" dirty="0" smtClean="0"/>
              <a:t> </a:t>
            </a:r>
            <a:r>
              <a:rPr lang="en-US" sz="1700" b="1" i="1" dirty="0" smtClean="0"/>
              <a:t>in-cloud ISS </a:t>
            </a:r>
            <a:r>
              <a:rPr lang="en-US" sz="1700" dirty="0" smtClean="0"/>
              <a:t>frequency </a:t>
            </a:r>
            <a:r>
              <a:rPr lang="en-US" sz="2000" dirty="0" smtClean="0"/>
              <a:t>(</a:t>
            </a:r>
            <a:r>
              <a:rPr lang="en-US" sz="1600" dirty="0" smtClean="0"/>
              <a:t>CAM5 in-cloud, either liquid or ice water content &gt; 4.68×10</a:t>
            </a:r>
            <a:r>
              <a:rPr lang="en-US" sz="1600" baseline="30000" dirty="0" smtClean="0"/>
              <a:t>-5</a:t>
            </a:r>
            <a:r>
              <a:rPr lang="en-US" sz="1600" dirty="0" smtClean="0"/>
              <a:t> g m</a:t>
            </a:r>
            <a:r>
              <a:rPr lang="en-US" sz="1600" baseline="30000" dirty="0" smtClean="0"/>
              <a:t>-3</a:t>
            </a:r>
            <a:r>
              <a:rPr lang="en-US" sz="2000" dirty="0" smtClean="0"/>
              <a:t>)</a:t>
            </a:r>
            <a:endParaRPr lang="en-US" sz="1600" dirty="0" smtClean="0"/>
          </a:p>
        </p:txBody>
      </p:sp>
      <p:sp>
        <p:nvSpPr>
          <p:cNvPr id="2" name="Rectangle 1"/>
          <p:cNvSpPr/>
          <p:nvPr/>
        </p:nvSpPr>
        <p:spPr>
          <a:xfrm>
            <a:off x="1875705" y="1906040"/>
            <a:ext cx="1018805" cy="369332"/>
          </a:xfrm>
          <a:prstGeom prst="rect">
            <a:avLst/>
          </a:prstGeom>
        </p:spPr>
        <p:txBody>
          <a:bodyPr wrap="none">
            <a:spAutoFit/>
          </a:bodyPr>
          <a:lstStyle/>
          <a:p>
            <a:r>
              <a:rPr lang="en-US" b="1" i="1" dirty="0" smtClean="0">
                <a:solidFill>
                  <a:srgbClr val="0070C0"/>
                </a:solidFill>
              </a:rPr>
              <a:t>Low bias</a:t>
            </a:r>
            <a:endParaRPr lang="en-US" dirty="0"/>
          </a:p>
        </p:txBody>
      </p:sp>
      <p:sp>
        <p:nvSpPr>
          <p:cNvPr id="12" name="Rectangle 11"/>
          <p:cNvSpPr/>
          <p:nvPr/>
        </p:nvSpPr>
        <p:spPr>
          <a:xfrm>
            <a:off x="5019586" y="1906040"/>
            <a:ext cx="1074333" cy="369332"/>
          </a:xfrm>
          <a:prstGeom prst="rect">
            <a:avLst/>
          </a:prstGeom>
        </p:spPr>
        <p:txBody>
          <a:bodyPr wrap="none">
            <a:spAutoFit/>
          </a:bodyPr>
          <a:lstStyle/>
          <a:p>
            <a:r>
              <a:rPr lang="en-US" b="1" i="1" dirty="0" smtClean="0">
                <a:solidFill>
                  <a:srgbClr val="FF0000"/>
                </a:solidFill>
              </a:rPr>
              <a:t>High bias</a:t>
            </a:r>
            <a:endParaRPr lang="en-US" dirty="0">
              <a:solidFill>
                <a:srgbClr val="FF0000"/>
              </a:solidFill>
            </a:endParaRPr>
          </a:p>
        </p:txBody>
      </p:sp>
      <p:sp>
        <p:nvSpPr>
          <p:cNvPr id="13" name="Rectangle 12"/>
          <p:cNvSpPr/>
          <p:nvPr/>
        </p:nvSpPr>
        <p:spPr>
          <a:xfrm>
            <a:off x="7144662" y="1753166"/>
            <a:ext cx="1074333" cy="369332"/>
          </a:xfrm>
          <a:prstGeom prst="rect">
            <a:avLst/>
          </a:prstGeom>
        </p:spPr>
        <p:txBody>
          <a:bodyPr wrap="none">
            <a:spAutoFit/>
          </a:bodyPr>
          <a:lstStyle/>
          <a:p>
            <a:r>
              <a:rPr lang="en-US" b="1" i="1" dirty="0" smtClean="0">
                <a:solidFill>
                  <a:srgbClr val="FF0000"/>
                </a:solidFill>
              </a:rPr>
              <a:t>High bias</a:t>
            </a:r>
            <a:endParaRPr lang="en-US" dirty="0">
              <a:solidFill>
                <a:srgbClr val="FF0000"/>
              </a:solidFill>
            </a:endParaRPr>
          </a:p>
        </p:txBody>
      </p:sp>
      <p:sp>
        <p:nvSpPr>
          <p:cNvPr id="14" name="Rectangle 13"/>
          <p:cNvSpPr/>
          <p:nvPr/>
        </p:nvSpPr>
        <p:spPr>
          <a:xfrm>
            <a:off x="8048995" y="2351968"/>
            <a:ext cx="1018805" cy="369332"/>
          </a:xfrm>
          <a:prstGeom prst="rect">
            <a:avLst/>
          </a:prstGeom>
        </p:spPr>
        <p:txBody>
          <a:bodyPr wrap="none">
            <a:spAutoFit/>
          </a:bodyPr>
          <a:lstStyle/>
          <a:p>
            <a:r>
              <a:rPr lang="en-US" b="1" i="1" dirty="0" smtClean="0">
                <a:solidFill>
                  <a:srgbClr val="0070C0"/>
                </a:solidFill>
              </a:rPr>
              <a:t>Low bias</a:t>
            </a:r>
            <a:endParaRPr lang="en-US" dirty="0"/>
          </a:p>
        </p:txBody>
      </p:sp>
    </p:spTree>
    <p:extLst>
      <p:ext uri="{BB962C8B-B14F-4D97-AF65-F5344CB8AC3E}">
        <p14:creationId xmlns:p14="http://schemas.microsoft.com/office/powerpoint/2010/main" val="2033403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300" b="1" dirty="0" smtClean="0"/>
              <a:t>Comparisons of </a:t>
            </a:r>
            <a:r>
              <a:rPr lang="en-US" sz="3300" b="1" dirty="0" err="1" smtClean="0"/>
              <a:t>RHi</a:t>
            </a:r>
            <a:r>
              <a:rPr lang="en-US" sz="3300" b="1" dirty="0" smtClean="0"/>
              <a:t> frequency distributions over the Southern Ocean</a:t>
            </a:r>
            <a:endParaRPr lang="en-US" sz="3300" b="1" dirty="0"/>
          </a:p>
        </p:txBody>
      </p:sp>
      <p:pic>
        <p:nvPicPr>
          <p:cNvPr id="4" name="Picture 3"/>
          <p:cNvPicPr>
            <a:picLocks noChangeAspect="1"/>
          </p:cNvPicPr>
          <p:nvPr/>
        </p:nvPicPr>
        <p:blipFill>
          <a:blip r:embed="rId3"/>
          <a:stretch>
            <a:fillRect/>
          </a:stretch>
        </p:blipFill>
        <p:spPr>
          <a:xfrm>
            <a:off x="457200" y="1295400"/>
            <a:ext cx="8447520" cy="4009004"/>
          </a:xfrm>
          <a:prstGeom prst="rect">
            <a:avLst/>
          </a:prstGeom>
        </p:spPr>
      </p:pic>
      <p:pic>
        <p:nvPicPr>
          <p:cNvPr id="5" name="Picture 4"/>
          <p:cNvPicPr>
            <a:picLocks noChangeAspect="1"/>
          </p:cNvPicPr>
          <p:nvPr/>
        </p:nvPicPr>
        <p:blipFill rotWithShape="1">
          <a:blip r:embed="rId4"/>
          <a:srcRect l="29562" t="51102" r="53998" b="11737"/>
          <a:stretch/>
        </p:blipFill>
        <p:spPr>
          <a:xfrm>
            <a:off x="319434" y="5240453"/>
            <a:ext cx="1312657" cy="1408123"/>
          </a:xfrm>
          <a:prstGeom prst="rect">
            <a:avLst/>
          </a:prstGeom>
        </p:spPr>
      </p:pic>
      <p:sp>
        <p:nvSpPr>
          <p:cNvPr id="6" name="Rectangle 5"/>
          <p:cNvSpPr/>
          <p:nvPr/>
        </p:nvSpPr>
        <p:spPr>
          <a:xfrm>
            <a:off x="1828800" y="5410200"/>
            <a:ext cx="7011343" cy="923330"/>
          </a:xfrm>
          <a:prstGeom prst="rect">
            <a:avLst/>
          </a:prstGeom>
        </p:spPr>
        <p:txBody>
          <a:bodyPr wrap="none">
            <a:spAutoFit/>
          </a:bodyPr>
          <a:lstStyle/>
          <a:p>
            <a:pPr marL="228600" indent="-228600">
              <a:buAutoNum type="arabicPeriod"/>
            </a:pPr>
            <a:r>
              <a:rPr lang="en-US" dirty="0"/>
              <a:t>CAM5 shows a sharper decay of </a:t>
            </a:r>
            <a:r>
              <a:rPr lang="en-US" dirty="0" smtClean="0"/>
              <a:t>ISS &gt; 20% at temperature below -20°C</a:t>
            </a:r>
          </a:p>
          <a:p>
            <a:pPr marL="228600" indent="-228600">
              <a:buAutoNum type="arabicPeriod"/>
            </a:pPr>
            <a:endParaRPr lang="en-US" dirty="0" smtClean="0"/>
          </a:p>
          <a:p>
            <a:pPr marL="228600" indent="-228600">
              <a:buAutoNum type="arabicPeriod"/>
            </a:pPr>
            <a:r>
              <a:rPr lang="en-US" dirty="0" smtClean="0"/>
              <a:t>CAM5 shows a sharper decay of </a:t>
            </a:r>
            <a:r>
              <a:rPr lang="en-US" dirty="0" err="1" smtClean="0"/>
              <a:t>RHi</a:t>
            </a:r>
            <a:r>
              <a:rPr lang="en-US" dirty="0" smtClean="0"/>
              <a:t> &lt; 80% at in-cloud conditions</a:t>
            </a:r>
            <a:endParaRPr lang="en-US" dirty="0"/>
          </a:p>
        </p:txBody>
      </p:sp>
      <p:cxnSp>
        <p:nvCxnSpPr>
          <p:cNvPr id="8" name="Straight Arrow Connector 7"/>
          <p:cNvCxnSpPr/>
          <p:nvPr/>
        </p:nvCxnSpPr>
        <p:spPr>
          <a:xfrm flipH="1" flipV="1">
            <a:off x="2971800" y="2133600"/>
            <a:ext cx="134738" cy="2947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57764" y="1981200"/>
            <a:ext cx="199836" cy="2957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972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53740" cy="868362"/>
          </a:xfrm>
        </p:spPr>
        <p:txBody>
          <a:bodyPr>
            <a:noAutofit/>
          </a:bodyPr>
          <a:lstStyle/>
          <a:p>
            <a:r>
              <a:rPr lang="en-US" sz="3000" b="1" dirty="0" smtClean="0"/>
              <a:t>Probability density functions (PDFs) of </a:t>
            </a:r>
            <a:r>
              <a:rPr lang="en-US" sz="3000" b="1" dirty="0" err="1" smtClean="0"/>
              <a:t>RHice</a:t>
            </a:r>
            <a:r>
              <a:rPr lang="en-US" sz="3000" b="1" dirty="0" smtClean="0"/>
              <a:t> and </a:t>
            </a:r>
            <a:r>
              <a:rPr lang="en-US" sz="3000" b="1" dirty="0" err="1" smtClean="0"/>
              <a:t>RHliq</a:t>
            </a:r>
            <a:endParaRPr lang="en-US" sz="3000" b="1" dirty="0"/>
          </a:p>
        </p:txBody>
      </p:sp>
      <p:grpSp>
        <p:nvGrpSpPr>
          <p:cNvPr id="3" name="Group 2"/>
          <p:cNvGrpSpPr/>
          <p:nvPr/>
        </p:nvGrpSpPr>
        <p:grpSpPr>
          <a:xfrm>
            <a:off x="228600" y="820032"/>
            <a:ext cx="5486400" cy="5671619"/>
            <a:chOff x="762000" y="1676401"/>
            <a:chExt cx="3856810" cy="4439515"/>
          </a:xfrm>
        </p:grpSpPr>
        <p:pic>
          <p:nvPicPr>
            <p:cNvPr id="6" name="Picture 5"/>
            <p:cNvPicPr>
              <a:picLocks noChangeAspect="1"/>
            </p:cNvPicPr>
            <p:nvPr/>
          </p:nvPicPr>
          <p:blipFill rotWithShape="1">
            <a:blip r:embed="rId3"/>
            <a:srcRect l="15917"/>
            <a:stretch/>
          </p:blipFill>
          <p:spPr>
            <a:xfrm>
              <a:off x="762000" y="1676401"/>
              <a:ext cx="3856807" cy="2275696"/>
            </a:xfrm>
            <a:prstGeom prst="rect">
              <a:avLst/>
            </a:prstGeom>
          </p:spPr>
        </p:pic>
        <p:pic>
          <p:nvPicPr>
            <p:cNvPr id="7" name="Picture 6"/>
            <p:cNvPicPr>
              <a:picLocks noChangeAspect="1"/>
            </p:cNvPicPr>
            <p:nvPr/>
          </p:nvPicPr>
          <p:blipFill rotWithShape="1">
            <a:blip r:embed="rId4"/>
            <a:srcRect l="16150"/>
            <a:stretch/>
          </p:blipFill>
          <p:spPr>
            <a:xfrm>
              <a:off x="772702" y="3840220"/>
              <a:ext cx="3846108" cy="2275696"/>
            </a:xfrm>
            <a:prstGeom prst="rect">
              <a:avLst/>
            </a:prstGeom>
          </p:spPr>
        </p:pic>
      </p:grpSp>
      <p:pic>
        <p:nvPicPr>
          <p:cNvPr id="9" name="Picture 8"/>
          <p:cNvPicPr>
            <a:picLocks noChangeAspect="1"/>
          </p:cNvPicPr>
          <p:nvPr/>
        </p:nvPicPr>
        <p:blipFill rotWithShape="1">
          <a:blip r:embed="rId5"/>
          <a:srcRect l="18148" t="45669" r="28251" b="48918"/>
          <a:stretch/>
        </p:blipFill>
        <p:spPr>
          <a:xfrm>
            <a:off x="110901" y="6462651"/>
            <a:ext cx="5604095" cy="253186"/>
          </a:xfrm>
          <a:prstGeom prst="rect">
            <a:avLst/>
          </a:prstGeom>
        </p:spPr>
      </p:pic>
      <p:sp>
        <p:nvSpPr>
          <p:cNvPr id="4" name="Rectangle 3"/>
          <p:cNvSpPr/>
          <p:nvPr/>
        </p:nvSpPr>
        <p:spPr>
          <a:xfrm>
            <a:off x="5751992" y="1371600"/>
            <a:ext cx="3058948" cy="4154984"/>
          </a:xfrm>
          <a:prstGeom prst="rect">
            <a:avLst/>
          </a:prstGeom>
        </p:spPr>
        <p:txBody>
          <a:bodyPr wrap="square">
            <a:spAutoFit/>
          </a:bodyPr>
          <a:lstStyle/>
          <a:p>
            <a:pPr marL="228600" indent="-228600">
              <a:buAutoNum type="arabicPeriod"/>
            </a:pPr>
            <a:r>
              <a:rPr lang="en-US" sz="2200" dirty="0"/>
              <a:t>Peak </a:t>
            </a:r>
            <a:r>
              <a:rPr lang="en-US" sz="2200" dirty="0" smtClean="0"/>
              <a:t>positions of the PDFs of RH </a:t>
            </a:r>
            <a:r>
              <a:rPr lang="en-US" sz="2200" dirty="0"/>
              <a:t>shift with </a:t>
            </a:r>
            <a:r>
              <a:rPr lang="en-US" sz="2200" dirty="0" smtClean="0"/>
              <a:t>temperature</a:t>
            </a:r>
          </a:p>
          <a:p>
            <a:pPr marL="228600" indent="-228600">
              <a:buAutoNum type="arabicPeriod"/>
            </a:pPr>
            <a:endParaRPr lang="en-US" sz="2200" dirty="0"/>
          </a:p>
          <a:p>
            <a:pPr marL="228600" indent="-228600">
              <a:buAutoNum type="arabicPeriod"/>
            </a:pPr>
            <a:r>
              <a:rPr lang="en-US" sz="2200" dirty="0" smtClean="0"/>
              <a:t>In-cloud data have two </a:t>
            </a:r>
            <a:r>
              <a:rPr lang="en-US" sz="2200" dirty="0" err="1" smtClean="0"/>
              <a:t>RHi</a:t>
            </a:r>
            <a:r>
              <a:rPr lang="en-US" sz="2200" dirty="0" smtClean="0"/>
              <a:t> between -20°C and -10°C, indicating two phases </a:t>
            </a:r>
          </a:p>
          <a:p>
            <a:pPr marL="228600" indent="-228600">
              <a:buAutoNum type="arabicPeriod"/>
            </a:pPr>
            <a:endParaRPr lang="en-US" sz="2200" dirty="0"/>
          </a:p>
          <a:p>
            <a:pPr marL="228600" indent="-228600">
              <a:buAutoNum type="arabicPeriod"/>
            </a:pPr>
            <a:r>
              <a:rPr lang="en-US" sz="2200" dirty="0" err="1" smtClean="0"/>
              <a:t>Obs</a:t>
            </a:r>
            <a:r>
              <a:rPr lang="en-US" sz="2200" dirty="0" smtClean="0"/>
              <a:t> show more </a:t>
            </a:r>
            <a:r>
              <a:rPr lang="en-US" sz="2200" dirty="0"/>
              <a:t>near-saturation </a:t>
            </a:r>
            <a:r>
              <a:rPr lang="en-US" sz="2200" dirty="0" smtClean="0"/>
              <a:t>conditions in clear-sky regions</a:t>
            </a:r>
            <a:endParaRPr lang="en-US" sz="2200" dirty="0"/>
          </a:p>
        </p:txBody>
      </p:sp>
      <p:cxnSp>
        <p:nvCxnSpPr>
          <p:cNvPr id="8" name="Straight Arrow Connector 7"/>
          <p:cNvCxnSpPr/>
          <p:nvPr/>
        </p:nvCxnSpPr>
        <p:spPr>
          <a:xfrm flipH="1">
            <a:off x="2027120" y="1314068"/>
            <a:ext cx="316407" cy="2381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571491" y="2779535"/>
            <a:ext cx="327509" cy="215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343527" y="4050484"/>
            <a:ext cx="316407" cy="2381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612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4526" y="388883"/>
            <a:ext cx="7774949" cy="5940088"/>
          </a:xfrm>
          <a:prstGeom prst="rect">
            <a:avLst/>
          </a:prstGeom>
          <a:noFill/>
        </p:spPr>
        <p:txBody>
          <a:bodyPr wrap="none" rtlCol="0">
            <a:spAutoFit/>
          </a:bodyPr>
          <a:lstStyle/>
          <a:p>
            <a:r>
              <a:rPr lang="en-US" sz="2000" dirty="0" smtClean="0"/>
              <a:t>Goal: Estimate CO</a:t>
            </a:r>
            <a:r>
              <a:rPr lang="en-US" sz="2000" baseline="-25000" dirty="0" smtClean="0"/>
              <a:t>2</a:t>
            </a:r>
            <a:r>
              <a:rPr lang="en-US" sz="2000" dirty="0" smtClean="0"/>
              <a:t> air-sea flux from observed vertical gradient</a:t>
            </a:r>
          </a:p>
          <a:p>
            <a:endParaRPr lang="en-US" dirty="0"/>
          </a:p>
          <a:p>
            <a:pPr marL="342900" indent="-342900">
              <a:buAutoNum type="arabicPeriod"/>
            </a:pPr>
            <a:r>
              <a:rPr lang="en-US" dirty="0" smtClean="0"/>
              <a:t>Quantify gradient</a:t>
            </a:r>
            <a:endParaRPr lang="en-US" dirty="0"/>
          </a:p>
          <a:p>
            <a:pPr marL="800100" lvl="1" indent="-342900">
              <a:buAutoNum type="alphaLcPeriod"/>
            </a:pPr>
            <a:r>
              <a:rPr lang="en-US" dirty="0" smtClean="0"/>
              <a:t>Account for contribution from non-ocean fluxes</a:t>
            </a:r>
          </a:p>
          <a:p>
            <a:pPr marL="1314450" lvl="2" indent="-400050">
              <a:buAutoNum type="romanLcPeriod"/>
            </a:pPr>
            <a:r>
              <a:rPr lang="en-US" dirty="0" smtClean="0"/>
              <a:t>Tagged tracers in Global CO</a:t>
            </a:r>
            <a:r>
              <a:rPr lang="en-US" baseline="-25000" dirty="0" smtClean="0"/>
              <a:t>2</a:t>
            </a:r>
            <a:r>
              <a:rPr lang="en-US" dirty="0" smtClean="0"/>
              <a:t> models</a:t>
            </a:r>
          </a:p>
          <a:p>
            <a:pPr marL="1314450" lvl="2" indent="-400050">
              <a:buAutoNum type="romanLcPeriod"/>
            </a:pPr>
            <a:r>
              <a:rPr lang="en-US" dirty="0" smtClean="0"/>
              <a:t>Observed tracers, e.g. CH</a:t>
            </a:r>
            <a:r>
              <a:rPr lang="en-US" baseline="-25000" dirty="0" smtClean="0"/>
              <a:t>4</a:t>
            </a:r>
            <a:endParaRPr lang="en-US" dirty="0"/>
          </a:p>
          <a:p>
            <a:pPr marL="342900" indent="-342900">
              <a:buFont typeface="+mj-lt"/>
              <a:buAutoNum type="arabicPeriod"/>
            </a:pPr>
            <a:r>
              <a:rPr lang="en-US" dirty="0" smtClean="0"/>
              <a:t>Estimate residence time (20-40 days?)</a:t>
            </a:r>
            <a:endParaRPr lang="en-US" dirty="0"/>
          </a:p>
          <a:p>
            <a:pPr marL="800100" lvl="1" indent="-342900">
              <a:buAutoNum type="alphaLcPeriod"/>
            </a:pPr>
            <a:r>
              <a:rPr lang="en-US" dirty="0" err="1" smtClean="0"/>
              <a:t>Lagrangian</a:t>
            </a:r>
            <a:r>
              <a:rPr lang="en-US" dirty="0" smtClean="0"/>
              <a:t> models with different meteorology</a:t>
            </a:r>
          </a:p>
          <a:p>
            <a:pPr marL="1314450" lvl="2" indent="-400050">
              <a:buAutoNum type="romanLcPeriod"/>
            </a:pPr>
            <a:r>
              <a:rPr lang="en-US" dirty="0" smtClean="0"/>
              <a:t>GDAS</a:t>
            </a:r>
          </a:p>
          <a:p>
            <a:pPr marL="1314450" lvl="2" indent="-400050">
              <a:buAutoNum type="romanLcPeriod"/>
            </a:pPr>
            <a:r>
              <a:rPr lang="en-US" dirty="0" smtClean="0"/>
              <a:t>ECMWF</a:t>
            </a:r>
          </a:p>
          <a:p>
            <a:pPr marL="1314450" lvl="2" indent="-400050">
              <a:buAutoNum type="romanLcPeriod"/>
            </a:pPr>
            <a:r>
              <a:rPr lang="en-US" dirty="0" smtClean="0"/>
              <a:t>MERRA2</a:t>
            </a:r>
          </a:p>
          <a:p>
            <a:pPr lvl="3"/>
            <a:r>
              <a:rPr lang="en-US" dirty="0" smtClean="0"/>
              <a:t>- ARL converter recently completed, HYSPLIT runs forthcoming</a:t>
            </a:r>
          </a:p>
          <a:p>
            <a:pPr marL="857250" lvl="1" indent="-400050">
              <a:buAutoNum type="alphaLcPeriod"/>
            </a:pPr>
            <a:r>
              <a:rPr lang="en-US" dirty="0" smtClean="0"/>
              <a:t>Short-lived tracers</a:t>
            </a:r>
          </a:p>
          <a:p>
            <a:pPr marL="1314450" lvl="2" indent="-400050">
              <a:buAutoNum type="romanLcPeriod"/>
            </a:pPr>
            <a:r>
              <a:rPr lang="en-US" dirty="0" smtClean="0"/>
              <a:t>Methyl nitrate box-model</a:t>
            </a:r>
          </a:p>
          <a:p>
            <a:pPr marL="285750" indent="-285750">
              <a:buFont typeface="Wingdings" charset="2"/>
              <a:buChar char="à"/>
            </a:pPr>
            <a:r>
              <a:rPr lang="en-US" dirty="0" smtClean="0">
                <a:sym typeface="Wingdings"/>
              </a:rPr>
              <a:t>Constrain through multiple diverse, independent methods</a:t>
            </a:r>
          </a:p>
          <a:p>
            <a:endParaRPr lang="en-US" dirty="0">
              <a:sym typeface="Wingdings"/>
            </a:endParaRPr>
          </a:p>
          <a:p>
            <a:r>
              <a:rPr lang="en-US" dirty="0" smtClean="0">
                <a:sym typeface="Wingdings"/>
              </a:rPr>
              <a:t>3. Seasonality (inter-annual variability) from ORCAS + HIPPO + </a:t>
            </a:r>
            <a:r>
              <a:rPr lang="en-US" dirty="0" err="1" smtClean="0">
                <a:sym typeface="Wingdings"/>
              </a:rPr>
              <a:t>ATom</a:t>
            </a:r>
            <a:endParaRPr lang="en-US" dirty="0" smtClean="0">
              <a:sym typeface="Wingdings"/>
            </a:endParaRPr>
          </a:p>
          <a:p>
            <a:endParaRPr lang="en-US" dirty="0">
              <a:sym typeface="Wingdings"/>
            </a:endParaRPr>
          </a:p>
          <a:p>
            <a:r>
              <a:rPr lang="en-US" dirty="0" smtClean="0">
                <a:sym typeface="Wingdings"/>
              </a:rPr>
              <a:t>(4. TBD: Investigate model biases in vertical mixing, interhemispheric transport – </a:t>
            </a:r>
          </a:p>
          <a:p>
            <a:r>
              <a:rPr lang="en-US" dirty="0">
                <a:sym typeface="Wingdings"/>
              </a:rPr>
              <a:t>	</a:t>
            </a:r>
            <a:r>
              <a:rPr lang="en-US" dirty="0" smtClean="0">
                <a:sym typeface="Wingdings"/>
              </a:rPr>
              <a:t>more obvious in this remote, well-mixed, densely sampled domain) </a:t>
            </a:r>
            <a:endParaRPr lang="en-US" dirty="0" smtClean="0"/>
          </a:p>
          <a:p>
            <a:pPr marL="1257300" lvl="2" indent="-342900">
              <a:buAutoNum type="romanLcPeriod"/>
            </a:pPr>
            <a:endParaRPr lang="en-US" dirty="0"/>
          </a:p>
        </p:txBody>
      </p:sp>
      <p:sp>
        <p:nvSpPr>
          <p:cNvPr id="6" name="TextBox 5"/>
          <p:cNvSpPr txBox="1"/>
          <p:nvPr/>
        </p:nvSpPr>
        <p:spPr>
          <a:xfrm>
            <a:off x="5678884" y="6550223"/>
            <a:ext cx="3465116" cy="307777"/>
          </a:xfrm>
          <a:prstGeom prst="rect">
            <a:avLst/>
          </a:prstGeom>
          <a:noFill/>
        </p:spPr>
        <p:txBody>
          <a:bodyPr wrap="none" rtlCol="0">
            <a:spAutoFit/>
          </a:bodyPr>
          <a:lstStyle/>
          <a:p>
            <a:r>
              <a:rPr lang="en-US" sz="1400" dirty="0" smtClean="0"/>
              <a:t>Kathryn McKain, </a:t>
            </a:r>
            <a:r>
              <a:rPr lang="en-US" sz="1400" dirty="0" err="1" smtClean="0"/>
              <a:t>Colm</a:t>
            </a:r>
            <a:r>
              <a:rPr lang="en-US" sz="1400" dirty="0" smtClean="0"/>
              <a:t> Sweeney, 19 July 2017</a:t>
            </a:r>
            <a:endParaRPr lang="en-US" sz="1400" dirty="0"/>
          </a:p>
        </p:txBody>
      </p:sp>
    </p:spTree>
    <p:extLst>
      <p:ext uri="{BB962C8B-B14F-4D97-AF65-F5344CB8AC3E}">
        <p14:creationId xmlns:p14="http://schemas.microsoft.com/office/powerpoint/2010/main" val="1865697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554661" y="4849818"/>
                <a:ext cx="6604114" cy="1486882"/>
              </a:xfrm>
              <a:prstGeom prst="rect">
                <a:avLst/>
              </a:prstGeom>
              <a:noFill/>
            </p:spPr>
            <p:txBody>
              <a:bodyPr wrap="square" rtlCol="0">
                <a:spAutoFit/>
              </a:bodyPr>
              <a:lstStyle/>
              <a:p>
                <a:r>
                  <a:rPr lang="en-US" b="1" dirty="0" smtClean="0">
                    <a:latin typeface="Cambria Math" charset="0"/>
                    <a:ea typeface="Cambria Math" charset="0"/>
                    <a:cs typeface="Cambria Math" charset="0"/>
                  </a:rPr>
                  <a:t>Mean </a:t>
                </a:r>
                <a:r>
                  <a:rPr lang="en-US" b="1" dirty="0">
                    <a:latin typeface="Cambria Math" charset="0"/>
                    <a:ea typeface="Cambria Math" charset="0"/>
                    <a:cs typeface="Cambria Math" charset="0"/>
                  </a:rPr>
                  <a:t>C</a:t>
                </a:r>
                <a:r>
                  <a:rPr lang="en-US" b="1" dirty="0" smtClean="0">
                    <a:latin typeface="Cambria Math" charset="0"/>
                    <a:ea typeface="Cambria Math" charset="0"/>
                    <a:cs typeface="Cambria Math" charset="0"/>
                  </a:rPr>
                  <a:t>olumn Depletion</a:t>
                </a:r>
                <a:r>
                  <a:rPr lang="en-US" dirty="0" smtClean="0">
                    <a:latin typeface="Cambria Math" charset="0"/>
                    <a:ea typeface="Cambria Math" charset="0"/>
                    <a:cs typeface="Cambria Math" charset="0"/>
                  </a:rPr>
                  <a:t> = </a:t>
                </a:r>
              </a:p>
              <a:p>
                <a:endParaRPr lang="en-US" dirty="0" smtClean="0"/>
              </a:p>
              <a:p>
                <a:pPr/>
                <a14:m>
                  <m:oMathPara xmlns:m="http://schemas.openxmlformats.org/officeDocument/2006/math">
                    <m:oMathParaPr>
                      <m:jc m:val="centerGroup"/>
                    </m:oMathParaPr>
                    <m:oMath xmlns:m="http://schemas.openxmlformats.org/officeDocument/2006/math">
                      <m:nary>
                        <m:naryPr>
                          <m:limLoc m:val="undOvr"/>
                          <m:ctrlPr>
                            <a:rPr lang="en-US" i="1" smtClean="0">
                              <a:latin typeface="Cambria Math"/>
                            </a:rPr>
                          </m:ctrlPr>
                        </m:naryPr>
                        <m:sub>
                          <m:r>
                            <m:rPr>
                              <m:brk m:alnAt="24"/>
                            </m:rPr>
                            <a:rPr lang="en-US" b="0" i="1" smtClean="0">
                              <a:latin typeface="Cambria Math" charset="0"/>
                            </a:rPr>
                            <m:t>0</m:t>
                          </m:r>
                        </m:sub>
                        <m:sup>
                          <m:r>
                            <a:rPr lang="en-US" b="0" i="1" smtClean="0">
                              <a:latin typeface="Cambria Math" charset="0"/>
                            </a:rPr>
                            <m:t>7.5 </m:t>
                          </m:r>
                          <m:r>
                            <a:rPr lang="en-US" b="0" i="1" smtClean="0">
                              <a:latin typeface="Cambria Math" charset="0"/>
                            </a:rPr>
                            <m:t>𝑘𝑚</m:t>
                          </m:r>
                        </m:sup>
                        <m:e>
                          <m:d>
                            <m:dPr>
                              <m:ctrlPr>
                                <a:rPr lang="en-US" b="0" i="1" smtClean="0">
                                  <a:latin typeface="Cambria Math"/>
                                </a:rPr>
                              </m:ctrlPr>
                            </m:dPr>
                            <m:e>
                              <m:r>
                                <a:rPr lang="en-US" b="0" i="1" smtClean="0">
                                  <a:latin typeface="Cambria Math" charset="0"/>
                                </a:rPr>
                                <m:t>𝐶𝐻</m:t>
                              </m:r>
                              <m:r>
                                <a:rPr lang="en-US" b="0" i="1" baseline="-25000" smtClean="0">
                                  <a:latin typeface="Cambria Math" charset="0"/>
                                </a:rPr>
                                <m:t>4</m:t>
                              </m:r>
                              <m:d>
                                <m:dPr>
                                  <m:ctrlPr>
                                    <a:rPr lang="en-US" b="0" i="1" smtClean="0">
                                      <a:latin typeface="Cambria Math"/>
                                    </a:rPr>
                                  </m:ctrlPr>
                                </m:dPr>
                                <m:e>
                                  <m:r>
                                    <a:rPr lang="en-US" b="0" i="1" smtClean="0">
                                      <a:latin typeface="Cambria Math" charset="0"/>
                                    </a:rPr>
                                    <m:t>𝑧</m:t>
                                  </m:r>
                                </m:e>
                              </m:d>
                              <m:r>
                                <a:rPr lang="en-US" b="0" i="1" smtClean="0">
                                  <a:latin typeface="Cambria Math" charset="0"/>
                                </a:rPr>
                                <m:t>−</m:t>
                              </m:r>
                              <m:r>
                                <a:rPr lang="en-US" b="0" i="1" smtClean="0">
                                  <a:latin typeface="Cambria Math" charset="0"/>
                                </a:rPr>
                                <m:t>𝐶𝐻</m:t>
                              </m:r>
                              <m:r>
                                <a:rPr lang="en-US" b="0" i="1" baseline="-25000" smtClean="0">
                                  <a:latin typeface="Cambria Math" charset="0"/>
                                </a:rPr>
                                <m:t>4</m:t>
                              </m:r>
                              <m:d>
                                <m:dPr>
                                  <m:ctrlPr>
                                    <a:rPr lang="en-US" b="0" i="1" smtClean="0">
                                      <a:latin typeface="Cambria Math"/>
                                    </a:rPr>
                                  </m:ctrlPr>
                                </m:dPr>
                                <m:e>
                                  <m:r>
                                    <a:rPr lang="en-US" b="0" i="1" smtClean="0">
                                      <a:latin typeface="Cambria Math" charset="0"/>
                                    </a:rPr>
                                    <m:t>𝑧</m:t>
                                  </m:r>
                                  <m:r>
                                    <a:rPr lang="en-US" b="0" i="1" smtClean="0">
                                      <a:latin typeface="Cambria Math" charset="0"/>
                                    </a:rPr>
                                    <m:t>=7.5 </m:t>
                                  </m:r>
                                  <m:r>
                                    <a:rPr lang="en-US" b="0" i="1" smtClean="0">
                                      <a:latin typeface="Cambria Math" charset="0"/>
                                    </a:rPr>
                                    <m:t>𝑘𝑚</m:t>
                                  </m:r>
                                </m:e>
                              </m:d>
                            </m:e>
                          </m:d>
                          <m:f>
                            <m:fPr>
                              <m:ctrlPr>
                                <a:rPr lang="en-US" b="0" i="1" smtClean="0">
                                  <a:latin typeface="Cambria Math"/>
                                </a:rPr>
                              </m:ctrlPr>
                            </m:fPr>
                            <m:num>
                              <m:r>
                                <a:rPr lang="en-US" b="0" i="1" smtClean="0">
                                  <a:latin typeface="Cambria Math" charset="0"/>
                                </a:rPr>
                                <m:t>𝑃</m:t>
                              </m:r>
                              <m:d>
                                <m:dPr>
                                  <m:ctrlPr>
                                    <a:rPr lang="en-US" b="0" i="1" smtClean="0">
                                      <a:latin typeface="Cambria Math"/>
                                    </a:rPr>
                                  </m:ctrlPr>
                                </m:dPr>
                                <m:e>
                                  <m:r>
                                    <a:rPr lang="en-US" b="0" i="1" smtClean="0">
                                      <a:latin typeface="Cambria Math" charset="0"/>
                                    </a:rPr>
                                    <m:t>𝑧</m:t>
                                  </m:r>
                                </m:e>
                              </m:d>
                            </m:num>
                            <m:den>
                              <m:r>
                                <a:rPr lang="en-US" b="0" i="1" smtClean="0">
                                  <a:latin typeface="Cambria Math" charset="0"/>
                                </a:rPr>
                                <m:t>𝑅</m:t>
                              </m:r>
                              <m:r>
                                <a:rPr lang="en-US" b="0" i="1" smtClean="0">
                                  <a:latin typeface="Cambria Math" charset="0"/>
                                </a:rPr>
                                <m:t> </m:t>
                              </m:r>
                              <m:r>
                                <a:rPr lang="en-US" b="0" i="1" smtClean="0">
                                  <a:latin typeface="Cambria Math" charset="0"/>
                                </a:rPr>
                                <m:t>𝑥</m:t>
                              </m:r>
                              <m:r>
                                <a:rPr lang="en-US" b="0" i="1" smtClean="0">
                                  <a:latin typeface="Cambria Math" charset="0"/>
                                </a:rPr>
                                <m:t> </m:t>
                              </m:r>
                              <m:r>
                                <a:rPr lang="en-US" b="0" i="1" smtClean="0">
                                  <a:latin typeface="Cambria Math" charset="0"/>
                                </a:rPr>
                                <m:t>𝑇</m:t>
                              </m:r>
                              <m:d>
                                <m:dPr>
                                  <m:ctrlPr>
                                    <a:rPr lang="en-US" b="0" i="1" smtClean="0">
                                      <a:latin typeface="Cambria Math"/>
                                    </a:rPr>
                                  </m:ctrlPr>
                                </m:dPr>
                                <m:e>
                                  <m:r>
                                    <a:rPr lang="en-US" b="0" i="1" smtClean="0">
                                      <a:latin typeface="Cambria Math" charset="0"/>
                                    </a:rPr>
                                    <m:t>𝑧</m:t>
                                  </m:r>
                                </m:e>
                              </m:d>
                            </m:den>
                          </m:f>
                          <m:r>
                            <a:rPr lang="en-US" b="0" i="1" smtClean="0">
                              <a:latin typeface="Cambria Math" charset="0"/>
                            </a:rPr>
                            <m:t>𝑑𝑧</m:t>
                          </m:r>
                          <m:r>
                            <a:rPr lang="en-US" b="0" i="1" smtClean="0">
                              <a:latin typeface="Cambria Math" charset="0"/>
                            </a:rPr>
                            <m:t>=0.2</m:t>
                          </m:r>
                          <m:f>
                            <m:fPr>
                              <m:ctrlPr>
                                <a:rPr lang="en-US" b="0" i="1" smtClean="0">
                                  <a:latin typeface="Cambria Math"/>
                                </a:rPr>
                              </m:ctrlPr>
                            </m:fPr>
                            <m:num>
                              <m:r>
                                <a:rPr lang="en-US" b="0" i="1" smtClean="0">
                                  <a:latin typeface="Cambria Math" charset="0"/>
                                </a:rPr>
                                <m:t>𝑚𝑜𝑙</m:t>
                              </m:r>
                            </m:num>
                            <m:den>
                              <m:r>
                                <a:rPr lang="en-US" b="0" i="1" smtClean="0">
                                  <a:latin typeface="Cambria Math" charset="0"/>
                                </a:rPr>
                                <m:t>𝑚</m:t>
                              </m:r>
                              <m:r>
                                <a:rPr lang="en-US" b="0" i="1" baseline="30000" smtClean="0">
                                  <a:latin typeface="Cambria Math" charset="0"/>
                                </a:rPr>
                                <m:t>2</m:t>
                              </m:r>
                            </m:den>
                          </m:f>
                        </m:e>
                      </m:nary>
                    </m:oMath>
                  </m:oMathPara>
                </a14:m>
                <a:endParaRPr lang="en-US"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554661" y="4849818"/>
                <a:ext cx="6604114" cy="1486882"/>
              </a:xfrm>
              <a:prstGeom prst="rect">
                <a:avLst/>
              </a:prstGeom>
              <a:blipFill rotWithShape="0">
                <a:blip r:embed="rId3"/>
                <a:stretch>
                  <a:fillRect l="-831" t="-2881"/>
                </a:stretch>
              </a:blipFill>
            </p:spPr>
            <p:txBody>
              <a:bodyPr/>
              <a:lstStyle/>
              <a:p>
                <a:r>
                  <a:rPr lang="en-US">
                    <a:noFill/>
                  </a:rPr>
                  <a:t> </a:t>
                </a:r>
              </a:p>
            </p:txBody>
          </p:sp>
        </mc:Fallback>
      </mc:AlternateContent>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0929"/>
          <a:stretch/>
        </p:blipFill>
        <p:spPr>
          <a:xfrm>
            <a:off x="4486907" y="1136070"/>
            <a:ext cx="4352410" cy="4114800"/>
          </a:xfrm>
          <a:prstGeom prst="rect">
            <a:avLst/>
          </a:prstGeom>
        </p:spPr>
      </p:pic>
      <p:sp>
        <p:nvSpPr>
          <p:cNvPr id="9" name="TextBox 8"/>
          <p:cNvSpPr txBox="1"/>
          <p:nvPr/>
        </p:nvSpPr>
        <p:spPr>
          <a:xfrm>
            <a:off x="5156744" y="871396"/>
            <a:ext cx="3430234" cy="369332"/>
          </a:xfrm>
          <a:prstGeom prst="rect">
            <a:avLst/>
          </a:prstGeom>
          <a:noFill/>
        </p:spPr>
        <p:txBody>
          <a:bodyPr wrap="none" rtlCol="0">
            <a:spAutoFit/>
          </a:bodyPr>
          <a:lstStyle/>
          <a:p>
            <a:pPr marL="0" lvl="1"/>
            <a:r>
              <a:rPr lang="en-US" b="1" dirty="0"/>
              <a:t>Individual profiles where </a:t>
            </a:r>
            <a:r>
              <a:rPr lang="el-GR" b="1" dirty="0"/>
              <a:t>Δ</a:t>
            </a:r>
            <a:r>
              <a:rPr lang="en-US" b="1" dirty="0"/>
              <a:t>CH</a:t>
            </a:r>
            <a:r>
              <a:rPr lang="en-US" b="1" baseline="-25000" dirty="0"/>
              <a:t>4</a:t>
            </a:r>
            <a:r>
              <a:rPr lang="en-US" b="1" dirty="0"/>
              <a:t> </a:t>
            </a:r>
            <a:r>
              <a:rPr lang="en-US" dirty="0"/>
              <a:t>≈</a:t>
            </a:r>
            <a:r>
              <a:rPr lang="en-US" b="1" dirty="0" smtClean="0"/>
              <a:t> 0</a:t>
            </a:r>
            <a:endParaRPr lang="en-US" b="1" dirty="0"/>
          </a:p>
        </p:txBody>
      </p:sp>
      <p:grpSp>
        <p:nvGrpSpPr>
          <p:cNvPr id="14" name="Group 13"/>
          <p:cNvGrpSpPr/>
          <p:nvPr/>
        </p:nvGrpSpPr>
        <p:grpSpPr>
          <a:xfrm>
            <a:off x="139581" y="574282"/>
            <a:ext cx="3985946" cy="4049726"/>
            <a:chOff x="482487" y="-19274"/>
            <a:chExt cx="3985946" cy="4049726"/>
          </a:xfrm>
        </p:grpSpPr>
        <p:grpSp>
          <p:nvGrpSpPr>
            <p:cNvPr id="13" name="Group 12"/>
            <p:cNvGrpSpPr/>
            <p:nvPr/>
          </p:nvGrpSpPr>
          <p:grpSpPr>
            <a:xfrm>
              <a:off x="482487" y="277840"/>
              <a:ext cx="3914825" cy="3752612"/>
              <a:chOff x="482487" y="277840"/>
              <a:chExt cx="3914825" cy="3752612"/>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49031"/>
              <a:stretch/>
            </p:blipFill>
            <p:spPr>
              <a:xfrm>
                <a:off x="482487" y="647172"/>
                <a:ext cx="3717137" cy="3383280"/>
              </a:xfrm>
              <a:prstGeom prst="rect">
                <a:avLst/>
              </a:prstGeom>
            </p:spPr>
          </p:pic>
          <p:sp>
            <p:nvSpPr>
              <p:cNvPr id="10" name="TextBox 9"/>
              <p:cNvSpPr txBox="1"/>
              <p:nvPr/>
            </p:nvSpPr>
            <p:spPr>
              <a:xfrm>
                <a:off x="987404" y="277840"/>
                <a:ext cx="3409908" cy="369332"/>
              </a:xfrm>
              <a:prstGeom prst="rect">
                <a:avLst/>
              </a:prstGeom>
              <a:noFill/>
            </p:spPr>
            <p:txBody>
              <a:bodyPr wrap="none" rtlCol="0">
                <a:spAutoFit/>
              </a:bodyPr>
              <a:lstStyle/>
              <a:p>
                <a:pPr marL="0" lvl="1"/>
                <a:r>
                  <a:rPr lang="en-US" b="1" dirty="0"/>
                  <a:t>s</a:t>
                </a:r>
                <a:r>
                  <a:rPr lang="en-US" b="1" dirty="0" smtClean="0"/>
                  <a:t>election of Ocean-dominated Air</a:t>
                </a:r>
                <a:endParaRPr lang="en-US" b="1" dirty="0"/>
              </a:p>
            </p:txBody>
          </p:sp>
          <p:sp>
            <p:nvSpPr>
              <p:cNvPr id="11" name="Oval 10"/>
              <p:cNvSpPr/>
              <p:nvPr/>
            </p:nvSpPr>
            <p:spPr>
              <a:xfrm>
                <a:off x="3371847" y="1400171"/>
                <a:ext cx="457200" cy="1645920"/>
              </a:xfrm>
              <a:prstGeom prst="ellipse">
                <a:avLst/>
              </a:prstGeom>
              <a:noFill/>
              <a:ln w="28575">
                <a:solidFill>
                  <a:srgbClr val="7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Arc 11"/>
            <p:cNvSpPr/>
            <p:nvPr/>
          </p:nvSpPr>
          <p:spPr>
            <a:xfrm rot="11282429">
              <a:off x="2548193" y="-19274"/>
              <a:ext cx="1920240" cy="1645920"/>
            </a:xfrm>
            <a:prstGeom prst="arc">
              <a:avLst>
                <a:gd name="adj1" fmla="val 16196860"/>
                <a:gd name="adj2" fmla="val 0"/>
              </a:avLst>
            </a:prstGeom>
            <a:ln w="38100">
              <a:solidFill>
                <a:srgbClr val="3DAAD6"/>
              </a:solidFill>
              <a:headEnd type="triangle" w="lg"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6" name="Straight Arrow Connector 15"/>
          <p:cNvCxnSpPr/>
          <p:nvPr/>
        </p:nvCxnSpPr>
        <p:spPr>
          <a:xfrm>
            <a:off x="3557587" y="2930988"/>
            <a:ext cx="822960" cy="0"/>
          </a:xfrm>
          <a:prstGeom prst="straightConnector1">
            <a:avLst/>
          </a:prstGeom>
          <a:ln w="38100">
            <a:solidFill>
              <a:srgbClr val="3DAAD6"/>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97257" y="219616"/>
            <a:ext cx="5149487" cy="400110"/>
          </a:xfrm>
          <a:prstGeom prst="rect">
            <a:avLst/>
          </a:prstGeom>
          <a:noFill/>
        </p:spPr>
        <p:txBody>
          <a:bodyPr wrap="none" rtlCol="0">
            <a:spAutoFit/>
          </a:bodyPr>
          <a:lstStyle/>
          <a:p>
            <a:r>
              <a:rPr lang="en-US" sz="2000" dirty="0" smtClean="0"/>
              <a:t>Mean Vertical Gradient in Ocean-dominated Air</a:t>
            </a:r>
            <a:endParaRPr lang="en-US" sz="2000" dirty="0"/>
          </a:p>
        </p:txBody>
      </p:sp>
    </p:spTree>
    <p:extLst>
      <p:ext uri="{BB962C8B-B14F-4D97-AF65-F5344CB8AC3E}">
        <p14:creationId xmlns:p14="http://schemas.microsoft.com/office/powerpoint/2010/main" val="2064341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4689" y="83419"/>
            <a:ext cx="5174622" cy="400110"/>
          </a:xfrm>
          <a:prstGeom prst="rect">
            <a:avLst/>
          </a:prstGeom>
          <a:noFill/>
        </p:spPr>
        <p:txBody>
          <a:bodyPr wrap="none" rtlCol="0">
            <a:spAutoFit/>
          </a:bodyPr>
          <a:lstStyle/>
          <a:p>
            <a:r>
              <a:rPr lang="en-US" sz="2000" b="1" dirty="0" smtClean="0"/>
              <a:t>Comparison with </a:t>
            </a:r>
            <a:r>
              <a:rPr lang="en-US" sz="2000" b="1" dirty="0" err="1" smtClean="0"/>
              <a:t>CarbonTracker-NearRealTime</a:t>
            </a:r>
            <a:endParaRPr lang="en-US" sz="2000" dirty="0" smtClean="0"/>
          </a:p>
        </p:txBody>
      </p:sp>
      <p:grpSp>
        <p:nvGrpSpPr>
          <p:cNvPr id="3" name="Group 2"/>
          <p:cNvGrpSpPr/>
          <p:nvPr/>
        </p:nvGrpSpPr>
        <p:grpSpPr>
          <a:xfrm>
            <a:off x="0" y="704744"/>
            <a:ext cx="9144000" cy="2900270"/>
            <a:chOff x="-11" y="1974744"/>
            <a:chExt cx="9144000" cy="290027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12245"/>
            <a:stretch/>
          </p:blipFill>
          <p:spPr>
            <a:xfrm>
              <a:off x="-11" y="2200256"/>
              <a:ext cx="9144000" cy="2674758"/>
            </a:xfrm>
            <a:prstGeom prst="rect">
              <a:avLst/>
            </a:prstGeom>
          </p:spPr>
        </p:pic>
        <p:sp>
          <p:nvSpPr>
            <p:cNvPr id="5" name="TextBox 4"/>
            <p:cNvSpPr txBox="1"/>
            <p:nvPr/>
          </p:nvSpPr>
          <p:spPr>
            <a:xfrm>
              <a:off x="902825" y="1974744"/>
              <a:ext cx="1996059" cy="369332"/>
            </a:xfrm>
            <a:prstGeom prst="rect">
              <a:avLst/>
            </a:prstGeom>
            <a:noFill/>
          </p:spPr>
          <p:txBody>
            <a:bodyPr wrap="none" rtlCol="0">
              <a:spAutoFit/>
            </a:bodyPr>
            <a:lstStyle/>
            <a:p>
              <a:r>
                <a:rPr lang="en-US" smtClean="0"/>
                <a:t>Total concentration</a:t>
              </a:r>
              <a:endParaRPr lang="en-US"/>
            </a:p>
          </p:txBody>
        </p:sp>
        <p:sp>
          <p:nvSpPr>
            <p:cNvPr id="6" name="TextBox 5"/>
            <p:cNvSpPr txBox="1"/>
            <p:nvPr/>
          </p:nvSpPr>
          <p:spPr>
            <a:xfrm>
              <a:off x="3637258" y="1974744"/>
              <a:ext cx="2239074" cy="369332"/>
            </a:xfrm>
            <a:prstGeom prst="rect">
              <a:avLst/>
            </a:prstGeom>
            <a:noFill/>
          </p:spPr>
          <p:txBody>
            <a:bodyPr wrap="none" rtlCol="0">
              <a:spAutoFit/>
            </a:bodyPr>
            <a:lstStyle/>
            <a:p>
              <a:r>
                <a:rPr lang="en-US" smtClean="0"/>
                <a:t>Tropospheric gradient</a:t>
              </a:r>
              <a:endParaRPr lang="en-US" dirty="0"/>
            </a:p>
          </p:txBody>
        </p:sp>
        <p:sp>
          <p:nvSpPr>
            <p:cNvPr id="7" name="TextBox 6"/>
            <p:cNvSpPr txBox="1"/>
            <p:nvPr/>
          </p:nvSpPr>
          <p:spPr>
            <a:xfrm>
              <a:off x="6997890" y="1974744"/>
              <a:ext cx="1381660" cy="369332"/>
            </a:xfrm>
            <a:prstGeom prst="rect">
              <a:avLst/>
            </a:prstGeom>
            <a:noFill/>
          </p:spPr>
          <p:txBody>
            <a:bodyPr wrap="none" rtlCol="0">
              <a:spAutoFit/>
            </a:bodyPr>
            <a:lstStyle/>
            <a:p>
              <a:r>
                <a:rPr lang="en-US" smtClean="0"/>
                <a:t>Components</a:t>
              </a:r>
              <a:endParaRPr lang="en-US"/>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 y="3840480"/>
            <a:ext cx="9052560" cy="3017520"/>
          </a:xfrm>
          <a:prstGeom prst="rect">
            <a:avLst/>
          </a:prstGeom>
        </p:spPr>
      </p:pic>
      <p:sp>
        <p:nvSpPr>
          <p:cNvPr id="16" name="TextBox 15"/>
          <p:cNvSpPr txBox="1"/>
          <p:nvPr/>
        </p:nvSpPr>
        <p:spPr>
          <a:xfrm>
            <a:off x="38100" y="3566914"/>
            <a:ext cx="1225657" cy="400110"/>
          </a:xfrm>
          <a:prstGeom prst="rect">
            <a:avLst/>
          </a:prstGeom>
          <a:noFill/>
        </p:spPr>
        <p:txBody>
          <a:bodyPr wrap="none" rtlCol="0">
            <a:spAutoFit/>
          </a:bodyPr>
          <a:lstStyle/>
          <a:p>
            <a:r>
              <a:rPr lang="en-US" sz="2000" i="1" dirty="0" smtClean="0"/>
              <a:t>Unfiltered</a:t>
            </a:r>
            <a:endParaRPr lang="en-US" sz="2000" i="1" dirty="0"/>
          </a:p>
        </p:txBody>
      </p:sp>
      <p:sp>
        <p:nvSpPr>
          <p:cNvPr id="17" name="TextBox 16"/>
          <p:cNvSpPr txBox="1"/>
          <p:nvPr/>
        </p:nvSpPr>
        <p:spPr>
          <a:xfrm>
            <a:off x="50800" y="420939"/>
            <a:ext cx="969176" cy="400110"/>
          </a:xfrm>
          <a:prstGeom prst="rect">
            <a:avLst/>
          </a:prstGeom>
          <a:noFill/>
        </p:spPr>
        <p:txBody>
          <a:bodyPr wrap="none" rtlCol="0">
            <a:spAutoFit/>
          </a:bodyPr>
          <a:lstStyle/>
          <a:p>
            <a:r>
              <a:rPr lang="en-US" sz="2000" i="1" dirty="0"/>
              <a:t>F</a:t>
            </a:r>
            <a:r>
              <a:rPr lang="en-US" sz="2000" i="1" dirty="0" smtClean="0"/>
              <a:t>iltered</a:t>
            </a:r>
            <a:endParaRPr lang="en-US" sz="2000" i="1" dirty="0"/>
          </a:p>
        </p:txBody>
      </p:sp>
    </p:spTree>
    <p:extLst>
      <p:ext uri="{BB962C8B-B14F-4D97-AF65-F5344CB8AC3E}">
        <p14:creationId xmlns:p14="http://schemas.microsoft.com/office/powerpoint/2010/main" val="3994113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24628" y="0"/>
            <a:ext cx="6894745" cy="664046"/>
          </a:xfrm>
        </p:spPr>
        <p:txBody>
          <a:bodyPr>
            <a:noAutofit/>
          </a:bodyPr>
          <a:lstStyle/>
          <a:p>
            <a:pPr eaLnBrk="1" hangingPunct="1"/>
            <a:r>
              <a:rPr lang="en-US" altLang="en-US" sz="3200" smtClean="0"/>
              <a:t>Methyl nitrate </a:t>
            </a:r>
            <a:r>
              <a:rPr lang="en-US" altLang="en-US" sz="3200" dirty="0" smtClean="0"/>
              <a:t>observations </a:t>
            </a:r>
            <a:r>
              <a:rPr lang="en-US" altLang="en-US" sz="3200" dirty="0"/>
              <a:t>+</a:t>
            </a:r>
            <a:r>
              <a:rPr lang="en-US" altLang="en-US" sz="3200" dirty="0" smtClean="0"/>
              <a:t> box model</a:t>
            </a:r>
          </a:p>
        </p:txBody>
      </p:sp>
      <p:sp>
        <p:nvSpPr>
          <p:cNvPr id="23556" name="Text Box 9"/>
          <p:cNvSpPr txBox="1">
            <a:spLocks noChangeArrowheads="1"/>
          </p:cNvSpPr>
          <p:nvPr/>
        </p:nvSpPr>
        <p:spPr bwMode="auto">
          <a:xfrm>
            <a:off x="5907088" y="866775"/>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b="1">
                <a:solidFill>
                  <a:schemeClr val="bg1"/>
                </a:solidFill>
                <a:latin typeface="Helvetica" charset="0"/>
              </a:defRPr>
            </a:lvl1pPr>
            <a:lvl2pPr marL="742950" indent="-285750" eaLnBrk="0" hangingPunct="0">
              <a:spcBef>
                <a:spcPct val="20000"/>
              </a:spcBef>
              <a:buChar char="–"/>
              <a:defRPr b="1">
                <a:solidFill>
                  <a:schemeClr val="bg1"/>
                </a:solidFill>
                <a:latin typeface="Helvetica" charset="0"/>
              </a:defRPr>
            </a:lvl2pPr>
            <a:lvl3pPr marL="1143000" indent="-228600" eaLnBrk="0" hangingPunct="0">
              <a:spcBef>
                <a:spcPct val="20000"/>
              </a:spcBef>
              <a:buChar char="•"/>
              <a:defRPr b="1">
                <a:solidFill>
                  <a:schemeClr val="bg1"/>
                </a:solidFill>
                <a:latin typeface="Helvetica" charset="0"/>
              </a:defRPr>
            </a:lvl3pPr>
            <a:lvl4pPr marL="1600200" indent="-228600" eaLnBrk="0" hangingPunct="0">
              <a:spcBef>
                <a:spcPct val="20000"/>
              </a:spcBef>
              <a:buChar char="–"/>
              <a:defRPr b="1">
                <a:solidFill>
                  <a:schemeClr val="bg1"/>
                </a:solidFill>
                <a:latin typeface="Helvetica" charset="0"/>
              </a:defRPr>
            </a:lvl4pPr>
            <a:lvl5pPr marL="2057400" indent="-228600" eaLnBrk="0" hangingPunct="0">
              <a:spcBef>
                <a:spcPct val="20000"/>
              </a:spcBef>
              <a:buChar char="»"/>
              <a:defRPr b="1">
                <a:solidFill>
                  <a:schemeClr val="bg1"/>
                </a:solidFill>
                <a:latin typeface="Helvetica" charset="0"/>
              </a:defRPr>
            </a:lvl5pPr>
            <a:lvl6pPr marL="2514600" indent="-228600" eaLnBrk="0" fontAlgn="base" hangingPunct="0">
              <a:spcBef>
                <a:spcPct val="20000"/>
              </a:spcBef>
              <a:spcAft>
                <a:spcPct val="0"/>
              </a:spcAft>
              <a:buChar char="»"/>
              <a:defRPr b="1">
                <a:solidFill>
                  <a:schemeClr val="bg1"/>
                </a:solidFill>
                <a:latin typeface="Helvetica" charset="0"/>
              </a:defRPr>
            </a:lvl6pPr>
            <a:lvl7pPr marL="2971800" indent="-228600" eaLnBrk="0" fontAlgn="base" hangingPunct="0">
              <a:spcBef>
                <a:spcPct val="20000"/>
              </a:spcBef>
              <a:spcAft>
                <a:spcPct val="0"/>
              </a:spcAft>
              <a:buChar char="»"/>
              <a:defRPr b="1">
                <a:solidFill>
                  <a:schemeClr val="bg1"/>
                </a:solidFill>
                <a:latin typeface="Helvetica" charset="0"/>
              </a:defRPr>
            </a:lvl7pPr>
            <a:lvl8pPr marL="3429000" indent="-228600" eaLnBrk="0" fontAlgn="base" hangingPunct="0">
              <a:spcBef>
                <a:spcPct val="20000"/>
              </a:spcBef>
              <a:spcAft>
                <a:spcPct val="0"/>
              </a:spcAft>
              <a:buChar char="»"/>
              <a:defRPr b="1">
                <a:solidFill>
                  <a:schemeClr val="bg1"/>
                </a:solidFill>
                <a:latin typeface="Helvetica" charset="0"/>
              </a:defRPr>
            </a:lvl8pPr>
            <a:lvl9pPr marL="3886200" indent="-228600" eaLnBrk="0" fontAlgn="base" hangingPunct="0">
              <a:spcBef>
                <a:spcPct val="20000"/>
              </a:spcBef>
              <a:spcAft>
                <a:spcPct val="0"/>
              </a:spcAft>
              <a:buChar char="»"/>
              <a:defRPr b="1">
                <a:solidFill>
                  <a:schemeClr val="bg1"/>
                </a:solidFill>
                <a:latin typeface="Helvetica" charset="0"/>
              </a:defRPr>
            </a:lvl9pPr>
          </a:lstStyle>
          <a:p>
            <a:pPr algn="ctr" eaLnBrk="1" hangingPunct="1">
              <a:spcBef>
                <a:spcPct val="0"/>
              </a:spcBef>
              <a:buFontTx/>
              <a:buNone/>
            </a:pPr>
            <a:endParaRPr lang="en-US" altLang="en-US">
              <a:solidFill>
                <a:srgbClr val="FF0000"/>
              </a:solidFill>
            </a:endParaRPr>
          </a:p>
        </p:txBody>
      </p:sp>
      <p:sp>
        <p:nvSpPr>
          <p:cNvPr id="23562" name="TextBox 2"/>
          <p:cNvSpPr txBox="1">
            <a:spLocks noChangeArrowheads="1"/>
          </p:cNvSpPr>
          <p:nvPr/>
        </p:nvSpPr>
        <p:spPr bwMode="auto">
          <a:xfrm>
            <a:off x="5198157" y="1175176"/>
            <a:ext cx="291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b="1">
                <a:solidFill>
                  <a:schemeClr val="bg1"/>
                </a:solidFill>
                <a:latin typeface="Helvetica" charset="0"/>
              </a:defRPr>
            </a:lvl1pPr>
            <a:lvl2pPr marL="742950" indent="-285750" eaLnBrk="0" hangingPunct="0">
              <a:spcBef>
                <a:spcPct val="20000"/>
              </a:spcBef>
              <a:buChar char="–"/>
              <a:defRPr b="1">
                <a:solidFill>
                  <a:schemeClr val="bg1"/>
                </a:solidFill>
                <a:latin typeface="Helvetica" charset="0"/>
              </a:defRPr>
            </a:lvl2pPr>
            <a:lvl3pPr marL="1143000" indent="-228600" eaLnBrk="0" hangingPunct="0">
              <a:spcBef>
                <a:spcPct val="20000"/>
              </a:spcBef>
              <a:buChar char="•"/>
              <a:defRPr b="1">
                <a:solidFill>
                  <a:schemeClr val="bg1"/>
                </a:solidFill>
                <a:latin typeface="Helvetica" charset="0"/>
              </a:defRPr>
            </a:lvl3pPr>
            <a:lvl4pPr marL="1600200" indent="-228600" eaLnBrk="0" hangingPunct="0">
              <a:spcBef>
                <a:spcPct val="20000"/>
              </a:spcBef>
              <a:buChar char="–"/>
              <a:defRPr b="1">
                <a:solidFill>
                  <a:schemeClr val="bg1"/>
                </a:solidFill>
                <a:latin typeface="Helvetica" charset="0"/>
              </a:defRPr>
            </a:lvl4pPr>
            <a:lvl5pPr marL="2057400" indent="-228600" eaLnBrk="0" hangingPunct="0">
              <a:spcBef>
                <a:spcPct val="20000"/>
              </a:spcBef>
              <a:buChar char="»"/>
              <a:defRPr b="1">
                <a:solidFill>
                  <a:schemeClr val="bg1"/>
                </a:solidFill>
                <a:latin typeface="Helvetica" charset="0"/>
              </a:defRPr>
            </a:lvl5pPr>
            <a:lvl6pPr marL="2514600" indent="-228600" eaLnBrk="0" fontAlgn="base" hangingPunct="0">
              <a:spcBef>
                <a:spcPct val="20000"/>
              </a:spcBef>
              <a:spcAft>
                <a:spcPct val="0"/>
              </a:spcAft>
              <a:buChar char="»"/>
              <a:defRPr b="1">
                <a:solidFill>
                  <a:schemeClr val="bg1"/>
                </a:solidFill>
                <a:latin typeface="Helvetica" charset="0"/>
              </a:defRPr>
            </a:lvl6pPr>
            <a:lvl7pPr marL="2971800" indent="-228600" eaLnBrk="0" fontAlgn="base" hangingPunct="0">
              <a:spcBef>
                <a:spcPct val="20000"/>
              </a:spcBef>
              <a:spcAft>
                <a:spcPct val="0"/>
              </a:spcAft>
              <a:buChar char="»"/>
              <a:defRPr b="1">
                <a:solidFill>
                  <a:schemeClr val="bg1"/>
                </a:solidFill>
                <a:latin typeface="Helvetica" charset="0"/>
              </a:defRPr>
            </a:lvl7pPr>
            <a:lvl8pPr marL="3429000" indent="-228600" eaLnBrk="0" fontAlgn="base" hangingPunct="0">
              <a:spcBef>
                <a:spcPct val="20000"/>
              </a:spcBef>
              <a:spcAft>
                <a:spcPct val="0"/>
              </a:spcAft>
              <a:buChar char="»"/>
              <a:defRPr b="1">
                <a:solidFill>
                  <a:schemeClr val="bg1"/>
                </a:solidFill>
                <a:latin typeface="Helvetica" charset="0"/>
              </a:defRPr>
            </a:lvl8pPr>
            <a:lvl9pPr marL="3886200" indent="-228600" eaLnBrk="0" fontAlgn="base" hangingPunct="0">
              <a:spcBef>
                <a:spcPct val="20000"/>
              </a:spcBef>
              <a:spcAft>
                <a:spcPct val="0"/>
              </a:spcAft>
              <a:buChar char="»"/>
              <a:defRPr b="1">
                <a:solidFill>
                  <a:schemeClr val="bg1"/>
                </a:solidFill>
                <a:latin typeface="Helvetica" charset="0"/>
              </a:defRPr>
            </a:lvl9pPr>
          </a:lstStyle>
          <a:p>
            <a:pPr algn="ctr" eaLnBrk="1" hangingPunct="1">
              <a:spcBef>
                <a:spcPct val="0"/>
              </a:spcBef>
              <a:buFontTx/>
              <a:buNone/>
            </a:pPr>
            <a:r>
              <a:rPr lang="en-US" altLang="en-US" b="0" dirty="0" smtClean="0">
                <a:solidFill>
                  <a:schemeClr val="tx1"/>
                </a:solidFill>
              </a:rPr>
              <a:t>Box model</a:t>
            </a:r>
            <a:r>
              <a:rPr lang="en-US" altLang="en-US" b="0" dirty="0">
                <a:solidFill>
                  <a:schemeClr val="tx1"/>
                </a:solidFill>
              </a:rPr>
              <a:t> </a:t>
            </a:r>
            <a:r>
              <a:rPr lang="en-US" altLang="en-US" b="0" dirty="0" smtClean="0">
                <a:solidFill>
                  <a:schemeClr val="tx1"/>
                </a:solidFill>
              </a:rPr>
              <a:t>(-45 S to -67 S)</a:t>
            </a:r>
            <a:endParaRPr lang="en-US" altLang="en-US" b="0" dirty="0">
              <a:solidFill>
                <a:schemeClr val="tx1"/>
              </a:solidFill>
            </a:endParaRPr>
          </a:p>
        </p:txBody>
      </p:sp>
      <p:sp>
        <p:nvSpPr>
          <p:cNvPr id="2" name="TextBox 1"/>
          <p:cNvSpPr txBox="1"/>
          <p:nvPr/>
        </p:nvSpPr>
        <p:spPr>
          <a:xfrm>
            <a:off x="615453" y="735094"/>
            <a:ext cx="8952707" cy="400110"/>
          </a:xfrm>
          <a:prstGeom prst="rect">
            <a:avLst/>
          </a:prstGeom>
          <a:noFill/>
        </p:spPr>
        <p:txBody>
          <a:bodyPr wrap="square">
            <a:spAutoFit/>
          </a:bodyPr>
          <a:lstStyle/>
          <a:p>
            <a:pPr>
              <a:defRPr/>
            </a:pPr>
            <a:r>
              <a:rPr lang="en-US" sz="2000" b="0" u="sng" dirty="0">
                <a:solidFill>
                  <a:srgbClr val="000000"/>
                </a:solidFill>
              </a:rPr>
              <a:t>Source</a:t>
            </a:r>
            <a:r>
              <a:rPr lang="en-US" sz="2000" b="0" dirty="0">
                <a:solidFill>
                  <a:srgbClr val="000000"/>
                </a:solidFill>
              </a:rPr>
              <a:t>: </a:t>
            </a:r>
            <a:r>
              <a:rPr lang="en-US" sz="2000" dirty="0" smtClean="0">
                <a:solidFill>
                  <a:srgbClr val="000000"/>
                </a:solidFill>
              </a:rPr>
              <a:t>ocean</a:t>
            </a:r>
            <a:r>
              <a:rPr lang="en-US" sz="2000" b="0" dirty="0" smtClean="0">
                <a:solidFill>
                  <a:srgbClr val="000000"/>
                </a:solidFill>
              </a:rPr>
              <a:t> emissions       </a:t>
            </a:r>
            <a:r>
              <a:rPr lang="en-US" sz="2000" b="0" u="sng" dirty="0" smtClean="0">
                <a:solidFill>
                  <a:srgbClr val="000000"/>
                </a:solidFill>
              </a:rPr>
              <a:t>Sinks</a:t>
            </a:r>
            <a:r>
              <a:rPr lang="en-US" sz="2000" b="0" dirty="0" smtClean="0">
                <a:solidFill>
                  <a:srgbClr val="000000"/>
                </a:solidFill>
              </a:rPr>
              <a:t>: photolysis, atmospheric </a:t>
            </a:r>
            <a:r>
              <a:rPr lang="en-US" sz="2000" b="0" dirty="0">
                <a:solidFill>
                  <a:srgbClr val="000000"/>
                </a:solidFill>
              </a:rPr>
              <a:t>oxidation </a:t>
            </a:r>
            <a:r>
              <a:rPr lang="en-US" sz="2000" b="0" dirty="0" smtClean="0">
                <a:solidFill>
                  <a:srgbClr val="000000"/>
                </a:solidFill>
              </a:rPr>
              <a:t>by OH</a:t>
            </a:r>
            <a:endParaRPr lang="en-US" sz="2000" b="0" dirty="0">
              <a:solidFill>
                <a:srgbClr val="000000"/>
              </a:solidFill>
            </a:endParaRPr>
          </a:p>
        </p:txBody>
      </p:sp>
      <p:sp>
        <p:nvSpPr>
          <p:cNvPr id="3" name="TextBox 2"/>
          <p:cNvSpPr txBox="1"/>
          <p:nvPr/>
        </p:nvSpPr>
        <p:spPr>
          <a:xfrm>
            <a:off x="3870610" y="6453624"/>
            <a:ext cx="5003229" cy="338554"/>
          </a:xfrm>
          <a:prstGeom prst="rect">
            <a:avLst/>
          </a:prstGeom>
          <a:noFill/>
        </p:spPr>
        <p:txBody>
          <a:bodyPr wrap="none" rtlCol="0">
            <a:spAutoFit/>
          </a:bodyPr>
          <a:lstStyle/>
          <a:p>
            <a:r>
              <a:rPr lang="en-US" sz="1600" dirty="0" smtClean="0">
                <a:solidFill>
                  <a:srgbClr val="000000"/>
                </a:solidFill>
              </a:rPr>
              <a:t>R. Stern, S. </a:t>
            </a:r>
            <a:r>
              <a:rPr lang="en-US" sz="1600" dirty="0" err="1" smtClean="0">
                <a:solidFill>
                  <a:srgbClr val="000000"/>
                </a:solidFill>
              </a:rPr>
              <a:t>Wofsy</a:t>
            </a:r>
            <a:r>
              <a:rPr lang="en-US" sz="1600" dirty="0" smtClean="0">
                <a:solidFill>
                  <a:srgbClr val="000000"/>
                </a:solidFill>
              </a:rPr>
              <a:t> using flask data from E. Atlas &amp; D. Blake</a:t>
            </a:r>
            <a:endParaRPr lang="en-US" sz="1600" dirty="0">
              <a:solidFill>
                <a:srgbClr val="000000"/>
              </a:solidFill>
            </a:endParaRPr>
          </a:p>
        </p:txBody>
      </p:sp>
      <p:pic>
        <p:nvPicPr>
          <p:cNvPr id="11" name="Picture 10" descr="box.jpg"/>
          <p:cNvPicPr>
            <a:picLocks noChangeAspect="1"/>
          </p:cNvPicPr>
          <p:nvPr/>
        </p:nvPicPr>
        <p:blipFill rotWithShape="1">
          <a:blip r:embed="rId3">
            <a:extLst>
              <a:ext uri="{28A0092B-C50C-407E-A947-70E740481C1C}">
                <a14:useLocalDpi xmlns:a14="http://schemas.microsoft.com/office/drawing/2010/main" val="0"/>
              </a:ext>
            </a:extLst>
          </a:blip>
          <a:srcRect l="4812" t="13786" r="22406" b="29606"/>
          <a:stretch/>
        </p:blipFill>
        <p:spPr>
          <a:xfrm>
            <a:off x="4902518" y="1529997"/>
            <a:ext cx="3275185" cy="1910525"/>
          </a:xfrm>
          <a:prstGeom prst="rect">
            <a:avLst/>
          </a:prstGeom>
        </p:spPr>
      </p:pic>
      <p:grpSp>
        <p:nvGrpSpPr>
          <p:cNvPr id="4" name="Group 3"/>
          <p:cNvGrpSpPr/>
          <p:nvPr/>
        </p:nvGrpSpPr>
        <p:grpSpPr>
          <a:xfrm>
            <a:off x="5907088" y="3511570"/>
            <a:ext cx="2326178" cy="711819"/>
            <a:chOff x="5186362" y="5280055"/>
            <a:chExt cx="2326178" cy="711819"/>
          </a:xfrm>
        </p:grpSpPr>
        <p:sp>
          <p:nvSpPr>
            <p:cNvPr id="12" name="TextBox 11"/>
            <p:cNvSpPr txBox="1"/>
            <p:nvPr/>
          </p:nvSpPr>
          <p:spPr>
            <a:xfrm>
              <a:off x="5186362" y="5280055"/>
              <a:ext cx="2326178" cy="369332"/>
            </a:xfrm>
            <a:prstGeom prst="rect">
              <a:avLst/>
            </a:prstGeom>
            <a:noFill/>
          </p:spPr>
          <p:txBody>
            <a:bodyPr wrap="none" rtlCol="0">
              <a:spAutoFit/>
            </a:bodyPr>
            <a:lstStyle/>
            <a:p>
              <a:r>
                <a:rPr lang="en-US" dirty="0" smtClean="0"/>
                <a:t>L</a:t>
              </a:r>
              <a:r>
                <a:rPr lang="en-US" baseline="-25000" dirty="0" smtClean="0"/>
                <a:t>OH</a:t>
              </a:r>
              <a:r>
                <a:rPr lang="en-US" dirty="0" smtClean="0"/>
                <a:t> = </a:t>
              </a:r>
              <a:r>
                <a:rPr lang="en-US" dirty="0" err="1" smtClean="0"/>
                <a:t>k</a:t>
              </a:r>
              <a:r>
                <a:rPr lang="en-US" baseline="-25000" dirty="0" err="1" smtClean="0"/>
                <a:t>OH</a:t>
              </a:r>
              <a:r>
                <a:rPr lang="en-US" dirty="0" smtClean="0">
                  <a:latin typeface="Wingdings"/>
                  <a:ea typeface="Wingdings"/>
                  <a:cs typeface="Wingdings"/>
                  <a:sym typeface="Wingdings"/>
                </a:rPr>
                <a:t></a:t>
              </a:r>
              <a:r>
                <a:rPr lang="en-US" dirty="0" smtClean="0"/>
                <a:t>[OH]</a:t>
              </a:r>
              <a:r>
                <a:rPr lang="en-US" dirty="0" smtClean="0">
                  <a:latin typeface="Wingdings"/>
                  <a:ea typeface="Wingdings"/>
                  <a:cs typeface="Wingdings"/>
                  <a:sym typeface="Wingdings"/>
                </a:rPr>
                <a:t></a:t>
              </a:r>
              <a:r>
                <a:rPr lang="en-US" dirty="0" smtClean="0"/>
                <a:t>[MN]</a:t>
              </a:r>
              <a:endParaRPr lang="en-US" dirty="0"/>
            </a:p>
          </p:txBody>
        </p:sp>
        <p:sp>
          <p:nvSpPr>
            <p:cNvPr id="30" name="TextBox 29"/>
            <p:cNvSpPr txBox="1"/>
            <p:nvPr/>
          </p:nvSpPr>
          <p:spPr>
            <a:xfrm>
              <a:off x="5186362" y="5622542"/>
              <a:ext cx="1609448" cy="369332"/>
            </a:xfrm>
            <a:prstGeom prst="rect">
              <a:avLst/>
            </a:prstGeom>
            <a:noFill/>
          </p:spPr>
          <p:txBody>
            <a:bodyPr wrap="none" rtlCol="0">
              <a:spAutoFit/>
            </a:bodyPr>
            <a:lstStyle/>
            <a:p>
              <a:r>
                <a:rPr lang="en-US" dirty="0" err="1" smtClean="0"/>
                <a:t>L</a:t>
              </a:r>
              <a:r>
                <a:rPr lang="en-US" baseline="-25000" dirty="0" err="1" smtClean="0"/>
                <a:t>hv</a:t>
              </a:r>
              <a:r>
                <a:rPr lang="en-US" dirty="0" smtClean="0"/>
                <a:t> = </a:t>
              </a:r>
              <a:r>
                <a:rPr lang="en-US" dirty="0" err="1" smtClean="0"/>
                <a:t>k</a:t>
              </a:r>
              <a:r>
                <a:rPr lang="en-US" baseline="-25000" dirty="0" err="1" smtClean="0"/>
                <a:t>hv</a:t>
              </a:r>
              <a:r>
                <a:rPr lang="en-US" dirty="0" smtClean="0">
                  <a:latin typeface="Wingdings"/>
                  <a:ea typeface="Wingdings"/>
                  <a:cs typeface="Wingdings"/>
                  <a:sym typeface="Wingdings"/>
                </a:rPr>
                <a:t></a:t>
              </a:r>
              <a:r>
                <a:rPr lang="en-US" dirty="0" smtClean="0"/>
                <a:t>[MN]</a:t>
              </a:r>
              <a:endParaRPr lang="en-US" dirty="0"/>
            </a:p>
          </p:txBody>
        </p:sp>
      </p:grpSp>
      <p:pic>
        <p:nvPicPr>
          <p:cNvPr id="18" name="Picture 17" descr="atom1_aug2016_pacific.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53" y="1235075"/>
            <a:ext cx="3276934" cy="2701925"/>
          </a:xfrm>
          <a:prstGeom prst="rect">
            <a:avLst/>
          </a:prstGeom>
        </p:spPr>
      </p:pic>
      <p:pic>
        <p:nvPicPr>
          <p:cNvPr id="19" name="Content Placeholder 6" descr="atom2_feb2017_pacific.jpeg"/>
          <p:cNvPicPr>
            <a:picLocks noGrp="1" noChangeAspect="1"/>
          </p:cNvPicPr>
          <p:nvPr>
            <p:ph idx="1"/>
          </p:nvPr>
        </p:nvPicPr>
        <p:blipFill>
          <a:blip r:embed="rId5">
            <a:extLst>
              <a:ext uri="{28A0092B-C50C-407E-A947-70E740481C1C}">
                <a14:useLocalDpi xmlns:a14="http://schemas.microsoft.com/office/drawing/2010/main" val="0"/>
              </a:ext>
            </a:extLst>
          </a:blip>
          <a:srcRect l="-24962" r="-24962"/>
          <a:stretch>
            <a:fillRect/>
          </a:stretch>
        </p:blipFill>
        <p:spPr>
          <a:xfrm>
            <a:off x="-500606" y="3877203"/>
            <a:ext cx="4645451" cy="2554819"/>
          </a:xfrm>
        </p:spPr>
      </p:pic>
      <p:sp>
        <p:nvSpPr>
          <p:cNvPr id="10" name="Rectangle 9"/>
          <p:cNvSpPr/>
          <p:nvPr/>
        </p:nvSpPr>
        <p:spPr>
          <a:xfrm>
            <a:off x="4784177" y="4516072"/>
            <a:ext cx="4572000" cy="1384995"/>
          </a:xfrm>
          <a:prstGeom prst="rect">
            <a:avLst/>
          </a:prstGeom>
        </p:spPr>
        <p:txBody>
          <a:bodyPr>
            <a:spAutoFit/>
          </a:bodyPr>
          <a:lstStyle/>
          <a:p>
            <a:r>
              <a:rPr lang="en-US" sz="2400" dirty="0" smtClean="0"/>
              <a:t>Adjusted </a:t>
            </a:r>
            <a:r>
              <a:rPr lang="en-US" sz="2400" dirty="0" err="1" smtClean="0"/>
              <a:t>k</a:t>
            </a:r>
            <a:r>
              <a:rPr lang="en-US" sz="2400" baseline="-25000" dirty="0" err="1" smtClean="0"/>
              <a:t>hv</a:t>
            </a:r>
            <a:r>
              <a:rPr lang="en-US" sz="2400" dirty="0" smtClean="0"/>
              <a:t> and [OH] </a:t>
            </a:r>
          </a:p>
          <a:p>
            <a:pPr lvl="1"/>
            <a:r>
              <a:rPr lang="en-US" sz="2000" dirty="0" smtClean="0"/>
              <a:t>[OH] from </a:t>
            </a:r>
            <a:r>
              <a:rPr lang="en-US" sz="2000" dirty="0" err="1" smtClean="0"/>
              <a:t>Spivakovsky</a:t>
            </a:r>
            <a:r>
              <a:rPr lang="en-US" sz="2000" dirty="0" smtClean="0"/>
              <a:t> et al., 2000</a:t>
            </a:r>
          </a:p>
          <a:p>
            <a:pPr lvl="1"/>
            <a:r>
              <a:rPr lang="en-US" sz="2000" dirty="0" err="1" smtClean="0"/>
              <a:t>k</a:t>
            </a:r>
            <a:r>
              <a:rPr lang="en-US" sz="2000" baseline="-25000" dirty="0" err="1" smtClean="0"/>
              <a:t>hv</a:t>
            </a:r>
            <a:r>
              <a:rPr lang="en-US" sz="2000" dirty="0" smtClean="0"/>
              <a:t> from NCAR</a:t>
            </a:r>
          </a:p>
          <a:p>
            <a:pPr lvl="1"/>
            <a:r>
              <a:rPr lang="en-US" sz="2000" dirty="0" err="1" smtClean="0"/>
              <a:t>k</a:t>
            </a:r>
            <a:r>
              <a:rPr lang="en-US" sz="2000" baseline="-25000" dirty="0" err="1" smtClean="0"/>
              <a:t>OH</a:t>
            </a:r>
            <a:r>
              <a:rPr lang="en-US" sz="2000" dirty="0" smtClean="0"/>
              <a:t> from </a:t>
            </a:r>
            <a:r>
              <a:rPr lang="en-US" sz="2000" dirty="0" err="1" smtClean="0"/>
              <a:t>Talukdar</a:t>
            </a:r>
            <a:r>
              <a:rPr lang="en-US" sz="2000" dirty="0" smtClean="0"/>
              <a:t> et al., 1997</a:t>
            </a:r>
            <a:endParaRPr lang="en-US" sz="2000" dirty="0"/>
          </a:p>
        </p:txBody>
      </p:sp>
    </p:spTree>
    <p:extLst>
      <p:ext uri="{BB962C8B-B14F-4D97-AF65-F5344CB8AC3E}">
        <p14:creationId xmlns:p14="http://schemas.microsoft.com/office/powerpoint/2010/main" val="34169675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377" y="3543303"/>
            <a:ext cx="4870446" cy="3251825"/>
          </a:xfrm>
          <a:prstGeom prst="rect">
            <a:avLst/>
          </a:prstGeom>
        </p:spPr>
      </p:pic>
      <p:sp>
        <p:nvSpPr>
          <p:cNvPr id="3" name="TextBox 2"/>
          <p:cNvSpPr txBox="1"/>
          <p:nvPr/>
        </p:nvSpPr>
        <p:spPr>
          <a:xfrm>
            <a:off x="1062353" y="95706"/>
            <a:ext cx="7157152" cy="400110"/>
          </a:xfrm>
          <a:prstGeom prst="rect">
            <a:avLst/>
          </a:prstGeom>
          <a:noFill/>
        </p:spPr>
        <p:txBody>
          <a:bodyPr wrap="none" rtlCol="0">
            <a:spAutoFit/>
          </a:bodyPr>
          <a:lstStyle/>
          <a:p>
            <a:r>
              <a:rPr lang="en-US" sz="2000" b="1" dirty="0" smtClean="0"/>
              <a:t>Seasonal Cycle </a:t>
            </a:r>
            <a:r>
              <a:rPr lang="en-US" sz="2000" b="1" smtClean="0"/>
              <a:t>in Atmospheric Gradient compared to Flux Models</a:t>
            </a:r>
            <a:endParaRPr lang="en-US" sz="2000" b="1"/>
          </a:p>
        </p:txBody>
      </p:sp>
      <p:sp>
        <p:nvSpPr>
          <p:cNvPr id="5" name="TextBox 4"/>
          <p:cNvSpPr txBox="1"/>
          <p:nvPr/>
        </p:nvSpPr>
        <p:spPr>
          <a:xfrm>
            <a:off x="142504" y="6413699"/>
            <a:ext cx="3131178" cy="307777"/>
          </a:xfrm>
          <a:prstGeom prst="rect">
            <a:avLst/>
          </a:prstGeom>
          <a:noFill/>
        </p:spPr>
        <p:txBody>
          <a:bodyPr wrap="none" rtlCol="0">
            <a:spAutoFit/>
          </a:bodyPr>
          <a:lstStyle/>
          <a:p>
            <a:r>
              <a:rPr lang="en-US" sz="1400" dirty="0" err="1" smtClean="0"/>
              <a:t>IceBridge</a:t>
            </a:r>
            <a:r>
              <a:rPr lang="en-US" sz="1400" dirty="0" smtClean="0"/>
              <a:t> data from Mellissa Yang, NASA</a:t>
            </a:r>
            <a:endParaRPr lang="en-US" sz="1400" dirty="0"/>
          </a:p>
        </p:txBody>
      </p:sp>
      <p:grpSp>
        <p:nvGrpSpPr>
          <p:cNvPr id="13" name="Group 12"/>
          <p:cNvGrpSpPr/>
          <p:nvPr/>
        </p:nvGrpSpPr>
        <p:grpSpPr>
          <a:xfrm>
            <a:off x="142504" y="571553"/>
            <a:ext cx="4996251" cy="3341930"/>
            <a:chOff x="1871472" y="539745"/>
            <a:chExt cx="5401056" cy="3590545"/>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71472" y="539745"/>
              <a:ext cx="5401056" cy="3590545"/>
            </a:xfrm>
            <a:prstGeom prst="rect">
              <a:avLst/>
            </a:prstGeom>
            <a:ln>
              <a:solidFill>
                <a:schemeClr val="tx1">
                  <a:lumMod val="50000"/>
                  <a:lumOff val="50000"/>
                </a:schemeClr>
              </a:solidFill>
            </a:ln>
          </p:spPr>
        </p:pic>
        <p:cxnSp>
          <p:nvCxnSpPr>
            <p:cNvPr id="7" name="Straight Arrow Connector 6"/>
            <p:cNvCxnSpPr/>
            <p:nvPr/>
          </p:nvCxnSpPr>
          <p:spPr>
            <a:xfrm flipV="1">
              <a:off x="6115051" y="3443288"/>
              <a:ext cx="0" cy="49121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210051" y="3429000"/>
              <a:ext cx="0" cy="49121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41378" y="3153446"/>
              <a:ext cx="1547346" cy="369332"/>
            </a:xfrm>
            <a:prstGeom prst="rect">
              <a:avLst/>
            </a:prstGeom>
            <a:noFill/>
          </p:spPr>
          <p:txBody>
            <a:bodyPr wrap="none" rtlCol="0">
              <a:spAutoFit/>
            </a:bodyPr>
            <a:lstStyle/>
            <a:p>
              <a:r>
                <a:rPr lang="en-US" sz="1600" dirty="0" smtClean="0">
                  <a:solidFill>
                    <a:schemeClr val="accent6">
                      <a:lumMod val="75000"/>
                    </a:schemeClr>
                  </a:solidFill>
                </a:rPr>
                <a:t>ATom-3 (2017)</a:t>
              </a:r>
              <a:endParaRPr lang="en-US" sz="1600" dirty="0">
                <a:solidFill>
                  <a:schemeClr val="accent6">
                    <a:lumMod val="75000"/>
                  </a:schemeClr>
                </a:solidFill>
              </a:endParaRPr>
            </a:p>
          </p:txBody>
        </p:sp>
        <p:sp>
          <p:nvSpPr>
            <p:cNvPr id="11" name="TextBox 10"/>
            <p:cNvSpPr txBox="1"/>
            <p:nvPr/>
          </p:nvSpPr>
          <p:spPr>
            <a:xfrm>
              <a:off x="3436376" y="3153446"/>
              <a:ext cx="1547348" cy="369332"/>
            </a:xfrm>
            <a:prstGeom prst="rect">
              <a:avLst/>
            </a:prstGeom>
            <a:noFill/>
          </p:spPr>
          <p:txBody>
            <a:bodyPr wrap="none" rtlCol="0">
              <a:spAutoFit/>
            </a:bodyPr>
            <a:lstStyle/>
            <a:p>
              <a:r>
                <a:rPr lang="en-US" sz="1600" dirty="0" smtClean="0">
                  <a:solidFill>
                    <a:schemeClr val="accent6">
                      <a:lumMod val="75000"/>
                    </a:schemeClr>
                  </a:solidFill>
                </a:rPr>
                <a:t>ATom-4 (2018)</a:t>
              </a:r>
              <a:endParaRPr lang="en-US" sz="1600" dirty="0">
                <a:solidFill>
                  <a:schemeClr val="accent6">
                    <a:lumMod val="75000"/>
                  </a:schemeClr>
                </a:solidFill>
              </a:endParaRPr>
            </a:p>
          </p:txBody>
        </p:sp>
      </p:grpSp>
      <p:sp>
        <p:nvSpPr>
          <p:cNvPr id="14" name="TextBox 13"/>
          <p:cNvSpPr txBox="1"/>
          <p:nvPr/>
        </p:nvSpPr>
        <p:spPr>
          <a:xfrm>
            <a:off x="5854442" y="3260751"/>
            <a:ext cx="1972912" cy="369332"/>
          </a:xfrm>
          <a:prstGeom prst="rect">
            <a:avLst/>
          </a:prstGeom>
          <a:noFill/>
        </p:spPr>
        <p:txBody>
          <a:bodyPr wrap="none" rtlCol="0">
            <a:spAutoFit/>
          </a:bodyPr>
          <a:lstStyle/>
          <a:p>
            <a:r>
              <a:rPr lang="en-US" dirty="0" smtClean="0"/>
              <a:t>CT2016 Ocean Flux</a:t>
            </a:r>
            <a:endParaRPr lang="en-US" dirty="0"/>
          </a:p>
        </p:txBody>
      </p:sp>
      <p:sp>
        <p:nvSpPr>
          <p:cNvPr id="15" name="TextBox 14"/>
          <p:cNvSpPr txBox="1"/>
          <p:nvPr/>
        </p:nvSpPr>
        <p:spPr>
          <a:xfrm>
            <a:off x="494776" y="4370924"/>
            <a:ext cx="3196753" cy="1477328"/>
          </a:xfrm>
          <a:prstGeom prst="rect">
            <a:avLst/>
          </a:prstGeom>
          <a:noFill/>
        </p:spPr>
        <p:txBody>
          <a:bodyPr wrap="square" rtlCol="0">
            <a:spAutoFit/>
          </a:bodyPr>
          <a:lstStyle/>
          <a:p>
            <a:r>
              <a:rPr lang="en-US" dirty="0" smtClean="0"/>
              <a:t>0.05 </a:t>
            </a:r>
            <a:r>
              <a:rPr lang="en-US" dirty="0" err="1" smtClean="0"/>
              <a:t>mol</a:t>
            </a:r>
            <a:r>
              <a:rPr lang="en-US" dirty="0" smtClean="0"/>
              <a:t> m</a:t>
            </a:r>
            <a:r>
              <a:rPr lang="en-US" baseline="30000" dirty="0" smtClean="0"/>
              <a:t>-2</a:t>
            </a:r>
            <a:r>
              <a:rPr lang="en-US" dirty="0" smtClean="0"/>
              <a:t> s</a:t>
            </a:r>
            <a:r>
              <a:rPr lang="en-US" baseline="30000" dirty="0" smtClean="0"/>
              <a:t>-1</a:t>
            </a:r>
            <a:r>
              <a:rPr lang="en-US" dirty="0" smtClean="0"/>
              <a:t> </a:t>
            </a:r>
            <a:r>
              <a:rPr lang="en-US" dirty="0"/>
              <a:t>≈</a:t>
            </a:r>
            <a:r>
              <a:rPr lang="en-US" dirty="0" smtClean="0"/>
              <a:t> </a:t>
            </a:r>
          </a:p>
          <a:p>
            <a:r>
              <a:rPr lang="en-US" dirty="0" smtClean="0"/>
              <a:t>0.2 </a:t>
            </a:r>
            <a:r>
              <a:rPr lang="en-US" dirty="0" err="1" smtClean="0"/>
              <a:t>mol</a:t>
            </a:r>
            <a:r>
              <a:rPr lang="en-US" dirty="0" smtClean="0"/>
              <a:t> m</a:t>
            </a:r>
            <a:r>
              <a:rPr lang="en-US" baseline="30000" dirty="0" smtClean="0"/>
              <a:t>-2</a:t>
            </a:r>
            <a:r>
              <a:rPr lang="en-US" dirty="0" smtClean="0"/>
              <a:t> @ </a:t>
            </a:r>
            <a:r>
              <a:rPr lang="el-GR" dirty="0"/>
              <a:t>τ </a:t>
            </a:r>
            <a:r>
              <a:rPr lang="en-US" dirty="0" smtClean="0"/>
              <a:t>= 45 days</a:t>
            </a:r>
          </a:p>
          <a:p>
            <a:endParaRPr lang="en-US" dirty="0"/>
          </a:p>
          <a:p>
            <a:r>
              <a:rPr lang="en-US" dirty="0" smtClean="0">
                <a:sym typeface="Wingdings"/>
              </a:rPr>
              <a:t> Basic consistency between observed gradients &amp; CT fluxes</a:t>
            </a:r>
            <a:endParaRPr lang="en-US" dirty="0"/>
          </a:p>
        </p:txBody>
      </p:sp>
      <p:sp>
        <p:nvSpPr>
          <p:cNvPr id="17" name="TextBox 16"/>
          <p:cNvSpPr txBox="1"/>
          <p:nvPr/>
        </p:nvSpPr>
        <p:spPr>
          <a:xfrm>
            <a:off x="5528331" y="1419395"/>
            <a:ext cx="3272770" cy="1200329"/>
          </a:xfrm>
          <a:prstGeom prst="rect">
            <a:avLst/>
          </a:prstGeom>
          <a:noFill/>
        </p:spPr>
        <p:txBody>
          <a:bodyPr wrap="square" rtlCol="0">
            <a:spAutoFit/>
          </a:bodyPr>
          <a:lstStyle/>
          <a:p>
            <a:r>
              <a:rPr lang="en-US" dirty="0" smtClean="0"/>
              <a:t>CT-NRT fluxes for 2016 are anomalously high, consistent with the underestimated </a:t>
            </a:r>
            <a:r>
              <a:rPr lang="en-US" smtClean="0"/>
              <a:t>gradient compared to </a:t>
            </a:r>
            <a:r>
              <a:rPr lang="en-US" dirty="0" smtClean="0"/>
              <a:t>ORCAS </a:t>
            </a:r>
            <a:r>
              <a:rPr lang="en-US" dirty="0" err="1" smtClean="0"/>
              <a:t>obs</a:t>
            </a:r>
            <a:endParaRPr lang="en-US" dirty="0"/>
          </a:p>
        </p:txBody>
      </p:sp>
    </p:spTree>
    <p:extLst>
      <p:ext uri="{BB962C8B-B14F-4D97-AF65-F5344CB8AC3E}">
        <p14:creationId xmlns:p14="http://schemas.microsoft.com/office/powerpoint/2010/main" val="436239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228600"/>
            <a:ext cx="8381999" cy="5262979"/>
          </a:xfrm>
          <a:prstGeom prst="rect">
            <a:avLst/>
          </a:prstGeom>
          <a:noFill/>
        </p:spPr>
        <p:txBody>
          <a:bodyPr wrap="square" rtlCol="0">
            <a:spAutoFit/>
          </a:bodyPr>
          <a:lstStyle/>
          <a:p>
            <a:r>
              <a:rPr lang="en-US" sz="2000" b="1" dirty="0"/>
              <a:t>Biological dominance of Southern Ocean seasonal CO</a:t>
            </a:r>
            <a:r>
              <a:rPr lang="en-US" sz="2000" b="1" baseline="-25000" dirty="0"/>
              <a:t>2</a:t>
            </a:r>
            <a:r>
              <a:rPr lang="en-US" sz="2000" b="1" dirty="0"/>
              <a:t> exchange</a:t>
            </a:r>
            <a:endParaRPr lang="en-US" sz="2000" b="1" dirty="0" smtClean="0">
              <a:effectLst/>
            </a:endParaRPr>
          </a:p>
          <a:p>
            <a:r>
              <a:rPr lang="en-US" b="0" dirty="0" smtClean="0">
                <a:effectLst/>
              </a:rPr>
              <a:t/>
            </a:r>
            <a:br>
              <a:rPr lang="en-US" b="0" dirty="0" smtClean="0">
                <a:effectLst/>
              </a:rPr>
            </a:br>
            <a:r>
              <a:rPr lang="en-US" dirty="0"/>
              <a:t>Stephens, </a:t>
            </a:r>
            <a:r>
              <a:rPr lang="en-US" dirty="0" err="1"/>
              <a:t>B.B</a:t>
            </a:r>
            <a:r>
              <a:rPr lang="en-US" dirty="0"/>
              <a:t>., Long, M.C., Keeling, </a:t>
            </a:r>
            <a:r>
              <a:rPr lang="en-US" dirty="0" err="1"/>
              <a:t>R.K</a:t>
            </a:r>
            <a:r>
              <a:rPr lang="en-US" dirty="0"/>
              <a:t>., Sweeney, </a:t>
            </a:r>
            <a:r>
              <a:rPr lang="en-US" dirty="0" err="1"/>
              <a:t>C.S</a:t>
            </a:r>
            <a:r>
              <a:rPr lang="en-US" dirty="0"/>
              <a:t>., </a:t>
            </a:r>
            <a:r>
              <a:rPr lang="en-US" dirty="0" err="1"/>
              <a:t>Kort</a:t>
            </a:r>
            <a:r>
              <a:rPr lang="en-US" dirty="0"/>
              <a:t>, </a:t>
            </a:r>
            <a:r>
              <a:rPr lang="en-US" dirty="0" err="1"/>
              <a:t>E.A</a:t>
            </a:r>
            <a:r>
              <a:rPr lang="en-US" dirty="0"/>
              <a:t>., Bent, J.D., Watt, A.S., Morgan, E., </a:t>
            </a:r>
            <a:r>
              <a:rPr lang="en-US" dirty="0" err="1"/>
              <a:t>McKain</a:t>
            </a:r>
            <a:r>
              <a:rPr lang="en-US" dirty="0"/>
              <a:t>, K., </a:t>
            </a:r>
            <a:r>
              <a:rPr lang="en-US" dirty="0" err="1"/>
              <a:t>Hoecker-Martínez</a:t>
            </a:r>
            <a:r>
              <a:rPr lang="en-US" dirty="0"/>
              <a:t>, M., Patra, P., </a:t>
            </a:r>
            <a:r>
              <a:rPr lang="en-US" dirty="0" err="1"/>
              <a:t>Mikaloff</a:t>
            </a:r>
            <a:r>
              <a:rPr lang="en-US" dirty="0"/>
              <a:t>-Fletcher, S., plus others</a:t>
            </a:r>
            <a:endParaRPr lang="en-US" b="0" dirty="0" smtClean="0">
              <a:effectLst/>
            </a:endParaRPr>
          </a:p>
          <a:p>
            <a:endParaRPr lang="en-US" dirty="0" smtClean="0"/>
          </a:p>
          <a:p>
            <a:r>
              <a:rPr lang="en-US" sz="2000" dirty="0" smtClean="0"/>
              <a:t>Organizing points:</a:t>
            </a:r>
          </a:p>
          <a:p>
            <a:endParaRPr lang="en-US" dirty="0" smtClean="0"/>
          </a:p>
          <a:p>
            <a:pPr marL="342900" indent="-342900">
              <a:spcAft>
                <a:spcPts val="600"/>
              </a:spcAft>
              <a:buFont typeface="+mj-lt"/>
              <a:buAutoNum type="arabicParenR"/>
            </a:pPr>
            <a:r>
              <a:rPr lang="en-US" b="0" dirty="0" smtClean="0">
                <a:effectLst/>
              </a:rPr>
              <a:t>Understanding </a:t>
            </a:r>
            <a:r>
              <a:rPr lang="en-US" dirty="0" smtClean="0"/>
              <a:t>of thermal / biological balance of </a:t>
            </a:r>
            <a:r>
              <a:rPr lang="en-US" dirty="0" err="1" smtClean="0"/>
              <a:t>S.O</a:t>
            </a:r>
            <a:r>
              <a:rPr lang="en-US" dirty="0" smtClean="0"/>
              <a:t>. CO</a:t>
            </a:r>
            <a:r>
              <a:rPr lang="en-US" baseline="-25000" dirty="0" smtClean="0"/>
              <a:t>2</a:t>
            </a:r>
            <a:r>
              <a:rPr lang="en-US" dirty="0" smtClean="0"/>
              <a:t> flux forcing is </a:t>
            </a:r>
            <a:r>
              <a:rPr lang="en-US" dirty="0"/>
              <a:t>limited and tied primarily to very sparse </a:t>
            </a:r>
            <a:r>
              <a:rPr lang="en-US" dirty="0" smtClean="0"/>
              <a:t>surface water pCO</a:t>
            </a:r>
            <a:r>
              <a:rPr lang="en-US" baseline="-25000" dirty="0" smtClean="0"/>
              <a:t>2</a:t>
            </a:r>
            <a:r>
              <a:rPr lang="en-US" dirty="0" smtClean="0"/>
              <a:t> </a:t>
            </a:r>
            <a:r>
              <a:rPr lang="en-US" dirty="0"/>
              <a:t>observations. </a:t>
            </a:r>
            <a:endParaRPr lang="en-US" dirty="0" smtClean="0"/>
          </a:p>
          <a:p>
            <a:pPr marL="342900" indent="-342900">
              <a:spcAft>
                <a:spcPts val="600"/>
              </a:spcAft>
              <a:buFont typeface="+mj-lt"/>
              <a:buAutoNum type="arabicParenR"/>
            </a:pPr>
            <a:r>
              <a:rPr lang="en-US" dirty="0" smtClean="0"/>
              <a:t>Flux </a:t>
            </a:r>
            <a:r>
              <a:rPr lang="en-US" dirty="0" err="1" smtClean="0"/>
              <a:t>climatologies</a:t>
            </a:r>
            <a:r>
              <a:rPr lang="en-US" dirty="0" smtClean="0"/>
              <a:t> based </a:t>
            </a:r>
            <a:r>
              <a:rPr lang="en-US" dirty="0"/>
              <a:t>on </a:t>
            </a:r>
            <a:r>
              <a:rPr lang="en-US" dirty="0" smtClean="0"/>
              <a:t>pCO</a:t>
            </a:r>
            <a:r>
              <a:rPr lang="en-US" baseline="-25000" dirty="0" smtClean="0"/>
              <a:t>2 </a:t>
            </a:r>
            <a:r>
              <a:rPr lang="en-US" dirty="0" smtClean="0"/>
              <a:t>observations and air-sea gas exchange estimates, </a:t>
            </a:r>
            <a:r>
              <a:rPr lang="en-US" dirty="0"/>
              <a:t>and atmospheric inversions using </a:t>
            </a:r>
            <a:r>
              <a:rPr lang="en-US" dirty="0" smtClean="0"/>
              <a:t>pCO</a:t>
            </a:r>
            <a:r>
              <a:rPr lang="en-US" baseline="-25000" dirty="0" smtClean="0"/>
              <a:t>2</a:t>
            </a:r>
            <a:r>
              <a:rPr lang="en-US" dirty="0" smtClean="0"/>
              <a:t>-based flux maps </a:t>
            </a:r>
            <a:r>
              <a:rPr lang="en-US" dirty="0"/>
              <a:t>as prior guesses, </a:t>
            </a:r>
            <a:r>
              <a:rPr lang="en-US" dirty="0" smtClean="0"/>
              <a:t>predict </a:t>
            </a:r>
            <a:r>
              <a:rPr lang="en-US" dirty="0"/>
              <a:t>small seasonal cycles </a:t>
            </a:r>
            <a:r>
              <a:rPr lang="en-US" dirty="0" smtClean="0"/>
              <a:t>in CO</a:t>
            </a:r>
            <a:r>
              <a:rPr lang="en-US" baseline="-25000" dirty="0" smtClean="0"/>
              <a:t>2</a:t>
            </a:r>
            <a:r>
              <a:rPr lang="en-US" dirty="0" smtClean="0"/>
              <a:t> exchange and </a:t>
            </a:r>
            <a:r>
              <a:rPr lang="en-US" dirty="0"/>
              <a:t>modest </a:t>
            </a:r>
            <a:r>
              <a:rPr lang="en-US" dirty="0" err="1"/>
              <a:t>interannual</a:t>
            </a:r>
            <a:r>
              <a:rPr lang="en-US" dirty="0"/>
              <a:t> </a:t>
            </a:r>
            <a:r>
              <a:rPr lang="en-US" dirty="0" smtClean="0"/>
              <a:t>variability, </a:t>
            </a:r>
            <a:r>
              <a:rPr lang="en-US" dirty="0"/>
              <a:t>suggesting close and persistent balance between thermal and biological forcing on annual and longer scales. </a:t>
            </a:r>
            <a:endParaRPr lang="en-US" dirty="0" smtClean="0"/>
          </a:p>
          <a:p>
            <a:pPr marL="342900" indent="-342900">
              <a:spcAft>
                <a:spcPts val="600"/>
              </a:spcAft>
              <a:buFont typeface="+mj-lt"/>
              <a:buAutoNum type="arabicParenR"/>
            </a:pPr>
            <a:r>
              <a:rPr lang="en-US" dirty="0" smtClean="0"/>
              <a:t>Shipboard</a:t>
            </a:r>
            <a:r>
              <a:rPr lang="en-US" dirty="0"/>
              <a:t>, aircraft, and </a:t>
            </a:r>
            <a:r>
              <a:rPr lang="en-US" dirty="0" smtClean="0"/>
              <a:t>station observations of atmospheric O</a:t>
            </a:r>
            <a:r>
              <a:rPr lang="en-US" baseline="-25000" dirty="0" smtClean="0"/>
              <a:t>2</a:t>
            </a:r>
            <a:r>
              <a:rPr lang="en-US" dirty="0" smtClean="0"/>
              <a:t> and CO</a:t>
            </a:r>
            <a:r>
              <a:rPr lang="en-US" baseline="-25000" dirty="0" smtClean="0"/>
              <a:t>2</a:t>
            </a:r>
            <a:r>
              <a:rPr lang="en-US" dirty="0" smtClean="0"/>
              <a:t>, as well as </a:t>
            </a:r>
            <a:r>
              <a:rPr lang="en-US" dirty="0" smtClean="0"/>
              <a:t>Earth system models,</a:t>
            </a:r>
            <a:r>
              <a:rPr lang="en-US" dirty="0" smtClean="0"/>
              <a:t> </a:t>
            </a:r>
            <a:r>
              <a:rPr lang="en-US" dirty="0"/>
              <a:t>indicate large imbalances in CO</a:t>
            </a:r>
            <a:r>
              <a:rPr lang="en-US" baseline="-25000" dirty="0"/>
              <a:t>2</a:t>
            </a:r>
            <a:r>
              <a:rPr lang="en-US" dirty="0"/>
              <a:t> flux drivers that lead to much larger seasonal cycles and </a:t>
            </a:r>
            <a:r>
              <a:rPr lang="en-US" dirty="0" err="1"/>
              <a:t>interannual</a:t>
            </a:r>
            <a:r>
              <a:rPr lang="en-US" dirty="0"/>
              <a:t> variability in Southern Ocean CO</a:t>
            </a:r>
            <a:r>
              <a:rPr lang="en-US" baseline="-25000" dirty="0"/>
              <a:t>2</a:t>
            </a:r>
            <a:r>
              <a:rPr lang="en-US" dirty="0"/>
              <a:t> fluxes than previously </a:t>
            </a:r>
            <a:r>
              <a:rPr lang="en-US" dirty="0" smtClean="0"/>
              <a:t>thought.</a:t>
            </a:r>
            <a:endParaRPr lang="en-US" dirty="0"/>
          </a:p>
        </p:txBody>
      </p:sp>
    </p:spTree>
    <p:extLst>
      <p:ext uri="{BB962C8B-B14F-4D97-AF65-F5344CB8AC3E}">
        <p14:creationId xmlns:p14="http://schemas.microsoft.com/office/powerpoint/2010/main" val="1966400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2227"/>
            <a:ext cx="3717684" cy="584775"/>
          </a:xfrm>
          <a:prstGeom prst="rect">
            <a:avLst/>
          </a:prstGeom>
          <a:noFill/>
        </p:spPr>
        <p:txBody>
          <a:bodyPr wrap="none" rtlCol="0">
            <a:spAutoFit/>
          </a:bodyPr>
          <a:lstStyle/>
          <a:p>
            <a:r>
              <a:rPr lang="en-US" sz="3200" dirty="0" smtClean="0"/>
              <a:t>ORCAS, Jan-Feb 2016</a:t>
            </a:r>
            <a:endParaRPr lang="en-US" sz="3200" dirty="0"/>
          </a:p>
        </p:txBody>
      </p:sp>
      <p:pic>
        <p:nvPicPr>
          <p:cNvPr id="5" name="Picture 2" descr="S:\NCAR\ORCAS\SCI\RATIO\O2_AO2_vs_CO2_NOAA_RF01-19_tro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959" y="-216393"/>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eol.ucar.edu/homes/stephens/ORCAS/CNTR/THETA/orcas_rf01-19_xsect_CO2_NOA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24200"/>
            <a:ext cx="371475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eol.ucar.edu/homes/stephens/ORCAS/CNTR/THETA/orcas_rf01-19_xsect_O2_A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143250"/>
            <a:ext cx="371475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38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1293</Words>
  <Application>Microsoft Office PowerPoint</Application>
  <PresentationFormat>On-screen Show (4:3)</PresentationFormat>
  <Paragraphs>189</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Methyl nitrate observations + box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Reactive Gases--Lizzy</vt:lpstr>
      <vt:lpstr>TOGA observations of reactive Gases &lt; 10K</vt:lpstr>
      <vt:lpstr>Halocarbon Model-TOGA comparison</vt:lpstr>
      <vt:lpstr>How can we improve modeled DMS?</vt:lpstr>
      <vt:lpstr>AO2-halocarbon correlation suggests biological production and outgassing  </vt:lpstr>
      <vt:lpstr>Can AO2(&lt; 10 km) be used to further reduce model-obs bias or scatter?</vt:lpstr>
      <vt:lpstr>What about relationships with other environmental parameters (e.g. PAR)?</vt:lpstr>
      <vt:lpstr>Manuscript in preparation: John D’Alessandro1, Minghui Diao*1, Chenglai Wu2,3, Xiaohong Liu2, Andrew Gettelman4, Jorgen B. Jensen4, Britton Stephens4. “Relative humidity distributions over the Southern Ocean based on in situ aircraft observations and CAM5 simulations”, in preparation for Geophysical Research Letters.  1Department of Meteorology and Climate Science, San Jose State University, San Jose, CA, USA, 95192-0104 2Department of Atmospheric Science, University of Wyoming, Laramie, WY, USA, 82071. 3International Center for Climate and Environment Sciences, Institute of Atmospheric Physics, Chinese Academy of Sciences, Beijing, China, 1000294 4National Center for Atmospheric Research, Boulder, CO, USA, 80301  *Corresponding author: Minghui Diao, San Jose State University Minghui.Diao@sjsu.edu  Time line: Send to co-authors in ~2 weeks; plan to submit around August. </vt:lpstr>
      <vt:lpstr>Latitudinal distributions of supersaturation (SS) frequency in the NCAR CAM5 simulations</vt:lpstr>
      <vt:lpstr>PowerPoint Presentation</vt:lpstr>
      <vt:lpstr>Comparisons of RHi frequency distributions over the Southern Ocean</vt:lpstr>
      <vt:lpstr>Probability density functions (PDFs) of RHice and RHliq</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Britton Stephens</dc:creator>
  <cp:lastModifiedBy>Britton Stephens</cp:lastModifiedBy>
  <cp:revision>11</cp:revision>
  <dcterms:created xsi:type="dcterms:W3CDTF">2017-07-19T05:16:02Z</dcterms:created>
  <dcterms:modified xsi:type="dcterms:W3CDTF">2017-07-19T19:21:06Z</dcterms:modified>
</cp:coreProperties>
</file>