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34" r:id="rId2"/>
    <p:sldId id="474" r:id="rId3"/>
    <p:sldId id="383" r:id="rId4"/>
    <p:sldId id="384" r:id="rId5"/>
    <p:sldId id="385" r:id="rId6"/>
    <p:sldId id="387" r:id="rId7"/>
    <p:sldId id="461" r:id="rId8"/>
    <p:sldId id="314" r:id="rId9"/>
    <p:sldId id="315" r:id="rId10"/>
    <p:sldId id="462" r:id="rId11"/>
    <p:sldId id="317" r:id="rId12"/>
    <p:sldId id="318" r:id="rId13"/>
    <p:sldId id="467" r:id="rId14"/>
    <p:sldId id="469" r:id="rId15"/>
    <p:sldId id="464" r:id="rId16"/>
    <p:sldId id="480" r:id="rId17"/>
    <p:sldId id="487" r:id="rId18"/>
    <p:sldId id="484" r:id="rId19"/>
    <p:sldId id="472" r:id="rId20"/>
    <p:sldId id="479" r:id="rId21"/>
    <p:sldId id="46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nzie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18" autoAdjust="0"/>
  </p:normalViewPr>
  <p:slideViewPr>
    <p:cSldViewPr snapToGrid="0" snapToObjects="1">
      <p:cViewPr varScale="1">
        <p:scale>
          <a:sx n="95" d="100"/>
          <a:sy n="95" d="100"/>
        </p:scale>
        <p:origin x="-1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12406-D907-4847-A413-EA2B0DE5EDEF}" type="datetimeFigureOut">
              <a:rPr lang="en-US" smtClean="0"/>
              <a:t>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0B0A2-B0EC-7541-A8A8-1278156BE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2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15E9B-18A7-C240-BE64-7CA56F933B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99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details</a:t>
            </a:r>
            <a:r>
              <a:rPr lang="en-US" baseline="0" dirty="0" smtClean="0"/>
              <a:t> see Martin’s poster.  </a:t>
            </a:r>
            <a:r>
              <a:rPr lang="en-US" baseline="0" dirty="0" err="1" smtClean="0"/>
              <a:t>Linkaging</a:t>
            </a:r>
            <a:r>
              <a:rPr lang="en-US" baseline="0" dirty="0" smtClean="0"/>
              <a:t> to processes and understanding is underway.</a:t>
            </a:r>
          </a:p>
          <a:p>
            <a:r>
              <a:rPr lang="en-US" baseline="0" dirty="0" smtClean="0"/>
              <a:t>Now let’s switch from airplane advertising to the intense flux event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0B0A2-B0EC-7541-A8A8-1278156BEB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55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3636-D161-844A-9A42-7BE253FA66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7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12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1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3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6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1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9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1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5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8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A09A-F670-4441-92B5-CC1293E1C892}" type="datetimeFigureOut">
              <a:rPr lang="en-US" smtClean="0"/>
              <a:t>4/11/17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0F17D-F36D-C84A-986A-D1BE71B4D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3078 (Large)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/>
          <a:stretch/>
        </p:blipFill>
        <p:spPr>
          <a:xfrm>
            <a:off x="2" y="-27730"/>
            <a:ext cx="9156210" cy="68857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" y="69077"/>
            <a:ext cx="9143998" cy="395481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Airborne constraints on Southern Ocean carbon and oxygen fluxes: implications for magnitude of exchange and the importance of intense exchange </a:t>
            </a:r>
            <a:r>
              <a:rPr lang="en-US" dirty="0" smtClean="0"/>
              <a:t>events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Airplanes and heavy tails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4260362"/>
            <a:ext cx="5534525" cy="119475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b="1" dirty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Eric Kort, Martin </a:t>
            </a:r>
            <a:r>
              <a:rPr lang="en-US" sz="1800" b="1" dirty="0" err="1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Hoecker</a:t>
            </a:r>
            <a:r>
              <a:rPr lang="en-US" sz="1800" b="1" dirty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-Martinez, Britt Stephens, Matt Long, </a:t>
            </a:r>
            <a:r>
              <a:rPr lang="en-US" sz="1800" b="1" dirty="0" err="1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Colm</a:t>
            </a:r>
            <a:r>
              <a:rPr lang="en-US" sz="1800" b="1" dirty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 Sweeney, Ralph Keeling, Kathryn </a:t>
            </a:r>
            <a:r>
              <a:rPr lang="en-US" sz="1800" b="1" dirty="0" err="1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McKain</a:t>
            </a:r>
            <a:r>
              <a:rPr lang="en-US" sz="1800" b="1" dirty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, Eric Morgan, Jonathan Bent, ORCAS science </a:t>
            </a:r>
            <a:r>
              <a:rPr lang="en-US" sz="18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team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800" b="1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</a:rPr>
              <a:t>eakort@umich.edu</a:t>
            </a:r>
            <a:endParaRPr lang="en-US" sz="1800" b="1" dirty="0" smtClean="0">
              <a:ln w="12700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Picture 5" descr="inde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427" y="5875947"/>
            <a:ext cx="926785" cy="982053"/>
          </a:xfrm>
          <a:prstGeom prst="rect">
            <a:avLst/>
          </a:prstGeom>
        </p:spPr>
      </p:pic>
      <p:pic>
        <p:nvPicPr>
          <p:cNvPr id="7" name="Picture 4" descr="https://www.eol.ucar.edu/system/files/ORCAS_logo_f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87"/>
          <a:stretch/>
        </p:blipFill>
        <p:spPr bwMode="auto">
          <a:xfrm>
            <a:off x="4568714" y="5010225"/>
            <a:ext cx="3660713" cy="17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8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2673"/>
            <a:ext cx="9144000" cy="6225327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54353"/>
            <a:ext cx="9144000" cy="68488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/>
              <a:t>Distribution of flux statistics: importance of high-exchange events</a:t>
            </a:r>
            <a:br>
              <a:rPr lang="en-US" sz="2400" smtClean="0"/>
            </a:br>
            <a:r>
              <a:rPr lang="en-US" sz="1200" smtClean="0"/>
              <a:t>https://www.youtube.com/watch?v=a2rQOQ0RqXw&amp;feature=youtu.be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828080" y="2958070"/>
            <a:ext cx="3806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50% of the total flux comes from the top 20% of flux pixels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2040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KEE38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764" y="302360"/>
            <a:ext cx="9000236" cy="704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Can we look at distributions of boundary layer variability in the observations and contrast with model/climatology predictions to ‘confirm/deny’ presence of high flux events?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Related significance questions:  </a:t>
            </a:r>
            <a:r>
              <a:rPr lang="en-US" sz="3200" dirty="0">
                <a:solidFill>
                  <a:schemeClr val="bg1"/>
                </a:solidFill>
              </a:rPr>
              <a:t>W</a:t>
            </a:r>
            <a:r>
              <a:rPr lang="en-US" sz="3200" dirty="0" smtClean="0">
                <a:solidFill>
                  <a:schemeClr val="bg1"/>
                </a:solidFill>
              </a:rPr>
              <a:t>hat are most important processes controlling exchange (high flux/ or diffusive controls)?  How many ocean observations are need and how should they be interpolated?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9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907985"/>
            <a:ext cx="5213684" cy="59500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34473"/>
            <a:ext cx="9143999" cy="14157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Use an atmospheric regional model (LPDM) to link observations with different flux realizations</a:t>
            </a: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0464" y="5600894"/>
            <a:ext cx="3818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Boundary Layer CO</a:t>
            </a:r>
            <a:r>
              <a:rPr lang="en-US" baseline="-25000" dirty="0" smtClean="0"/>
              <a:t>2</a:t>
            </a:r>
            <a:r>
              <a:rPr lang="en-US" dirty="0" smtClean="0"/>
              <a:t> depletion on RF03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197" y="2018632"/>
            <a:ext cx="3140803" cy="48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8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84" y="548105"/>
            <a:ext cx="5325038" cy="6174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390" y="1965158"/>
            <a:ext cx="3026610" cy="4892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87945"/>
            <a:ext cx="914399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East of the Antarctic Peninsula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9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64" y="579840"/>
            <a:ext cx="5234610" cy="60495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368" y="2033337"/>
            <a:ext cx="3034632" cy="4824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54785"/>
            <a:ext cx="914399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East </a:t>
            </a:r>
            <a:r>
              <a:rPr lang="en-US" sz="3400" dirty="0" smtClean="0"/>
              <a:t>of </a:t>
            </a:r>
            <a:r>
              <a:rPr lang="en-US" sz="3400" dirty="0" smtClean="0"/>
              <a:t>Drake Passage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2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28600"/>
            <a:ext cx="75184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77780" y="83091"/>
            <a:ext cx="3067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Observed PBL Depletion (ppm)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4868" y="2217812"/>
            <a:ext cx="44219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Simulated Depletion with CESM ocean model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69871" y="4340663"/>
            <a:ext cx="37279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Simulated Depletion with Climatology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75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64008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21101"/>
            <a:ext cx="9143999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/>
              <a:t>Entire Campaign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9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 things to remember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579" y="1152358"/>
            <a:ext cx="8943474" cy="52110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Aircraft observations can provide unique insights into air-sea gas exchange (by probing variety of spatiotemporal scales)</a:t>
            </a:r>
          </a:p>
          <a:p>
            <a:pPr lvl="1"/>
            <a:r>
              <a:rPr lang="en-US" dirty="0" smtClean="0"/>
              <a:t>Time: 4 hours </a:t>
            </a:r>
            <a:r>
              <a:rPr lang="mr-IN" dirty="0" smtClean="0"/>
              <a:t>–</a:t>
            </a:r>
            <a:r>
              <a:rPr lang="en-US" dirty="0" smtClean="0"/>
              <a:t> 4 months</a:t>
            </a:r>
          </a:p>
          <a:p>
            <a:pPr lvl="1"/>
            <a:r>
              <a:rPr lang="en-US" dirty="0" smtClean="0"/>
              <a:t>Space: 10’s </a:t>
            </a:r>
            <a:r>
              <a:rPr lang="mr-IN" dirty="0" smtClean="0"/>
              <a:t>–</a:t>
            </a:r>
            <a:r>
              <a:rPr lang="en-US" dirty="0" smtClean="0"/>
              <a:t> 1,000’s km</a:t>
            </a:r>
            <a:endParaRPr lang="en-US" dirty="0"/>
          </a:p>
          <a:p>
            <a:r>
              <a:rPr lang="en-US" dirty="0" smtClean="0"/>
              <a:t>“Intense” flux events may dominate Southern Ocean air-sea exchange of CO</a:t>
            </a:r>
            <a:r>
              <a:rPr lang="en-US" baseline="-25000" dirty="0" smtClean="0"/>
              <a:t>2</a:t>
            </a:r>
            <a:r>
              <a:rPr lang="en-US" dirty="0" smtClean="0"/>
              <a:t> (skewed distributions)</a:t>
            </a:r>
            <a:endParaRPr lang="en-US" baseline="-25000" dirty="0" smtClean="0"/>
          </a:p>
          <a:p>
            <a:pPr lvl="1"/>
            <a:r>
              <a:rPr lang="en-US" dirty="0" smtClean="0"/>
              <a:t>Impactful on how to </a:t>
            </a:r>
            <a:r>
              <a:rPr lang="en-US" dirty="0" smtClean="0"/>
              <a:t>observe</a:t>
            </a:r>
            <a:r>
              <a:rPr lang="en-US" dirty="0" smtClean="0"/>
              <a:t>, </a:t>
            </a:r>
            <a:r>
              <a:rPr lang="en-US" dirty="0"/>
              <a:t>represent, and </a:t>
            </a:r>
            <a:r>
              <a:rPr lang="en-US" dirty="0" smtClean="0"/>
              <a:t>simulate</a:t>
            </a:r>
          </a:p>
          <a:p>
            <a:pPr lvl="1"/>
            <a:r>
              <a:rPr lang="en-US" dirty="0" smtClean="0"/>
              <a:t>Potential impact for net exchange, controlling processes, and projected future of carbon sink.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0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5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5900821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8035" y="289684"/>
            <a:ext cx="592143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Boundary Layer 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enhancement on RF14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0722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2 things to remember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579" y="1152358"/>
            <a:ext cx="8943474" cy="521101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Aircraft observations can provide unique insights into air-sea gas exchange (by probing variety of spatiotemporal scales)</a:t>
            </a:r>
          </a:p>
          <a:p>
            <a:pPr lvl="1"/>
            <a:r>
              <a:rPr lang="en-US" dirty="0" smtClean="0"/>
              <a:t>Time: 4 hours </a:t>
            </a:r>
            <a:r>
              <a:rPr lang="mr-IN" dirty="0" smtClean="0"/>
              <a:t>–</a:t>
            </a:r>
            <a:r>
              <a:rPr lang="en-US" dirty="0" smtClean="0"/>
              <a:t> 4 months</a:t>
            </a:r>
          </a:p>
          <a:p>
            <a:pPr lvl="1"/>
            <a:r>
              <a:rPr lang="en-US" dirty="0" smtClean="0"/>
              <a:t>Space: 10’s </a:t>
            </a:r>
            <a:r>
              <a:rPr lang="mr-IN" dirty="0" smtClean="0"/>
              <a:t>–</a:t>
            </a:r>
            <a:r>
              <a:rPr lang="en-US" dirty="0" smtClean="0"/>
              <a:t> 1,000’s km</a:t>
            </a:r>
            <a:endParaRPr lang="en-US" dirty="0"/>
          </a:p>
          <a:p>
            <a:r>
              <a:rPr lang="en-US" dirty="0" smtClean="0"/>
              <a:t>“Intense” flux events may dominate Southern Ocean air-sea exchange of CO</a:t>
            </a:r>
            <a:r>
              <a:rPr lang="en-US" baseline="-25000" dirty="0" smtClean="0"/>
              <a:t>2</a:t>
            </a:r>
            <a:r>
              <a:rPr lang="en-US" dirty="0" smtClean="0"/>
              <a:t> (skewed, heavy-tailed distributions)</a:t>
            </a:r>
            <a:endParaRPr lang="en-US" baseline="-25000" dirty="0" smtClean="0"/>
          </a:p>
          <a:p>
            <a:pPr lvl="1"/>
            <a:r>
              <a:rPr lang="en-US" dirty="0" smtClean="0"/>
              <a:t>Impactful on how to observe, </a:t>
            </a:r>
            <a:r>
              <a:rPr lang="en-US" dirty="0"/>
              <a:t>represent</a:t>
            </a:r>
            <a:r>
              <a:rPr lang="en-US" dirty="0" smtClean="0"/>
              <a:t>, and simulate</a:t>
            </a:r>
          </a:p>
          <a:p>
            <a:pPr lvl="1"/>
            <a:r>
              <a:rPr lang="en-US" dirty="0" smtClean="0"/>
              <a:t>Potential impact for net exchange, controlling processes, and projected future of carbon sink.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490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35" y="156617"/>
            <a:ext cx="5694176" cy="6498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8035" y="289684"/>
            <a:ext cx="5921439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Boundary Layer 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enhancement on RF03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18139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8600"/>
            <a:ext cx="70104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7780" y="83091"/>
            <a:ext cx="33570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Observed PBL Variation (per meg)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14868" y="2217812"/>
            <a:ext cx="492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Simulated Enhancement with CESM ocean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69871" y="4340663"/>
            <a:ext cx="41088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Simulated Enhancement with Climatology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6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0800" y="131393"/>
            <a:ext cx="9255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 Months: Southern </a:t>
            </a:r>
            <a:r>
              <a:rPr lang="en-US" sz="3200" dirty="0"/>
              <a:t>O</a:t>
            </a:r>
            <a:r>
              <a:rPr lang="en-US" sz="3200" dirty="0" smtClean="0"/>
              <a:t>cean uptake in spring/summer is greater than current representations?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571536" y="1407326"/>
            <a:ext cx="4562263" cy="5341186"/>
            <a:chOff x="0" y="1516814"/>
            <a:chExt cx="4562263" cy="5341186"/>
          </a:xfrm>
        </p:grpSpPr>
        <p:pic>
          <p:nvPicPr>
            <p:cNvPr id="7" name="Picture 6" descr="co2_profile_binned_bgeos5_obsest_ocn_noC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16814"/>
              <a:ext cx="4562263" cy="534118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47040" y="1645920"/>
              <a:ext cx="304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Gradient from Ocean sink only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1407326"/>
            <a:ext cx="4571536" cy="5341186"/>
            <a:chOff x="4572464" y="1516814"/>
            <a:chExt cx="4571536" cy="5341186"/>
          </a:xfrm>
        </p:grpSpPr>
        <p:pic>
          <p:nvPicPr>
            <p:cNvPr id="8" name="Picture 7" descr="co2_profile_binned_obs_bgeos5_tota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464" y="1516814"/>
              <a:ext cx="4571536" cy="53411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008880" y="1645920"/>
              <a:ext cx="153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Gradient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53640" y="6520616"/>
            <a:ext cx="113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 Long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27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2_profile_surface_flux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82"/>
            <a:ext cx="9144000" cy="591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1513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4 Months: Southern </a:t>
            </a:r>
            <a:r>
              <a:rPr lang="en-US" sz="3200" dirty="0"/>
              <a:t>O</a:t>
            </a:r>
            <a:r>
              <a:rPr lang="en-US" sz="3200" dirty="0" smtClean="0"/>
              <a:t>cean uptake in spring/summer is greater current representations?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2008448" y="1062079"/>
            <a:ext cx="5357551" cy="5507436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0125" y="6181974"/>
            <a:ext cx="8780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summer      		        fall       		            winter       			 spring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711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F17_to_RF18CO2_NOA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761"/>
            <a:ext cx="9144000" cy="6271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Lagrangian</a:t>
            </a:r>
            <a:r>
              <a:rPr lang="en-US" sz="2800" dirty="0" smtClean="0"/>
              <a:t> flights: 24-hour constraint</a:t>
            </a:r>
            <a:r>
              <a:rPr lang="en-US" sz="2800" dirty="0"/>
              <a:t> </a:t>
            </a:r>
            <a:r>
              <a:rPr lang="en-US" sz="2800" dirty="0" smtClean="0"/>
              <a:t>and linking to processes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73799" y="537284"/>
            <a:ext cx="85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(Day 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9904" y="537284"/>
            <a:ext cx="85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(Day 2)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024701" y="906616"/>
            <a:ext cx="809978" cy="1572216"/>
          </a:xfrm>
          <a:prstGeom prst="line">
            <a:avLst/>
          </a:prstGeom>
          <a:ln w="762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24701" y="4066261"/>
            <a:ext cx="1066438" cy="903615"/>
          </a:xfrm>
          <a:prstGeom prst="line">
            <a:avLst/>
          </a:prstGeom>
          <a:ln w="762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336799" y="906616"/>
            <a:ext cx="818227" cy="448804"/>
          </a:xfrm>
          <a:prstGeom prst="line">
            <a:avLst/>
          </a:prstGeom>
          <a:ln w="762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788656" y="2631232"/>
            <a:ext cx="366371" cy="2240956"/>
          </a:xfrm>
          <a:prstGeom prst="line">
            <a:avLst/>
          </a:prstGeom>
          <a:ln w="7620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6488668"/>
            <a:ext cx="212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</a:t>
            </a:r>
            <a:r>
              <a:rPr lang="en-US" dirty="0" err="1" smtClean="0"/>
              <a:t>Hoecker</a:t>
            </a:r>
            <a:r>
              <a:rPr lang="en-US" dirty="0" smtClean="0"/>
              <a:t>-Martinez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F07_a_to_bDM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1"/>
          <a:stretch/>
        </p:blipFill>
        <p:spPr>
          <a:xfrm>
            <a:off x="0" y="1013513"/>
            <a:ext cx="3062248" cy="5336204"/>
          </a:xfrm>
          <a:prstGeom prst="rect">
            <a:avLst/>
          </a:prstGeom>
        </p:spPr>
      </p:pic>
      <p:pic>
        <p:nvPicPr>
          <p:cNvPr id="4" name="Picture 3" descr="RF07_a_to_bCH4_NOA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6"/>
          <a:stretch/>
        </p:blipFill>
        <p:spPr>
          <a:xfrm>
            <a:off x="5996266" y="1013513"/>
            <a:ext cx="3147734" cy="5336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771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4-hour constraint: Argentinian Shelf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-97696" y="835945"/>
            <a:ext cx="27308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DMS </a:t>
            </a:r>
            <a:r>
              <a:rPr lang="mr-IN" sz="2400" dirty="0" smtClean="0"/>
              <a:t>–</a:t>
            </a:r>
            <a:r>
              <a:rPr lang="en-US" sz="2400" dirty="0" smtClean="0"/>
              <a:t> ocean source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174266" y="835945"/>
            <a:ext cx="25165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no exchange</a:t>
            </a:r>
            <a:endParaRPr lang="en-US" sz="2400" dirty="0"/>
          </a:p>
        </p:txBody>
      </p:sp>
      <p:pic>
        <p:nvPicPr>
          <p:cNvPr id="9" name="Picture 8" descr="RF07_a_to_bO2_AO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2" r="33022" b="34374"/>
          <a:stretch/>
        </p:blipFill>
        <p:spPr>
          <a:xfrm>
            <a:off x="3062248" y="1681934"/>
            <a:ext cx="2899262" cy="37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7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5"/>
            <a:ext cx="712107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703"/>
            <a:ext cx="29083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High Flux Events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3023" y="6555508"/>
            <a:ext cx="1958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Frankenberg et al., 2016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987114" y="1569385"/>
            <a:ext cx="215688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Skewed distribution:</a:t>
            </a:r>
          </a:p>
          <a:p>
            <a:r>
              <a:rPr lang="en-US" sz="2000" dirty="0" smtClean="0"/>
              <a:t>Top 10% of observed point sources explain</a:t>
            </a:r>
            <a:r>
              <a:rPr lang="en-US" sz="2400" b="1" dirty="0" smtClean="0"/>
              <a:t> ½ </a:t>
            </a:r>
            <a:r>
              <a:rPr lang="en-US" sz="2000" dirty="0" smtClean="0"/>
              <a:t>of the observed point source total and</a:t>
            </a:r>
            <a:r>
              <a:rPr lang="en-US" sz="2000" b="1" dirty="0" smtClean="0"/>
              <a:t> </a:t>
            </a:r>
            <a:r>
              <a:rPr lang="en-US" sz="2400" b="1" dirty="0" smtClean="0"/>
              <a:t>¼</a:t>
            </a:r>
            <a:r>
              <a:rPr lang="en-US" sz="2000" b="1" dirty="0" smtClean="0"/>
              <a:t> </a:t>
            </a:r>
            <a:r>
              <a:rPr lang="en-US" sz="2000" dirty="0" smtClean="0"/>
              <a:t>of the total field emissions.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632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0311" cy="6857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36538" y="192699"/>
            <a:ext cx="6243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Climatological representations have smooth flux distributions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984833"/>
            <a:ext cx="8863865" cy="3701837"/>
            <a:chOff x="0" y="3156162"/>
            <a:chExt cx="8863865" cy="3701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156162"/>
              <a:ext cx="4259103" cy="37018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0179" y="3156162"/>
              <a:ext cx="4223686" cy="36809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05346" y="3215512"/>
              <a:ext cx="29095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Takahashi CO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flux, February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51966" y="3215512"/>
              <a:ext cx="31870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Garcia Keeling O</a:t>
              </a:r>
              <a:r>
                <a:rPr lang="en-US" baseline="-25000" dirty="0" smtClean="0"/>
                <a:t>2</a:t>
              </a:r>
              <a:r>
                <a:rPr lang="en-US" dirty="0" smtClean="0"/>
                <a:t> flux, February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608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740"/>
            <a:ext cx="9140311" cy="6857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624" y="2123679"/>
            <a:ext cx="3317875" cy="3317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50" y="3568160"/>
            <a:ext cx="3206750" cy="3206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54375" cy="325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9134" y="1579172"/>
            <a:ext cx="49123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Prior Flux Fields: CESM daily model</a:t>
            </a:r>
            <a:endParaRPr lang="en-US" sz="2600" dirty="0"/>
          </a:p>
        </p:txBody>
      </p:sp>
      <p:sp>
        <p:nvSpPr>
          <p:cNvPr id="7" name="TextBox 6"/>
          <p:cNvSpPr txBox="1"/>
          <p:nvPr/>
        </p:nvSpPr>
        <p:spPr>
          <a:xfrm>
            <a:off x="3254375" y="117819"/>
            <a:ext cx="588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Models exhibit ‘intense’ flux events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854607" y="3023542"/>
            <a:ext cx="88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Day 1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62524" y="5158264"/>
            <a:ext cx="88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Day 2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929914" y="6450918"/>
            <a:ext cx="88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Day 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181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2885</TotalTime>
  <Words>587</Words>
  <Application>Microsoft Macintosh PowerPoint</Application>
  <PresentationFormat>On-screen Show (4:3)</PresentationFormat>
  <Paragraphs>74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2 things to remember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things to remember</vt:lpstr>
      <vt:lpstr>PowerPoint Presentation</vt:lpstr>
      <vt:lpstr>PowerPoint Presentation</vt:lpstr>
      <vt:lpstr>PowerPoint Presentation</vt:lpstr>
      <vt:lpstr>PowerPoint Presentation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Kort, Eric</dc:creator>
  <cp:lastModifiedBy>Kort, Eric</cp:lastModifiedBy>
  <cp:revision>430</cp:revision>
  <dcterms:created xsi:type="dcterms:W3CDTF">2016-12-25T23:35:31Z</dcterms:created>
  <dcterms:modified xsi:type="dcterms:W3CDTF">2017-04-11T16:04:40Z</dcterms:modified>
</cp:coreProperties>
</file>