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65" r:id="rId6"/>
    <p:sldId id="262" r:id="rId7"/>
    <p:sldId id="266" r:id="rId8"/>
    <p:sldId id="259" r:id="rId9"/>
    <p:sldId id="260" r:id="rId10"/>
    <p:sldId id="267" r:id="rId11"/>
    <p:sldId id="270" r:id="rId12"/>
    <p:sldId id="268" r:id="rId13"/>
    <p:sldId id="269" r:id="rId14"/>
    <p:sldId id="271" r:id="rId15"/>
    <p:sldId id="272" r:id="rId16"/>
    <p:sldId id="291" r:id="rId17"/>
    <p:sldId id="292" r:id="rId18"/>
    <p:sldId id="273" r:id="rId19"/>
    <p:sldId id="274" r:id="rId20"/>
    <p:sldId id="275" r:id="rId21"/>
    <p:sldId id="277" r:id="rId22"/>
    <p:sldId id="276" r:id="rId23"/>
    <p:sldId id="279" r:id="rId24"/>
    <p:sldId id="282" r:id="rId25"/>
    <p:sldId id="280" r:id="rId26"/>
    <p:sldId id="283" r:id="rId27"/>
    <p:sldId id="284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85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59DA-FD0C-4BFF-80D5-9A4220ED838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CF3C-883B-47A6-A5D5-0CE3D9DE1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list</a:t>
            </a:r>
            <a:r>
              <a:rPr lang="en-US" baseline="0" dirty="0" smtClean="0"/>
              <a:t> of all the compounds that we are currently able to quantify with TOGA, and the </a:t>
            </a:r>
            <a:r>
              <a:rPr lang="en-US" baseline="0" dirty="0" err="1" smtClean="0"/>
              <a:t>actualy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targetted</a:t>
            </a:r>
            <a:r>
              <a:rPr lang="en-US" baseline="0" dirty="0" smtClean="0"/>
              <a:t> list for a given project can be tailored to best suit the experiment. The catch is that we need to plan the </a:t>
            </a:r>
            <a:r>
              <a:rPr lang="en-US" baseline="0" dirty="0" err="1" smtClean="0"/>
              <a:t>targetted</a:t>
            </a:r>
            <a:r>
              <a:rPr lang="en-US" baseline="0" dirty="0" smtClean="0"/>
              <a:t> list prior to the project, so if there are specific compounds that you’d like to see, please let us know well before the first deployment.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6BEA-14F2-4E2C-A3C5-9F8737836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DC26-38A0-437C-BBFB-A43A4B591353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TOGA ORCAS Reactive Gases Update</a:t>
            </a:r>
          </a:p>
          <a:p>
            <a:endParaRPr lang="en-US" sz="2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TOGA team: Eric </a:t>
            </a:r>
            <a:r>
              <a:rPr lang="en-US" sz="2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Apel</a:t>
            </a: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Rebecca </a:t>
            </a:r>
            <a:r>
              <a:rPr lang="en-US" sz="2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Hornbrook</a:t>
            </a: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Alan Hills, Nicola Blake</a:t>
            </a:r>
          </a:p>
          <a:p>
            <a:endParaRPr lang="en-US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ORCAS team Biweekly discussions: June 14, 2016</a:t>
            </a:r>
          </a:p>
        </p:txBody>
      </p:sp>
    </p:spTree>
    <p:extLst>
      <p:ext uri="{BB962C8B-B14F-4D97-AF65-F5344CB8AC3E}">
        <p14:creationId xmlns:p14="http://schemas.microsoft.com/office/powerpoint/2010/main" val="79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529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914400"/>
            <a:ext cx="4113212" cy="58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517691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&lt;45 </a:t>
            </a:r>
            <a:r>
              <a:rPr lang="en-US" dirty="0" err="1" smtClean="0"/>
              <a:t>ppbv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966" y="26606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CO:  45-50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ppbv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491" y="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&gt;50 </a:t>
            </a:r>
            <a:r>
              <a:rPr lang="en-US" dirty="0" err="1" smtClean="0">
                <a:solidFill>
                  <a:srgbClr val="FF0000"/>
                </a:solidFill>
              </a:rPr>
              <a:t>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207407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83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Acetone,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2048" y="3124200"/>
            <a:ext cx="2541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correlation with CO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37585" cy="59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83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Acetone,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2474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52400"/>
            <a:ext cx="403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Acetonitrile (e.g. Biomass Burning tracer)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52400"/>
            <a:ext cx="403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Acetonitrile (e.g. Biomass Burning tracer)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62" y="874930"/>
            <a:ext cx="4323983" cy="59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517691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&lt;45 </a:t>
            </a:r>
            <a:r>
              <a:rPr lang="en-US" dirty="0" err="1" smtClean="0"/>
              <a:t>ppbv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966" y="26606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CO:  45-50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ppbv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491" y="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&gt;50 </a:t>
            </a:r>
            <a:r>
              <a:rPr lang="en-US" dirty="0" err="1" smtClean="0">
                <a:solidFill>
                  <a:srgbClr val="FF0000"/>
                </a:solidFill>
              </a:rPr>
              <a:t>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207407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Acetonitrile,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3508" y="3828365"/>
            <a:ext cx="2541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correlation with CO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772"/>
            <a:ext cx="4119681" cy="587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40" y="874931"/>
            <a:ext cx="4325933" cy="590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Acetonitrile,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0600" y="1600200"/>
            <a:ext cx="2474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114800" cy="58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805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17" y="291885"/>
            <a:ext cx="182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with a slight</a:t>
            </a:r>
          </a:p>
          <a:p>
            <a:r>
              <a:rPr lang="en-US" dirty="0" smtClean="0"/>
              <a:t>dependence on </a:t>
            </a:r>
          </a:p>
          <a:p>
            <a:r>
              <a:rPr lang="en-US" dirty="0" smtClean="0"/>
              <a:t>latitude, both nitriles are somewhat anti-correlated with O</a:t>
            </a:r>
            <a:r>
              <a:rPr lang="en-US" baseline="-25000" dirty="0" smtClean="0"/>
              <a:t>2</a:t>
            </a:r>
            <a:r>
              <a:rPr lang="en-US" dirty="0" smtClean="0"/>
              <a:t>, both at all ORCAS latitudes, and at the high southern latitudes.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63" y="344805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52400"/>
            <a:ext cx="333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Bromoform</a:t>
            </a:r>
            <a:r>
              <a:rPr lang="en-US" dirty="0" smtClean="0"/>
              <a:t> (e.g. Ocean emission)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152400"/>
            <a:ext cx="333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Bromoform</a:t>
            </a:r>
            <a:r>
              <a:rPr lang="en-US" dirty="0" smtClean="0"/>
              <a:t> (e.g. Ocean emission)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92127"/>
              </p:ext>
            </p:extLst>
          </p:nvPr>
        </p:nvGraphicFramePr>
        <p:xfrm>
          <a:off x="76200" y="807720"/>
          <a:ext cx="8915399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605"/>
                <a:gridCol w="852777"/>
                <a:gridCol w="2170706"/>
                <a:gridCol w="830912"/>
                <a:gridCol w="2347621"/>
                <a:gridCol w="852778"/>
              </a:tblGrid>
              <a:tr h="3154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/>
                        <a:t>NMHCs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algn="l"/>
                      <a:r>
                        <a:rPr lang="en-US" sz="1200" dirty="0" smtClean="0"/>
                        <a:t>1-butene/isobutene</a:t>
                      </a:r>
                    </a:p>
                    <a:p>
                      <a:pPr algn="l"/>
                      <a:r>
                        <a:rPr lang="en-US" sz="1200" dirty="0" smtClean="0"/>
                        <a:t>propane</a:t>
                      </a:r>
                    </a:p>
                    <a:p>
                      <a:pPr algn="l"/>
                      <a:r>
                        <a:rPr lang="en-US" sz="1200" dirty="0" smtClean="0"/>
                        <a:t>isobutane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-butane</a:t>
                      </a:r>
                    </a:p>
                    <a:p>
                      <a:pPr algn="l"/>
                      <a:r>
                        <a:rPr lang="en-US" sz="1200" dirty="0" smtClean="0"/>
                        <a:t>isopentane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-pentane</a:t>
                      </a:r>
                    </a:p>
                    <a:p>
                      <a:pPr algn="l"/>
                      <a:r>
                        <a:rPr lang="en-US" sz="1200" dirty="0" smtClean="0"/>
                        <a:t>2-methylpentane</a:t>
                      </a:r>
                    </a:p>
                    <a:p>
                      <a:pPr algn="l"/>
                      <a:r>
                        <a:rPr lang="en-US" sz="1200" dirty="0" smtClean="0"/>
                        <a:t>3-methylpentane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-hexane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-heptane</a:t>
                      </a:r>
                    </a:p>
                    <a:p>
                      <a:pPr algn="l"/>
                      <a:r>
                        <a:rPr lang="en-US" sz="1200" dirty="0" smtClean="0"/>
                        <a:t>benzene</a:t>
                      </a:r>
                    </a:p>
                    <a:p>
                      <a:pPr algn="l"/>
                      <a:r>
                        <a:rPr lang="en-US" sz="1200" dirty="0" smtClean="0"/>
                        <a:t>toluene</a:t>
                      </a:r>
                    </a:p>
                    <a:p>
                      <a:pPr algn="l"/>
                      <a:r>
                        <a:rPr lang="en-US" sz="1200" dirty="0" smtClean="0"/>
                        <a:t>ethylbenzene/p-/m-xylene</a:t>
                      </a:r>
                    </a:p>
                    <a:p>
                      <a:pPr algn="l"/>
                      <a:r>
                        <a:rPr lang="en-US" sz="1200" dirty="0" smtClean="0"/>
                        <a:t>o-xylene</a:t>
                      </a:r>
                    </a:p>
                    <a:p>
                      <a:pPr algn="l"/>
                      <a:r>
                        <a:rPr lang="en-US" sz="1200" dirty="0" smtClean="0"/>
                        <a:t>1,2,3-trimethylbenzene</a:t>
                      </a:r>
                    </a:p>
                    <a:p>
                      <a:pPr algn="l"/>
                      <a:r>
                        <a:rPr lang="en-US" sz="1200" dirty="0" smtClean="0"/>
                        <a:t>1,2,4-trimethylbenzene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u="sng" dirty="0" smtClean="0">
                          <a:solidFill>
                            <a:srgbClr val="0070C0"/>
                          </a:solidFill>
                        </a:rPr>
                        <a:t>Alkyl Nitrates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methyl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ethyl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isopropyl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butyl nitrates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LOD;</a:t>
                      </a:r>
                      <a:r>
                        <a:rPr lang="en-US" sz="1200" u="sng" baseline="0" dirty="0" smtClean="0"/>
                        <a:t> pptv</a:t>
                      </a:r>
                      <a:endParaRPr lang="en-US" sz="1200" u="sng" dirty="0" smtClean="0"/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3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0.3</a:t>
                      </a:r>
                    </a:p>
                    <a:p>
                      <a:pPr algn="ctr"/>
                      <a:r>
                        <a:rPr lang="en-US" sz="1200" dirty="0" smtClean="0"/>
                        <a:t>0.2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0070C0"/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rgbClr val="0070C0"/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OVOCs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formaldehyde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HCHO)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acetaldehyde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CHO)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propanal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butanal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acetone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COCH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MEK (butanone)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methanol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OH)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ethanol (C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OH)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2-propanol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acrolein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CHCHO)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MTBE (methyl tert-butyl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ether)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b="0" u="sng" dirty="0" smtClean="0">
                          <a:solidFill>
                            <a:srgbClr val="009644"/>
                          </a:solidFill>
                        </a:rPr>
                        <a:t>Biogenic</a:t>
                      </a:r>
                      <a:r>
                        <a:rPr lang="en-US" sz="1200" b="0" u="sng" baseline="0" dirty="0" smtClean="0">
                          <a:solidFill>
                            <a:srgbClr val="009644"/>
                          </a:solidFill>
                        </a:rPr>
                        <a:t> VOCs</a:t>
                      </a:r>
                      <a:r>
                        <a:rPr lang="en-US" sz="1200" b="0" u="none" baseline="0" dirty="0" smtClean="0">
                          <a:solidFill>
                            <a:srgbClr val="009644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isoprene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MBO (2-methyl-3-buten-2-ol)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MVK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methacrolein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3-methyl</a:t>
                      </a:r>
                      <a:r>
                        <a:rPr lang="en-US" sz="1200" b="0" baseline="0" dirty="0" smtClean="0">
                          <a:solidFill>
                            <a:srgbClr val="009644"/>
                          </a:solidFill>
                        </a:rPr>
                        <a:t>furan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-pinene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-pinene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camphene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limonene/3-carene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FF0000"/>
                          </a:solidFill>
                        </a:rPr>
                        <a:t>LOD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; pptv</a:t>
                      </a:r>
                      <a:endParaRPr lang="en-US" sz="1200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  <a:p>
                      <a:pPr algn="l"/>
                      <a:endParaRPr lang="en-US" sz="1200" dirty="0" smtClean="0">
                        <a:solidFill>
                          <a:srgbClr val="009644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009644"/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rgbClr val="009644"/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rgbClr val="009644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7030A0"/>
                          </a:solidFill>
                        </a:rPr>
                        <a:t>Halogenated VOCs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CFC-11 (CCl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F)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CFC-113 (CCl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FCClF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chloride)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dichloromethane)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chloroform)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4 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(t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etrachloromethane)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(tetrachloroethene)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 (chlorobenzene)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bromide)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dibromomethane)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bromoform)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I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iodide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n-US" sz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diiodomethane)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ethyl iodide)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ICl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chloroiodomethane)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CHBrCl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bromodichloromethane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CHBr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 (dibromochloromethane)</a:t>
                      </a:r>
                    </a:p>
                    <a:p>
                      <a:pPr algn="l"/>
                      <a:endParaRPr lang="en-US" sz="1200" baseline="0" dirty="0" smtClean="0"/>
                    </a:p>
                    <a:p>
                      <a:pPr algn="l"/>
                      <a:r>
                        <a:rPr lang="en-US" sz="12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Others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DMS (dimethyl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sulfide)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HCN (hydrogen cyanide)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Acetonitrile (CH</a:t>
                      </a:r>
                      <a:r>
                        <a:rPr lang="en-US" sz="12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7030A0"/>
                          </a:solidFill>
                        </a:rPr>
                        <a:t>LOD</a:t>
                      </a:r>
                      <a:r>
                        <a:rPr lang="en-US" sz="1200" u="sng" baseline="0" dirty="0" smtClean="0">
                          <a:solidFill>
                            <a:srgbClr val="7030A0"/>
                          </a:solidFill>
                        </a:rPr>
                        <a:t>; pptv</a:t>
                      </a:r>
                      <a:endParaRPr lang="en-US" sz="1200" u="sng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0.07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l"/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19110"/>
            <a:ext cx="78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TOGA Measured Compounds - ORCAS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66030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020" y="6553200"/>
            <a:ext cx="183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– June 14,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866" y="348734"/>
            <a:ext cx="8723134" cy="3537466"/>
            <a:chOff x="39866" y="348734"/>
            <a:chExt cx="8723134" cy="3537466"/>
          </a:xfrm>
        </p:grpSpPr>
        <p:sp>
          <p:nvSpPr>
            <p:cNvPr id="3" name="Rectangle 2"/>
            <p:cNvSpPr/>
            <p:nvPr/>
          </p:nvSpPr>
          <p:spPr>
            <a:xfrm>
              <a:off x="119702" y="990600"/>
              <a:ext cx="2619859" cy="11430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866" y="2819400"/>
              <a:ext cx="2699696" cy="7620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8759" y="987338"/>
              <a:ext cx="771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5826" y="1378803"/>
              <a:ext cx="7504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58" y="3042460"/>
              <a:ext cx="771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9722" y="3179601"/>
              <a:ext cx="380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2876" y="3352800"/>
              <a:ext cx="380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2400" y="22098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7757" y="24384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7659" y="25908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503" y="27432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7757" y="36576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8532" y="38862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867400" y="1562100"/>
              <a:ext cx="2895600" cy="9525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3138" y="348734"/>
              <a:ext cx="226812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Anthropogenic tracers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63" idx="3"/>
            </p:cNvCxnSpPr>
            <p:nvPr/>
          </p:nvCxnSpPr>
          <p:spPr>
            <a:xfrm>
              <a:off x="5401259" y="533400"/>
              <a:ext cx="2269881" cy="10287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943600" y="2038350"/>
              <a:ext cx="2702713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1"/>
            </p:cNvCxnSpPr>
            <p:nvPr/>
          </p:nvCxnSpPr>
          <p:spPr>
            <a:xfrm flipH="1">
              <a:off x="2509957" y="533400"/>
              <a:ext cx="623181" cy="45393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3" idx="1"/>
            </p:cNvCxnSpPr>
            <p:nvPr/>
          </p:nvCxnSpPr>
          <p:spPr>
            <a:xfrm flipH="1">
              <a:off x="2362200" y="533400"/>
              <a:ext cx="770938" cy="22860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867400" y="2667000"/>
            <a:ext cx="3034034" cy="3427619"/>
            <a:chOff x="5867400" y="2667000"/>
            <a:chExt cx="3034034" cy="3427619"/>
          </a:xfrm>
        </p:grpSpPr>
        <p:sp>
          <p:nvSpPr>
            <p:cNvPr id="53" name="Rectangle 52"/>
            <p:cNvSpPr/>
            <p:nvPr/>
          </p:nvSpPr>
          <p:spPr>
            <a:xfrm>
              <a:off x="5867400" y="4267200"/>
              <a:ext cx="3034034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67400" y="2667000"/>
              <a:ext cx="3034034" cy="15202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200" y="319326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93311" y="338318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53073" y="353558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27963" y="5725287"/>
              <a:ext cx="1754006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Ocean emissions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4495800"/>
              <a:ext cx="2971800" cy="1905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70" idx="2"/>
            </p:cNvCxnSpPr>
            <p:nvPr/>
          </p:nvCxnSpPr>
          <p:spPr>
            <a:xfrm flipH="1" flipV="1">
              <a:off x="7353300" y="4686300"/>
              <a:ext cx="152016" cy="10389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7620000" y="4191000"/>
              <a:ext cx="51140" cy="15342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819400" y="762000"/>
            <a:ext cx="5976846" cy="5563451"/>
            <a:chOff x="2819400" y="762000"/>
            <a:chExt cx="5976846" cy="5563451"/>
          </a:xfrm>
        </p:grpSpPr>
        <p:sp>
          <p:nvSpPr>
            <p:cNvPr id="52" name="Rectangle 51"/>
            <p:cNvSpPr/>
            <p:nvPr/>
          </p:nvSpPr>
          <p:spPr>
            <a:xfrm>
              <a:off x="2819400" y="762000"/>
              <a:ext cx="2895600" cy="2417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67200" y="5402121"/>
              <a:ext cx="1969642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Biomass Burning/</a:t>
              </a:r>
            </a:p>
            <a:p>
              <a:r>
                <a:rPr lang="en-US" dirty="0" smtClean="0"/>
                <a:t>Anthropogenic/</a:t>
              </a:r>
            </a:p>
            <a:p>
              <a:r>
                <a:rPr lang="en-US" dirty="0" smtClean="0"/>
                <a:t>Oxidation Products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34154" y="4670156"/>
              <a:ext cx="2962092" cy="419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5448300" y="5105400"/>
              <a:ext cx="800100" cy="296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4010102" y="3179601"/>
              <a:ext cx="866698" cy="2222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626317" y="3370880"/>
            <a:ext cx="3088683" cy="2677572"/>
            <a:chOff x="2626317" y="3370880"/>
            <a:chExt cx="3088683" cy="2677572"/>
          </a:xfrm>
        </p:grpSpPr>
        <p:sp>
          <p:nvSpPr>
            <p:cNvPr id="38" name="Rectangle 37"/>
            <p:cNvSpPr/>
            <p:nvPr/>
          </p:nvSpPr>
          <p:spPr>
            <a:xfrm>
              <a:off x="2819400" y="4343400"/>
              <a:ext cx="2895600" cy="152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5600" y="4634299"/>
              <a:ext cx="2590800" cy="3187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895600" y="4634299"/>
              <a:ext cx="2514600" cy="3949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95600" y="3657600"/>
              <a:ext cx="25908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57500" y="4267200"/>
              <a:ext cx="25908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19985" y="3747700"/>
              <a:ext cx="771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1549" y="3914001"/>
              <a:ext cx="771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9869" y="337088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7500" y="3429000"/>
              <a:ext cx="2781300" cy="1731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7500" y="3747701"/>
              <a:ext cx="2781300" cy="43956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26317" y="5679120"/>
              <a:ext cx="1069203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Biogenics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3352800" y="5105400"/>
              <a:ext cx="114300" cy="57372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47757" y="4419600"/>
            <a:ext cx="2462975" cy="1480491"/>
            <a:chOff x="147757" y="4419600"/>
            <a:chExt cx="2462975" cy="1480491"/>
          </a:xfrm>
        </p:grpSpPr>
        <p:grpSp>
          <p:nvGrpSpPr>
            <p:cNvPr id="35" name="Group 34"/>
            <p:cNvGrpSpPr/>
            <p:nvPr/>
          </p:nvGrpSpPr>
          <p:grpSpPr>
            <a:xfrm>
              <a:off x="152400" y="4419600"/>
              <a:ext cx="2396303" cy="533400"/>
              <a:chOff x="152400" y="4419600"/>
              <a:chExt cx="2396303" cy="533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6503" y="4419600"/>
                <a:ext cx="23622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2400" y="4953000"/>
                <a:ext cx="23622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14400" y="4495800"/>
                <a:ext cx="771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bdl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98537" y="4648200"/>
                <a:ext cx="771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bdl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147757" y="4495800"/>
              <a:ext cx="2462975" cy="383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57659" y="5253760"/>
              <a:ext cx="1810688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Nitrates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(ocean? </a:t>
              </a:r>
              <a:r>
                <a:rPr lang="en-US" dirty="0" err="1" smtClean="0">
                  <a:solidFill>
                    <a:srgbClr val="FF0000"/>
                  </a:solidFill>
                </a:rPr>
                <a:t>Anthro</a:t>
              </a:r>
              <a:r>
                <a:rPr lang="en-US" dirty="0" smtClean="0">
                  <a:solidFill>
                    <a:srgbClr val="FF0000"/>
                  </a:solidFill>
                </a:rPr>
                <a:t>?)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1053108" y="4925199"/>
              <a:ext cx="90104" cy="2805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1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55881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517691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&lt;45 </a:t>
            </a:r>
            <a:r>
              <a:rPr lang="en-US" dirty="0" err="1" smtClean="0"/>
              <a:t>ppbv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966" y="26606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CO:  45-50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ppbv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491" y="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&gt;50 </a:t>
            </a:r>
            <a:r>
              <a:rPr lang="en-US" dirty="0" err="1" smtClean="0">
                <a:solidFill>
                  <a:srgbClr val="FF0000"/>
                </a:solidFill>
              </a:rPr>
              <a:t>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207407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414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dirty="0" err="1" smtClean="0"/>
              <a:t>Bromoform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4565" y="3200400"/>
            <a:ext cx="1394277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anti-correlation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CO?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8603"/>
            <a:ext cx="4056572" cy="578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74931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517691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&lt;45 </a:t>
            </a:r>
            <a:r>
              <a:rPr lang="en-US" dirty="0" err="1" smtClean="0"/>
              <a:t>ppbv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966" y="26606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CO:  45-50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ppbv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491" y="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&gt;50 </a:t>
            </a:r>
            <a:r>
              <a:rPr lang="en-US" dirty="0" err="1" smtClean="0">
                <a:solidFill>
                  <a:srgbClr val="FF0000"/>
                </a:solidFill>
              </a:rPr>
              <a:t>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207407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472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err="1" smtClean="0">
                <a:solidFill>
                  <a:srgbClr val="FF0000"/>
                </a:solidFill>
              </a:rPr>
              <a:t>Dibromomethane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0225" y="3787438"/>
            <a:ext cx="32004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anti-correlation with CO?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114800" cy="587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01" y="876301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dirty="0" err="1" smtClean="0"/>
              <a:t>Bromoform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34" y="2971800"/>
            <a:ext cx="192911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Correlated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4931"/>
            <a:ext cx="4087186" cy="58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48713"/>
            <a:ext cx="3581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4805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3721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91885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and CHBr</a:t>
            </a:r>
            <a:r>
              <a:rPr lang="en-US" baseline="-25000" dirty="0" smtClean="0"/>
              <a:t>3</a:t>
            </a:r>
            <a:r>
              <a:rPr lang="en-US" dirty="0" smtClean="0"/>
              <a:t> are both correlated with O</a:t>
            </a:r>
            <a:r>
              <a:rPr lang="en-US" baseline="-25000" dirty="0" smtClean="0"/>
              <a:t>2</a:t>
            </a:r>
            <a:r>
              <a:rPr lang="en-US" dirty="0" smtClean="0"/>
              <a:t>. CH</a:t>
            </a:r>
            <a:r>
              <a:rPr lang="en-US" baseline="-25000" dirty="0" smtClean="0"/>
              <a:t>2</a:t>
            </a:r>
            <a:r>
              <a:rPr lang="en-US" dirty="0" smtClean="0"/>
              <a:t>Br</a:t>
            </a:r>
            <a:r>
              <a:rPr lang="en-US" baseline="-25000" dirty="0" smtClean="0"/>
              <a:t>2</a:t>
            </a:r>
            <a:r>
              <a:rPr lang="en-US" dirty="0" smtClean="0"/>
              <a:t> shows a similar correlation at all latitudes, while CHBr</a:t>
            </a:r>
            <a:r>
              <a:rPr lang="en-US" baseline="-25000" dirty="0" smtClean="0"/>
              <a:t>3</a:t>
            </a:r>
            <a:r>
              <a:rPr lang="en-US" dirty="0" smtClean="0"/>
              <a:t> has a slightly greater correlation with O</a:t>
            </a:r>
            <a:r>
              <a:rPr lang="en-US" baseline="-25000" dirty="0" smtClean="0"/>
              <a:t>2</a:t>
            </a:r>
            <a:r>
              <a:rPr lang="en-US" dirty="0" smtClean="0"/>
              <a:t> at higher latitudes.</a:t>
            </a:r>
          </a:p>
        </p:txBody>
      </p:sp>
    </p:spTree>
    <p:extLst>
      <p:ext uri="{BB962C8B-B14F-4D97-AF65-F5344CB8AC3E}">
        <p14:creationId xmlns:p14="http://schemas.microsoft.com/office/powerpoint/2010/main" val="8700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206" y="62484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DMS MRs were elevated during the first half of the ORCAS study.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Sized by DMS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28600"/>
            <a:ext cx="683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 during ORCAS, sized by the DMS mixing ratio, and colored by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152400"/>
            <a:ext cx="523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Benzene (e.g. directly emitted (anthropogenic) tracer)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152400"/>
            <a:ext cx="523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Benzene (e.g. directly emitted (anthropogenic) tracer)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3" y="846726"/>
            <a:ext cx="4160371" cy="59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6726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517691"/>
            <a:ext cx="19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&lt;45 </a:t>
            </a:r>
            <a:r>
              <a:rPr lang="en-US" dirty="0" err="1" smtClean="0"/>
              <a:t>ppbv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5966" y="26606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CO:  45-50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ppbv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491" y="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&gt;50 </a:t>
            </a:r>
            <a:r>
              <a:rPr lang="en-US" dirty="0" err="1" smtClean="0">
                <a:solidFill>
                  <a:srgbClr val="FF0000"/>
                </a:solidFill>
              </a:rPr>
              <a:t>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207407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386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Benzene,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733" y="3057525"/>
            <a:ext cx="261853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correlation with CO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60800" cy="5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599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Benzene, colored by CO</a:t>
            </a:r>
            <a:r>
              <a:rPr lang="en-US" baseline="-25000" dirty="0" smtClean="0"/>
              <a:t>2 </a:t>
            </a:r>
            <a:r>
              <a:rPr lang="en-US" dirty="0" smtClean="0"/>
              <a:t>(NOAA)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00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114800" cy="587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8886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386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Benzene,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234487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Acetone (e.g. oxidation product)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152400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Acetone (e.g. oxidation product)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1060</Words>
  <Application>Microsoft Office PowerPoint</Application>
  <PresentationFormat>On-screen Show (4:3)</PresentationFormat>
  <Paragraphs>328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Hornbrook</dc:creator>
  <cp:lastModifiedBy>Britton Stephens</cp:lastModifiedBy>
  <cp:revision>11</cp:revision>
  <dcterms:created xsi:type="dcterms:W3CDTF">2016-06-13T20:16:34Z</dcterms:created>
  <dcterms:modified xsi:type="dcterms:W3CDTF">2016-06-16T19:44:11Z</dcterms:modified>
</cp:coreProperties>
</file>