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1" r:id="rId2"/>
    <p:sldId id="283" r:id="rId3"/>
    <p:sldId id="284" r:id="rId4"/>
    <p:sldId id="285" r:id="rId5"/>
    <p:sldId id="286" r:id="rId6"/>
    <p:sldId id="288" r:id="rId7"/>
    <p:sldId id="289" r:id="rId8"/>
    <p:sldId id="292" r:id="rId9"/>
    <p:sldId id="293" r:id="rId10"/>
    <p:sldId id="297" r:id="rId11"/>
    <p:sldId id="294" r:id="rId12"/>
    <p:sldId id="258" r:id="rId13"/>
    <p:sldId id="257" r:id="rId14"/>
    <p:sldId id="277" r:id="rId15"/>
    <p:sldId id="260" r:id="rId16"/>
    <p:sldId id="259" r:id="rId17"/>
    <p:sldId id="280" r:id="rId18"/>
    <p:sldId id="300" r:id="rId19"/>
    <p:sldId id="302" r:id="rId20"/>
    <p:sldId id="278" r:id="rId21"/>
    <p:sldId id="276" r:id="rId22"/>
    <p:sldId id="273" r:id="rId23"/>
    <p:sldId id="301" r:id="rId24"/>
    <p:sldId id="264" r:id="rId25"/>
    <p:sldId id="265" r:id="rId26"/>
    <p:sldId id="263" r:id="rId27"/>
    <p:sldId id="262" r:id="rId28"/>
    <p:sldId id="261" r:id="rId29"/>
    <p:sldId id="269" r:id="rId30"/>
    <p:sldId id="266" r:id="rId31"/>
    <p:sldId id="267" r:id="rId32"/>
    <p:sldId id="270" r:id="rId33"/>
    <p:sldId id="272" r:id="rId34"/>
    <p:sldId id="274" r:id="rId35"/>
    <p:sldId id="295" r:id="rId36"/>
    <p:sldId id="2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9" d="100"/>
          <a:sy n="89" d="100"/>
        </p:scale>
        <p:origin x="91" y="154"/>
      </p:cViewPr>
      <p:guideLst/>
    </p:cSldViewPr>
  </p:slideViewPr>
  <p:notesTextViewPr>
    <p:cViewPr>
      <p:scale>
        <a:sx n="1" d="1"/>
        <a:sy n="1" d="1"/>
      </p:scale>
      <p:origin x="0" y="0"/>
    </p:cViewPr>
  </p:notesTextViewPr>
  <p:sorterViewPr>
    <p:cViewPr>
      <p:scale>
        <a:sx n="100" d="100"/>
        <a:sy n="100" d="100"/>
      </p:scale>
      <p:origin x="0" y="-135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B5173-1171-4F47-827C-343066C1A35D}" type="datetimeFigureOut">
              <a:rPr lang="en-US" smtClean="0"/>
              <a:t>7/12/2016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2951-2BDE-41B0-B141-8ABB3DBFADCC}" type="slidenum">
              <a:rPr lang="en-US" smtClean="0"/>
              <a:t>‹#›</a:t>
            </a:fld>
            <a:endParaRPr lang="en-US"/>
          </a:p>
        </p:txBody>
      </p:sp>
    </p:spTree>
    <p:extLst>
      <p:ext uri="{BB962C8B-B14F-4D97-AF65-F5344CB8AC3E}">
        <p14:creationId xmlns:p14="http://schemas.microsoft.com/office/powerpoint/2010/main" val="138376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SoGasEx</a:t>
            </a:r>
            <a:r>
              <a:rPr lang="en-US" dirty="0" smtClean="0"/>
              <a:t>, SOCCOM, ICESOCC,</a:t>
            </a:r>
            <a:r>
              <a:rPr lang="en-US" baseline="0" dirty="0" smtClean="0"/>
              <a:t> Palmer,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48F8728D-C72B-484C-8626-6E8D3C34095A}" type="slidenum">
              <a:rPr lang="en-US" smtClean="0"/>
              <a:t>2</a:t>
            </a:fld>
            <a:endParaRPr lang="en-US"/>
          </a:p>
        </p:txBody>
      </p:sp>
    </p:spTree>
    <p:extLst>
      <p:ext uri="{BB962C8B-B14F-4D97-AF65-F5344CB8AC3E}">
        <p14:creationId xmlns:p14="http://schemas.microsoft.com/office/powerpoint/2010/main" val="400830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8728D-C72B-484C-8626-6E8D3C34095A}" type="slidenum">
              <a:rPr lang="en-US" smtClean="0"/>
              <a:t>4</a:t>
            </a:fld>
            <a:endParaRPr lang="en-US"/>
          </a:p>
        </p:txBody>
      </p:sp>
    </p:spTree>
    <p:extLst>
      <p:ext uri="{BB962C8B-B14F-4D97-AF65-F5344CB8AC3E}">
        <p14:creationId xmlns:p14="http://schemas.microsoft.com/office/powerpoint/2010/main" val="29565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4 </a:t>
            </a:r>
            <a:r>
              <a:rPr lang="en-US" sz="1200" dirty="0" err="1" smtClean="0"/>
              <a:t>mutli</a:t>
            </a:r>
            <a:r>
              <a:rPr lang="en-US" sz="1200" dirty="0" smtClean="0"/>
              <a:t>-band retrieval algorithms,</a:t>
            </a:r>
            <a:r>
              <a:rPr lang="en-US" sz="1200" baseline="0" dirty="0" smtClean="0"/>
              <a:t> </a:t>
            </a:r>
            <a:r>
              <a:rPr lang="en-US" sz="1200" dirty="0" err="1" smtClean="0"/>
              <a:t>ncl</a:t>
            </a:r>
            <a:r>
              <a:rPr lang="en-US" sz="1200" dirty="0" smtClean="0"/>
              <a:t>. OC4v6, OC3M, MODIS-Aqua and</a:t>
            </a:r>
            <a:r>
              <a:rPr lang="en-US" sz="1200" baseline="0" dirty="0" smtClean="0"/>
              <a:t> </a:t>
            </a:r>
            <a:r>
              <a:rPr lang="en-US" sz="1200" dirty="0" err="1" smtClean="0"/>
              <a:t>SeaWiFS</a:t>
            </a:r>
            <a:r>
              <a:rPr lang="en-US" sz="1200" dirty="0" smtClean="0"/>
              <a:t> algorithm versions for the Southern Ocean (Johnson et al., 2013)</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Full spectroscopic retrieval of water properties using the deep water model of Lee et al (2004)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909971A6-5C47-6645-AFAB-922888BBC093}" type="slidenum">
              <a:rPr lang="uk-UA" smtClean="0"/>
              <a:t>7</a:t>
            </a:fld>
            <a:endParaRPr lang="uk-UA"/>
          </a:p>
        </p:txBody>
      </p:sp>
    </p:spTree>
    <p:extLst>
      <p:ext uri="{BB962C8B-B14F-4D97-AF65-F5344CB8AC3E}">
        <p14:creationId xmlns:p14="http://schemas.microsoft.com/office/powerpoint/2010/main" val="356860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CORAL data level definitions follow the standard terminology of the NASA Earth Observing System and Data Information System (EOSDIS).</a:t>
            </a:r>
          </a:p>
          <a:p>
            <a:endParaRPr lang="en-US" dirty="0"/>
          </a:p>
        </p:txBody>
      </p:sp>
      <p:sp>
        <p:nvSpPr>
          <p:cNvPr id="4" name="Slide Number Placeholder 3"/>
          <p:cNvSpPr>
            <a:spLocks noGrp="1"/>
          </p:cNvSpPr>
          <p:nvPr>
            <p:ph type="sldNum" sz="quarter" idx="10"/>
          </p:nvPr>
        </p:nvSpPr>
        <p:spPr/>
        <p:txBody>
          <a:bodyPr/>
          <a:lstStyle/>
          <a:p>
            <a:fld id="{8532024F-7595-944F-806A-B12728E75823}" type="slidenum">
              <a:rPr lang="en-US" smtClean="0"/>
              <a:t>8</a:t>
            </a:fld>
            <a:endParaRPr lang="en-US"/>
          </a:p>
        </p:txBody>
      </p:sp>
    </p:spTree>
    <p:extLst>
      <p:ext uri="{BB962C8B-B14F-4D97-AF65-F5344CB8AC3E}">
        <p14:creationId xmlns:p14="http://schemas.microsoft.com/office/powerpoint/2010/main" val="237348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 shares</a:t>
            </a:r>
            <a:r>
              <a:rPr lang="en-US" baseline="0" dirty="0" smtClean="0"/>
              <a:t> a common SDS functional architecture with AVIRIS and PRISM. There are three major areas of SDS software for CORAL: processing infrastructure, product generation, and payload/science algorithm. The CORAL processing infrastructure is based on the Processing Control System (PCS). The CORAL product generation is carried out by Product Generation Executives (PGEs). The instrument and science algorithms and software are provided by the instrument and science teams respectively. The various CORAL data products are generated by their respective PGE. The PGE operations are coordinated and orchestrated by the PCS following rules, policies, and parameters that are specific to CORAL. The PCS to PGE interfaces are adopted from AVIRIS and PRISM for use by CORAL with little modification.</a:t>
            </a:r>
            <a:endParaRPr lang="en-US" dirty="0"/>
          </a:p>
        </p:txBody>
      </p:sp>
      <p:sp>
        <p:nvSpPr>
          <p:cNvPr id="4" name="Slide Number Placeholder 3"/>
          <p:cNvSpPr>
            <a:spLocks noGrp="1"/>
          </p:cNvSpPr>
          <p:nvPr>
            <p:ph type="sldNum" sz="quarter" idx="10"/>
          </p:nvPr>
        </p:nvSpPr>
        <p:spPr/>
        <p:txBody>
          <a:bodyPr/>
          <a:lstStyle/>
          <a:p>
            <a:fld id="{8532024F-7595-944F-806A-B12728E75823}" type="slidenum">
              <a:rPr lang="en-US" smtClean="0"/>
              <a:t>9</a:t>
            </a:fld>
            <a:endParaRPr lang="en-US"/>
          </a:p>
        </p:txBody>
      </p:sp>
    </p:spTree>
    <p:extLst>
      <p:ext uri="{BB962C8B-B14F-4D97-AF65-F5344CB8AC3E}">
        <p14:creationId xmlns:p14="http://schemas.microsoft.com/office/powerpoint/2010/main" val="29795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8728D-C72B-484C-8626-6E8D3C34095A}" type="slidenum">
              <a:rPr lang="en-US" smtClean="0"/>
              <a:t>11</a:t>
            </a:fld>
            <a:endParaRPr lang="en-US"/>
          </a:p>
        </p:txBody>
      </p:sp>
    </p:spTree>
    <p:extLst>
      <p:ext uri="{BB962C8B-B14F-4D97-AF65-F5344CB8AC3E}">
        <p14:creationId xmlns:p14="http://schemas.microsoft.com/office/powerpoint/2010/main" val="403105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4394CA-3D84-4D2E-9549-568F4D87DBFB}"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16345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394CA-3D84-4D2E-9549-568F4D87DBFB}"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410525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394CA-3D84-4D2E-9549-568F4D87DBFB}"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3248880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95191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14950-0F25-0B4E-8E62-D8375048237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993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6595" y="254497"/>
            <a:ext cx="8230810" cy="4286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3917" y="1047750"/>
            <a:ext cx="8261048" cy="355431"/>
          </a:xfrm>
        </p:spPr>
        <p:txBody>
          <a:bodyPr/>
          <a:lstStyle/>
          <a:p>
            <a:endParaRPr lang="en-US"/>
          </a:p>
        </p:txBody>
      </p:sp>
    </p:spTree>
    <p:extLst>
      <p:ext uri="{BB962C8B-B14F-4D97-AF65-F5344CB8AC3E}">
        <p14:creationId xmlns:p14="http://schemas.microsoft.com/office/powerpoint/2010/main" val="33268077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394CA-3D84-4D2E-9549-568F4D87DBFB}"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264915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4394CA-3D84-4D2E-9549-568F4D87DBFB}"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410720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4394CA-3D84-4D2E-9549-568F4D87DBFB}"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174807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4394CA-3D84-4D2E-9549-568F4D87DBFB}" type="datetimeFigureOut">
              <a:rPr lang="en-US" smtClean="0"/>
              <a:t>7/12/2016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14654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4394CA-3D84-4D2E-9549-568F4D87DBFB}" type="datetimeFigureOut">
              <a:rPr lang="en-US" smtClean="0"/>
              <a:t>7/12/2016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5063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394CA-3D84-4D2E-9549-568F4D87DBFB}" type="datetimeFigureOut">
              <a:rPr lang="en-US" smtClean="0"/>
              <a:t>7/12/2016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80655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394CA-3D84-4D2E-9549-568F4D87DBFB}"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40293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394CA-3D84-4D2E-9549-568F4D87DBFB}"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A290E-48BF-452D-A759-018EBD8C01C0}" type="slidenum">
              <a:rPr lang="en-US" smtClean="0"/>
              <a:t>‹#›</a:t>
            </a:fld>
            <a:endParaRPr lang="en-US"/>
          </a:p>
        </p:txBody>
      </p:sp>
    </p:spTree>
    <p:extLst>
      <p:ext uri="{BB962C8B-B14F-4D97-AF65-F5344CB8AC3E}">
        <p14:creationId xmlns:p14="http://schemas.microsoft.com/office/powerpoint/2010/main" val="177899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394CA-3D84-4D2E-9549-568F4D87DBFB}" type="datetimeFigureOut">
              <a:rPr lang="en-US" smtClean="0"/>
              <a:t>7/12/2016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A290E-48BF-452D-A759-018EBD8C01C0}" type="slidenum">
              <a:rPr lang="en-US" smtClean="0"/>
              <a:t>‹#›</a:t>
            </a:fld>
            <a:endParaRPr lang="en-US"/>
          </a:p>
        </p:txBody>
      </p:sp>
    </p:spTree>
    <p:extLst>
      <p:ext uri="{BB962C8B-B14F-4D97-AF65-F5344CB8AC3E}">
        <p14:creationId xmlns:p14="http://schemas.microsoft.com/office/powerpoint/2010/main" val="4044935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jpg"/><Relationship Id="rId11" Type="http://schemas.openxmlformats.org/officeDocument/2006/relationships/image" Target="../media/image8.gif"/><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tif"/></Relationships>
</file>

<file path=ppt/slides/_rels/slide16.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cid:313281A3-45B3-4300-8B03-421C141275A9" TargetMode="External"/><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cid:image001.jpg@01D1D90D.FD743A30" TargetMode="External"/><Relationship Id="rId5" Type="http://schemas.openxmlformats.org/officeDocument/2006/relationships/image" Target="../media/image65.jpe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emf"/><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39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 name="Straight Connector 3"/>
          <p:cNvCxnSpPr/>
          <p:nvPr/>
        </p:nvCxnSpPr>
        <p:spPr>
          <a:xfrm>
            <a:off x="228600" y="2622783"/>
            <a:ext cx="8686800" cy="0"/>
          </a:xfrm>
          <a:prstGeom prst="line">
            <a:avLst/>
          </a:prstGeom>
          <a:ln w="50800">
            <a:gradFill flip="none" rotWithShape="1">
              <a:gsLst>
                <a:gs pos="0">
                  <a:srgbClr val="333399"/>
                </a:gs>
                <a:gs pos="100000">
                  <a:srgbClr val="FF00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600" y="1086978"/>
            <a:ext cx="8686800" cy="1569660"/>
          </a:xfrm>
          <a:prstGeom prst="rect">
            <a:avLst/>
          </a:prstGeom>
          <a:noFill/>
        </p:spPr>
        <p:txBody>
          <a:bodyPr wrap="square" rtlCol="0">
            <a:spAutoFit/>
          </a:bodyPr>
          <a:lstStyle/>
          <a:p>
            <a:pPr algn="ctr"/>
            <a:r>
              <a:rPr lang="en-US" sz="3200" b="1" dirty="0" smtClean="0">
                <a:solidFill>
                  <a:srgbClr val="000000"/>
                </a:solidFill>
                <a:latin typeface="Arial"/>
                <a:ea typeface="ＭＳ Ｐゴシック" pitchFamily="34" charset="-128"/>
                <a:cs typeface="Arial"/>
              </a:rPr>
              <a:t>Optical Properties of the Water Column for ORCAS: Airborne (PRISM), Satellite, and Ship Measurements</a:t>
            </a:r>
            <a:endParaRPr lang="en-US" sz="3200" b="1" dirty="0">
              <a:solidFill>
                <a:srgbClr val="000000"/>
              </a:solidFill>
              <a:latin typeface="Arial"/>
              <a:ea typeface="ＭＳ Ｐゴシック" pitchFamily="34" charset="-128"/>
              <a:cs typeface="Arial"/>
            </a:endParaRPr>
          </a:p>
        </p:txBody>
      </p:sp>
      <p:sp>
        <p:nvSpPr>
          <p:cNvPr id="10" name="TextBox 9"/>
          <p:cNvSpPr txBox="1"/>
          <p:nvPr/>
        </p:nvSpPr>
        <p:spPr>
          <a:xfrm>
            <a:off x="6045194" y="2865473"/>
            <a:ext cx="2870206" cy="3801041"/>
          </a:xfrm>
          <a:prstGeom prst="rect">
            <a:avLst/>
          </a:prstGeom>
          <a:noFill/>
        </p:spPr>
        <p:txBody>
          <a:bodyPr wrap="square" lIns="0" tIns="0" rIns="0" bIns="0" rtlCol="0">
            <a:spAutoFit/>
          </a:bodyPr>
          <a:lstStyle/>
          <a:p>
            <a:pPr algn="ctr"/>
            <a:r>
              <a:rPr lang="en-US" sz="1600" b="1" dirty="0" smtClean="0">
                <a:solidFill>
                  <a:srgbClr val="000000"/>
                </a:solidFill>
                <a:latin typeface="Calibri"/>
                <a:cs typeface="Arial"/>
              </a:rPr>
              <a:t>Heidi </a:t>
            </a:r>
            <a:r>
              <a:rPr lang="en-US" sz="1600" b="1" dirty="0" err="1" smtClean="0">
                <a:solidFill>
                  <a:srgbClr val="000000"/>
                </a:solidFill>
                <a:latin typeface="Calibri"/>
                <a:cs typeface="Arial"/>
              </a:rPr>
              <a:t>Dierssen</a:t>
            </a:r>
            <a:r>
              <a:rPr lang="en-US" sz="1600" b="1" dirty="0" smtClean="0">
                <a:solidFill>
                  <a:srgbClr val="000000"/>
                </a:solidFill>
                <a:latin typeface="Calibri"/>
                <a:cs typeface="Arial"/>
              </a:rPr>
              <a:t>, Kate Randolph, </a:t>
            </a:r>
          </a:p>
          <a:p>
            <a:pPr algn="ctr"/>
            <a:r>
              <a:rPr lang="en-US" sz="1600" b="1" dirty="0" smtClean="0">
                <a:solidFill>
                  <a:srgbClr val="000000"/>
                </a:solidFill>
                <a:latin typeface="Calibri"/>
                <a:cs typeface="Arial"/>
              </a:rPr>
              <a:t>&amp; </a:t>
            </a:r>
            <a:r>
              <a:rPr lang="en-US" sz="1600" b="1" dirty="0" err="1" smtClean="0">
                <a:solidFill>
                  <a:srgbClr val="000000"/>
                </a:solidFill>
                <a:latin typeface="Calibri"/>
                <a:cs typeface="Arial"/>
              </a:rPr>
              <a:t>Shungu</a:t>
            </a:r>
            <a:r>
              <a:rPr lang="en-US" sz="1600" b="1" dirty="0" smtClean="0">
                <a:solidFill>
                  <a:srgbClr val="000000"/>
                </a:solidFill>
                <a:latin typeface="Calibri"/>
                <a:cs typeface="Arial"/>
              </a:rPr>
              <a:t> </a:t>
            </a:r>
            <a:r>
              <a:rPr lang="en-US" sz="1600" b="1" dirty="0" err="1" smtClean="0">
                <a:solidFill>
                  <a:srgbClr val="000000"/>
                </a:solidFill>
                <a:latin typeface="Calibri"/>
                <a:cs typeface="Arial"/>
              </a:rPr>
              <a:t>Garaba</a:t>
            </a:r>
            <a:endParaRPr lang="en-US" sz="1600" b="1" dirty="0" smtClean="0">
              <a:solidFill>
                <a:srgbClr val="000000"/>
              </a:solidFill>
              <a:latin typeface="Calibri"/>
              <a:cs typeface="Arial"/>
            </a:endParaRPr>
          </a:p>
          <a:p>
            <a:pPr algn="ctr"/>
            <a:r>
              <a:rPr lang="en-US" sz="1400" i="1" dirty="0" smtClean="0">
                <a:solidFill>
                  <a:srgbClr val="000000"/>
                </a:solidFill>
                <a:latin typeface="Calibri"/>
                <a:cs typeface="Arial"/>
              </a:rPr>
              <a:t>University of Connecticut</a:t>
            </a:r>
          </a:p>
          <a:p>
            <a:pPr algn="ctr"/>
            <a:endParaRPr lang="en-US" sz="1600" b="1" dirty="0">
              <a:solidFill>
                <a:srgbClr val="000000"/>
              </a:solidFill>
              <a:latin typeface="Calibri"/>
              <a:cs typeface="Arial"/>
            </a:endParaRPr>
          </a:p>
          <a:p>
            <a:pPr algn="ctr"/>
            <a:r>
              <a:rPr lang="en-US" sz="1600" b="1" dirty="0" smtClean="0">
                <a:solidFill>
                  <a:srgbClr val="000000"/>
                </a:solidFill>
                <a:latin typeface="Calibri"/>
                <a:cs typeface="Arial"/>
              </a:rPr>
              <a:t>Michelle Gierach, David Thompson &amp;</a:t>
            </a:r>
          </a:p>
          <a:p>
            <a:pPr algn="ctr"/>
            <a:r>
              <a:rPr lang="en-US" sz="1600" b="1" dirty="0" smtClean="0">
                <a:solidFill>
                  <a:srgbClr val="000000"/>
                </a:solidFill>
                <a:latin typeface="Calibri"/>
                <a:cs typeface="Arial"/>
              </a:rPr>
              <a:t>The PRISM Team*</a:t>
            </a:r>
          </a:p>
          <a:p>
            <a:pPr algn="ctr"/>
            <a:r>
              <a:rPr lang="en-US" sz="1400" i="1" dirty="0" smtClean="0">
                <a:solidFill>
                  <a:srgbClr val="000000"/>
                </a:solidFill>
                <a:latin typeface="Calibri"/>
                <a:cs typeface="Arial"/>
              </a:rPr>
              <a:t>Jet Propulsion Laboratory</a:t>
            </a:r>
          </a:p>
          <a:p>
            <a:pPr algn="ctr"/>
            <a:endParaRPr lang="en-US" sz="1100" i="1" dirty="0">
              <a:solidFill>
                <a:srgbClr val="000000"/>
              </a:solidFill>
              <a:latin typeface="Calibri"/>
              <a:cs typeface="Arial"/>
            </a:endParaRPr>
          </a:p>
          <a:p>
            <a:r>
              <a:rPr lang="en-US" sz="1400" i="1" dirty="0" smtClean="0">
                <a:solidFill>
                  <a:srgbClr val="000000"/>
                </a:solidFill>
                <a:latin typeface="Calibri"/>
                <a:cs typeface="Arial"/>
              </a:rPr>
              <a:t>*In Alphabetical Order: </a:t>
            </a:r>
            <a:r>
              <a:rPr lang="en-US" sz="1400" i="1" dirty="0">
                <a:solidFill>
                  <a:srgbClr val="000000"/>
                </a:solidFill>
                <a:latin typeface="Calibri"/>
                <a:cs typeface="Arial"/>
              </a:rPr>
              <a:t>E</a:t>
            </a:r>
            <a:r>
              <a:rPr lang="en-US" sz="1400" i="1" dirty="0" smtClean="0">
                <a:solidFill>
                  <a:srgbClr val="000000"/>
                </a:solidFill>
                <a:latin typeface="Calibri"/>
                <a:cs typeface="Arial"/>
              </a:rPr>
              <a:t>rnesto Diaz, Justin Haag, Mark </a:t>
            </a:r>
            <a:r>
              <a:rPr lang="en-US" sz="1400" i="1" dirty="0" err="1" smtClean="0">
                <a:solidFill>
                  <a:srgbClr val="000000"/>
                </a:solidFill>
                <a:latin typeface="Calibri"/>
                <a:cs typeface="Arial"/>
              </a:rPr>
              <a:t>Helmlinger</a:t>
            </a:r>
            <a:r>
              <a:rPr lang="en-US" sz="1400" i="1" dirty="0" smtClean="0">
                <a:solidFill>
                  <a:srgbClr val="000000"/>
                </a:solidFill>
                <a:latin typeface="Calibri"/>
                <a:cs typeface="Arial"/>
              </a:rPr>
              <a:t>, Marco Hernandez, Byron Van </a:t>
            </a:r>
            <a:r>
              <a:rPr lang="en-US" sz="1400" i="1" dirty="0" err="1" smtClean="0">
                <a:solidFill>
                  <a:srgbClr val="000000"/>
                </a:solidFill>
                <a:latin typeface="Calibri"/>
                <a:cs typeface="Arial"/>
              </a:rPr>
              <a:t>Gorp</a:t>
            </a:r>
            <a:r>
              <a:rPr lang="en-US" sz="1400" i="1" dirty="0" smtClean="0">
                <a:solidFill>
                  <a:srgbClr val="000000"/>
                </a:solidFill>
                <a:latin typeface="Calibri"/>
                <a:cs typeface="Arial"/>
              </a:rPr>
              <a:t>, Robert Green, Didier </a:t>
            </a:r>
            <a:r>
              <a:rPr lang="en-US" sz="1400" i="1" dirty="0" err="1" smtClean="0">
                <a:solidFill>
                  <a:srgbClr val="000000"/>
                </a:solidFill>
                <a:latin typeface="Calibri"/>
                <a:cs typeface="Arial"/>
              </a:rPr>
              <a:t>Keymeulen</a:t>
            </a:r>
            <a:r>
              <a:rPr lang="en-US" sz="1400" i="1" dirty="0" smtClean="0">
                <a:solidFill>
                  <a:srgbClr val="000000"/>
                </a:solidFill>
                <a:latin typeface="Calibri"/>
                <a:cs typeface="Arial"/>
              </a:rPr>
              <a:t>, Peter </a:t>
            </a:r>
            <a:r>
              <a:rPr lang="en-US" sz="1400" i="1" dirty="0" err="1" smtClean="0">
                <a:solidFill>
                  <a:srgbClr val="000000"/>
                </a:solidFill>
                <a:latin typeface="Calibri"/>
                <a:cs typeface="Arial"/>
              </a:rPr>
              <a:t>Kobzeff</a:t>
            </a:r>
            <a:r>
              <a:rPr lang="en-US" sz="1400" i="1" dirty="0" smtClean="0">
                <a:solidFill>
                  <a:srgbClr val="000000"/>
                </a:solidFill>
                <a:latin typeface="Calibri"/>
                <a:cs typeface="Arial"/>
              </a:rPr>
              <a:t>, Linley Kroll, Frank </a:t>
            </a:r>
            <a:r>
              <a:rPr lang="en-US" sz="1400" i="1" dirty="0" err="1" smtClean="0">
                <a:solidFill>
                  <a:srgbClr val="000000"/>
                </a:solidFill>
                <a:latin typeface="Calibri"/>
                <a:cs typeface="Arial"/>
              </a:rPr>
              <a:t>Loya</a:t>
            </a:r>
            <a:r>
              <a:rPr lang="en-US" sz="1400" i="1" dirty="0" smtClean="0">
                <a:solidFill>
                  <a:srgbClr val="000000"/>
                </a:solidFill>
                <a:latin typeface="Calibri"/>
                <a:cs typeface="Arial"/>
              </a:rPr>
              <a:t>, </a:t>
            </a:r>
            <a:r>
              <a:rPr lang="en-US" sz="1400" i="1" dirty="0" err="1" smtClean="0">
                <a:solidFill>
                  <a:srgbClr val="000000"/>
                </a:solidFill>
                <a:latin typeface="Calibri"/>
                <a:cs typeface="Arial"/>
              </a:rPr>
              <a:t>Huy</a:t>
            </a:r>
            <a:r>
              <a:rPr lang="en-US" sz="1400" i="1" dirty="0" smtClean="0">
                <a:solidFill>
                  <a:srgbClr val="000000"/>
                </a:solidFill>
                <a:latin typeface="Calibri"/>
                <a:cs typeface="Arial"/>
              </a:rPr>
              <a:t> </a:t>
            </a:r>
            <a:r>
              <a:rPr lang="en-US" sz="1400" i="1" dirty="0" err="1" smtClean="0">
                <a:solidFill>
                  <a:srgbClr val="000000"/>
                </a:solidFill>
                <a:latin typeface="Calibri"/>
                <a:cs typeface="Arial"/>
              </a:rPr>
              <a:t>Luong</a:t>
            </a:r>
            <a:r>
              <a:rPr lang="en-US" sz="1400" i="1" dirty="0" smtClean="0">
                <a:solidFill>
                  <a:srgbClr val="000000"/>
                </a:solidFill>
                <a:latin typeface="Calibri"/>
                <a:cs typeface="Arial"/>
              </a:rPr>
              <a:t>, Sarah </a:t>
            </a:r>
            <a:r>
              <a:rPr lang="en-US" sz="1400" i="1" dirty="0" err="1" smtClean="0">
                <a:solidFill>
                  <a:srgbClr val="000000"/>
                </a:solidFill>
                <a:latin typeface="Calibri"/>
                <a:cs typeface="Arial"/>
              </a:rPr>
              <a:t>Lundeen</a:t>
            </a:r>
            <a:r>
              <a:rPr lang="en-US" sz="1400" i="1" dirty="0" smtClean="0">
                <a:solidFill>
                  <a:srgbClr val="000000"/>
                </a:solidFill>
                <a:latin typeface="Calibri"/>
                <a:cs typeface="Arial"/>
              </a:rPr>
              <a:t>, Ian </a:t>
            </a:r>
            <a:r>
              <a:rPr lang="en-US" sz="1400" i="1" dirty="0" err="1" smtClean="0">
                <a:solidFill>
                  <a:srgbClr val="000000"/>
                </a:solidFill>
                <a:latin typeface="Calibri"/>
                <a:cs typeface="Arial"/>
              </a:rPr>
              <a:t>McCubbin</a:t>
            </a:r>
            <a:r>
              <a:rPr lang="en-US" sz="1400" i="1" dirty="0" smtClean="0">
                <a:solidFill>
                  <a:srgbClr val="000000"/>
                </a:solidFill>
                <a:latin typeface="Calibri"/>
                <a:cs typeface="Arial"/>
              </a:rPr>
              <a:t>, </a:t>
            </a:r>
            <a:r>
              <a:rPr lang="en-US" sz="1400" i="1" dirty="0" err="1" smtClean="0">
                <a:solidFill>
                  <a:srgbClr val="000000"/>
                </a:solidFill>
                <a:latin typeface="Calibri"/>
                <a:cs typeface="Arial"/>
              </a:rPr>
              <a:t>Pantazis</a:t>
            </a:r>
            <a:r>
              <a:rPr lang="en-US" sz="1400" i="1" dirty="0" smtClean="0">
                <a:solidFill>
                  <a:srgbClr val="000000"/>
                </a:solidFill>
                <a:latin typeface="Calibri"/>
                <a:cs typeface="Arial"/>
              </a:rPr>
              <a:t> </a:t>
            </a:r>
            <a:r>
              <a:rPr lang="en-US" sz="1400" i="1" dirty="0" err="1" smtClean="0">
                <a:solidFill>
                  <a:srgbClr val="000000"/>
                </a:solidFill>
                <a:latin typeface="Calibri"/>
                <a:cs typeface="Arial"/>
              </a:rPr>
              <a:t>Mouroulis</a:t>
            </a:r>
            <a:r>
              <a:rPr lang="en-US" sz="1400" i="1" dirty="0" smtClean="0">
                <a:solidFill>
                  <a:srgbClr val="000000"/>
                </a:solidFill>
                <a:latin typeface="Calibri"/>
                <a:cs typeface="Arial"/>
              </a:rPr>
              <a:t>, Scott Nolte, Chuck </a:t>
            </a:r>
            <a:r>
              <a:rPr lang="en-US" sz="1400" i="1" dirty="0" err="1" smtClean="0">
                <a:solidFill>
                  <a:srgbClr val="000000"/>
                </a:solidFill>
                <a:latin typeface="Calibri"/>
                <a:cs typeface="Arial"/>
              </a:rPr>
              <a:t>Sarture</a:t>
            </a:r>
            <a:r>
              <a:rPr lang="en-US" sz="1400" i="1" dirty="0" smtClean="0">
                <a:solidFill>
                  <a:srgbClr val="000000"/>
                </a:solidFill>
                <a:latin typeface="Calibri"/>
                <a:cs typeface="Arial"/>
              </a:rPr>
              <a:t>, John Shaw, Peter Sullivan</a:t>
            </a:r>
            <a:endParaRPr lang="en-US" sz="1400" dirty="0">
              <a:solidFill>
                <a:srgbClr val="000000"/>
              </a:solidFill>
            </a:endParaRPr>
          </a:p>
        </p:txBody>
      </p:sp>
      <p:graphicFrame>
        <p:nvGraphicFramePr>
          <p:cNvPr id="11" name="Object 2"/>
          <p:cNvGraphicFramePr>
            <a:graphicFrameLocks noChangeAspect="1"/>
          </p:cNvGraphicFramePr>
          <p:nvPr>
            <p:extLst/>
          </p:nvPr>
        </p:nvGraphicFramePr>
        <p:xfrm>
          <a:off x="464658" y="53470"/>
          <a:ext cx="1192084" cy="974242"/>
        </p:xfrm>
        <a:graphic>
          <a:graphicData uri="http://schemas.openxmlformats.org/presentationml/2006/ole">
            <mc:AlternateContent xmlns:mc="http://schemas.openxmlformats.org/markup-compatibility/2006">
              <mc:Choice xmlns:v="urn:schemas-microsoft-com:vml" Requires="v">
                <p:oleObj spid="_x0000_s1052" name="Photo Editor Photo" r:id="rId3" imgW="1523810" imgH="1380952" progId="MSPhotoEd.3">
                  <p:embed/>
                </p:oleObj>
              </mc:Choice>
              <mc:Fallback>
                <p:oleObj name="Photo Editor Photo" r:id="rId3" imgW="1523810" imgH="13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001" t="11919" r="6001" b="8607"/>
                      <a:stretch>
                        <a:fillRect/>
                      </a:stretch>
                    </p:blipFill>
                    <p:spPr bwMode="auto">
                      <a:xfrm>
                        <a:off x="464658" y="53470"/>
                        <a:ext cx="1192084" cy="974242"/>
                      </a:xfrm>
                      <a:prstGeom prst="rect">
                        <a:avLst/>
                      </a:prstGeom>
                      <a:noFill/>
                      <a:ln>
                        <a:noFill/>
                      </a:ln>
                      <a:effectLst/>
                      <a:extLst/>
                    </p:spPr>
                  </p:pic>
                </p:oleObj>
              </mc:Fallback>
            </mc:AlternateContent>
          </a:graphicData>
        </a:graphic>
      </p:graphicFrame>
      <p:pic>
        <p:nvPicPr>
          <p:cNvPr id="12" name="Picture 11" descr="JPL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399" y="215027"/>
            <a:ext cx="1945001" cy="796942"/>
          </a:xfrm>
          <a:prstGeom prst="rect">
            <a:avLst/>
          </a:prstGeom>
        </p:spPr>
      </p:pic>
      <p:pic>
        <p:nvPicPr>
          <p:cNvPr id="3" name="Picture 2" descr="inde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970" y="53470"/>
            <a:ext cx="1016000" cy="1016000"/>
          </a:xfrm>
          <a:prstGeom prst="rect">
            <a:avLst/>
          </a:prstGeom>
        </p:spPr>
      </p:pic>
      <p:pic>
        <p:nvPicPr>
          <p:cNvPr id="15" name="Picture 14" descr="image001.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390139" y="2616199"/>
            <a:ext cx="3595125" cy="4216402"/>
          </a:xfrm>
          <a:prstGeom prst="rect">
            <a:avLst/>
          </a:prstGeom>
        </p:spPr>
      </p:pic>
      <p:pic>
        <p:nvPicPr>
          <p:cNvPr id="13" name="Picture 12"/>
          <p:cNvPicPr/>
          <p:nvPr/>
        </p:nvPicPr>
        <p:blipFill rotWithShape="1">
          <a:blip r:embed="rId8" cstate="print">
            <a:extLst>
              <a:ext uri="{28A0092B-C50C-407E-A947-70E740481C1C}">
                <a14:useLocalDpi xmlns:a14="http://schemas.microsoft.com/office/drawing/2010/main" val="0"/>
              </a:ext>
            </a:extLst>
          </a:blip>
          <a:srcRect l="27678" t="5613" r="13503" b="7406"/>
          <a:stretch/>
        </p:blipFill>
        <p:spPr>
          <a:xfrm>
            <a:off x="145442" y="5096697"/>
            <a:ext cx="1511300" cy="1574800"/>
          </a:xfrm>
          <a:prstGeom prst="rect">
            <a:avLst/>
          </a:prstGeom>
        </p:spPr>
      </p:pic>
      <p:pic>
        <p:nvPicPr>
          <p:cNvPr id="14" name="Picture 13"/>
          <p:cNvPicPr/>
          <p:nvPr/>
        </p:nvPicPr>
        <p:blipFill rotWithShape="1">
          <a:blip r:embed="rId9" cstate="print">
            <a:extLst>
              <a:ext uri="{28A0092B-C50C-407E-A947-70E740481C1C}">
                <a14:useLocalDpi xmlns:a14="http://schemas.microsoft.com/office/drawing/2010/main" val="0"/>
              </a:ext>
            </a:extLst>
          </a:blip>
          <a:srcRect l="4943" t="9787"/>
          <a:stretch/>
        </p:blipFill>
        <p:spPr>
          <a:xfrm rot="5400000">
            <a:off x="4285997" y="2965203"/>
            <a:ext cx="1930888" cy="1587506"/>
          </a:xfrm>
          <a:prstGeom prst="rect">
            <a:avLst/>
          </a:prstGeom>
        </p:spPr>
      </p:pic>
      <p:pic>
        <p:nvPicPr>
          <p:cNvPr id="16" name="Picture 15" descr="ncar-logo-sm.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0872" y="100727"/>
            <a:ext cx="2901098" cy="911242"/>
          </a:xfrm>
          <a:prstGeom prst="rect">
            <a:avLst/>
          </a:prstGeom>
        </p:spPr>
      </p:pic>
      <p:pic>
        <p:nvPicPr>
          <p:cNvPr id="17" name="Picture 16" descr="nsf1.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0614" y="56982"/>
            <a:ext cx="1010258" cy="1016345"/>
          </a:xfrm>
          <a:prstGeom prst="rect">
            <a:avLst/>
          </a:prstGeom>
        </p:spPr>
      </p:pic>
    </p:spTree>
    <p:extLst>
      <p:ext uri="{BB962C8B-B14F-4D97-AF65-F5344CB8AC3E}">
        <p14:creationId xmlns:p14="http://schemas.microsoft.com/office/powerpoint/2010/main" val="3803512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
            <a:ext cx="7569200" cy="716873"/>
          </a:xfrm>
        </p:spPr>
        <p:txBody>
          <a:bodyPr>
            <a:normAutofit/>
          </a:bodyPr>
          <a:lstStyle/>
          <a:p>
            <a:r>
              <a:rPr lang="en-US" sz="3600" dirty="0" smtClean="0"/>
              <a:t>Atmospheric Correction Procedure</a:t>
            </a:r>
            <a:endParaRPr lang="en-US" sz="3600" dirty="0"/>
          </a:p>
        </p:txBody>
      </p:sp>
      <p:sp>
        <p:nvSpPr>
          <p:cNvPr id="5" name="Slide Number Placeholder 4"/>
          <p:cNvSpPr>
            <a:spLocks noGrp="1"/>
          </p:cNvSpPr>
          <p:nvPr>
            <p:ph type="sldNum" sz="quarter" idx="12"/>
          </p:nvPr>
        </p:nvSpPr>
        <p:spPr/>
        <p:txBody>
          <a:bodyPr/>
          <a:lstStyle/>
          <a:p>
            <a:fld id="{E5814950-0F25-0B4E-8E62-D8375048237A}"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1388534" y="974173"/>
            <a:ext cx="6451600" cy="5382177"/>
          </a:xfrm>
          <a:prstGeom prst="rect">
            <a:avLst/>
          </a:prstGeom>
        </p:spPr>
      </p:pic>
    </p:spTree>
    <p:extLst>
      <p:ext uri="{BB962C8B-B14F-4D97-AF65-F5344CB8AC3E}">
        <p14:creationId xmlns:p14="http://schemas.microsoft.com/office/powerpoint/2010/main" val="411313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161974"/>
            <a:ext cx="8230810" cy="430887"/>
          </a:xfrm>
          <a:prstGeom prst="rect">
            <a:avLst/>
          </a:prstGeom>
        </p:spPr>
        <p:txBody>
          <a:bodyPr lIns="91439" tIns="45720" rIns="91439" bIns="45720"/>
          <a:lstStyle>
            <a:lvl1pPr algn="ctr" defTabSz="914485" rtl="0" fontAlgn="base">
              <a:spcBef>
                <a:spcPct val="0"/>
              </a:spcBef>
              <a:spcAft>
                <a:spcPct val="0"/>
              </a:spcAft>
              <a:defRPr sz="2400" b="1">
                <a:solidFill>
                  <a:schemeClr val="tx1"/>
                </a:solidFill>
                <a:effectLst/>
                <a:latin typeface="+mj-lt"/>
                <a:ea typeface="+mj-ea"/>
                <a:cs typeface="+mj-cs"/>
              </a:defRPr>
            </a:lvl1pPr>
            <a:lvl2pPr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2pPr>
            <a:lvl3pPr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3pPr>
            <a:lvl4pPr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4pPr>
            <a:lvl5pPr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5pPr>
            <a:lvl6pPr marL="432465"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6pPr>
            <a:lvl7pPr marL="864931"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7pPr>
            <a:lvl8pPr marL="1297396"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8pPr>
            <a:lvl9pPr marL="1729862" algn="ctr" defTabSz="914485" rtl="0" fontAlgn="base">
              <a:spcBef>
                <a:spcPct val="0"/>
              </a:spcBef>
              <a:spcAft>
                <a:spcPct val="0"/>
              </a:spcAft>
              <a:defRPr sz="2800" b="1">
                <a:solidFill>
                  <a:schemeClr val="accent2"/>
                </a:solidFill>
                <a:effectLst>
                  <a:outerShdw blurRad="38100" dist="38100" dir="2700000" algn="tl">
                    <a:srgbClr val="C0C0C0"/>
                  </a:outerShdw>
                </a:effectLst>
                <a:latin typeface="Arial" charset="0"/>
                <a:ea typeface="ヒラギノ角ゴ Pro W3" pitchFamily="48" charset="-128"/>
              </a:defRPr>
            </a:lvl9pPr>
          </a:lstStyle>
          <a:p>
            <a:r>
              <a:rPr lang="en-US" sz="3600" kern="0" dirty="0" smtClean="0">
                <a:latin typeface="+mn-lt"/>
              </a:rPr>
              <a:t>PRISM Data </a:t>
            </a:r>
            <a:r>
              <a:rPr lang="en-US" sz="3600" kern="0" dirty="0">
                <a:latin typeface="+mn-lt"/>
              </a:rPr>
              <a:t>Dissemination</a:t>
            </a:r>
          </a:p>
        </p:txBody>
      </p:sp>
      <p:sp>
        <p:nvSpPr>
          <p:cNvPr id="2" name="TextBox 1"/>
          <p:cNvSpPr txBox="1"/>
          <p:nvPr/>
        </p:nvSpPr>
        <p:spPr>
          <a:xfrm>
            <a:off x="2679700" y="418375"/>
            <a:ext cx="3759762" cy="328705"/>
          </a:xfrm>
          <a:prstGeom prst="rect">
            <a:avLst/>
          </a:prstGeom>
          <a:noFill/>
        </p:spPr>
        <p:txBody>
          <a:bodyPr wrap="none" lIns="51206" tIns="25603" rIns="51206" bIns="25603" rtlCol="0">
            <a:spAutoFit/>
          </a:bodyPr>
          <a:lstStyle/>
          <a:p>
            <a:r>
              <a:rPr lang="en-US" b="1" dirty="0"/>
              <a:t>http://</a:t>
            </a:r>
            <a:r>
              <a:rPr lang="en-US" b="1" dirty="0" err="1"/>
              <a:t>prism.jpl.nasa.gov</a:t>
            </a:r>
            <a:r>
              <a:rPr lang="en-US" b="1" dirty="0"/>
              <a:t>/</a:t>
            </a:r>
            <a:r>
              <a:rPr lang="en-US" b="1" dirty="0" err="1"/>
              <a:t>alt_locator</a:t>
            </a:r>
            <a:r>
              <a:rPr lang="en-US" b="1" dirty="0"/>
              <a:t>/</a:t>
            </a:r>
            <a:endParaRPr lang="en-US" b="1" i="0" dirty="0" smtClean="0"/>
          </a:p>
        </p:txBody>
      </p:sp>
      <p:pic>
        <p:nvPicPr>
          <p:cNvPr id="4" name="Picture 3" descr="Screen Shot 2015-12-02 at 11.46.25 AM.png"/>
          <p:cNvPicPr>
            <a:picLocks noChangeAspect="1"/>
          </p:cNvPicPr>
          <p:nvPr/>
        </p:nvPicPr>
        <p:blipFill rotWithShape="1">
          <a:blip r:embed="rId3">
            <a:extLst>
              <a:ext uri="{28A0092B-C50C-407E-A947-70E740481C1C}">
                <a14:useLocalDpi xmlns:a14="http://schemas.microsoft.com/office/drawing/2010/main" val="0"/>
              </a:ext>
            </a:extLst>
          </a:blip>
          <a:srcRect l="30556" t="18001" r="24584" b="11110"/>
          <a:stretch/>
        </p:blipFill>
        <p:spPr>
          <a:xfrm>
            <a:off x="1396999" y="747080"/>
            <a:ext cx="6187545" cy="6110919"/>
          </a:xfrm>
          <a:prstGeom prst="rect">
            <a:avLst/>
          </a:prstGeom>
        </p:spPr>
      </p:pic>
      <p:sp>
        <p:nvSpPr>
          <p:cNvPr id="6" name="Slide Number Placeholder 62"/>
          <p:cNvSpPr>
            <a:spLocks noGrp="1"/>
          </p:cNvSpPr>
          <p:nvPr>
            <p:ph type="sldNum" sz="quarter" idx="12"/>
          </p:nvPr>
        </p:nvSpPr>
        <p:spPr>
          <a:xfrm>
            <a:off x="6951916" y="6369050"/>
            <a:ext cx="2133600" cy="365125"/>
          </a:xfrm>
        </p:spPr>
        <p:txBody>
          <a:bodyPr/>
          <a:lstStyle/>
          <a:p>
            <a:fld id="{E5814950-0F25-0B4E-8E62-D8375048237A}" type="slidenum">
              <a:rPr lang="en-US" smtClean="0"/>
              <a:t>11</a:t>
            </a:fld>
            <a:endParaRPr lang="en-US" dirty="0"/>
          </a:p>
        </p:txBody>
      </p:sp>
    </p:spTree>
    <p:extLst>
      <p:ext uri="{BB962C8B-B14F-4D97-AF65-F5344CB8AC3E}">
        <p14:creationId xmlns:p14="http://schemas.microsoft.com/office/powerpoint/2010/main" val="582123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49" y="500062"/>
            <a:ext cx="7886700" cy="1325563"/>
          </a:xfrm>
        </p:spPr>
        <p:txBody>
          <a:bodyPr/>
          <a:lstStyle/>
          <a:p>
            <a:r>
              <a:rPr lang="en-US" dirty="0" smtClean="0"/>
              <a:t>OCI algorithm	</a:t>
            </a:r>
            <a:r>
              <a:rPr lang="en-US" dirty="0"/>
              <a:t> </a:t>
            </a:r>
            <a:r>
              <a:rPr lang="en-US" dirty="0" smtClean="0"/>
              <a:t>   OC3 algorithm</a:t>
            </a:r>
            <a:endParaRPr lang="en-US" dirty="0"/>
          </a:p>
        </p:txBody>
      </p:sp>
      <p:pic>
        <p:nvPicPr>
          <p:cNvPr id="4" name="Picture 3"/>
          <p:cNvPicPr>
            <a:picLocks noChangeAspect="1"/>
          </p:cNvPicPr>
          <p:nvPr/>
        </p:nvPicPr>
        <p:blipFill>
          <a:blip r:embed="rId2"/>
          <a:stretch>
            <a:fillRect/>
          </a:stretch>
        </p:blipFill>
        <p:spPr>
          <a:xfrm>
            <a:off x="886796" y="1546166"/>
            <a:ext cx="8047653" cy="4111683"/>
          </a:xfrm>
          <a:prstGeom prst="rect">
            <a:avLst/>
          </a:prstGeom>
        </p:spPr>
      </p:pic>
    </p:spTree>
    <p:extLst>
      <p:ext uri="{BB962C8B-B14F-4D97-AF65-F5344CB8AC3E}">
        <p14:creationId xmlns:p14="http://schemas.microsoft.com/office/powerpoint/2010/main" val="116964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32" y="41960"/>
            <a:ext cx="8892768" cy="1325563"/>
          </a:xfrm>
        </p:spPr>
        <p:txBody>
          <a:bodyPr>
            <a:normAutofit/>
          </a:bodyPr>
          <a:lstStyle/>
          <a:p>
            <a:r>
              <a:rPr lang="en-US" sz="3200" dirty="0" smtClean="0"/>
              <a:t>Chlorophyll and Calcite are </a:t>
            </a:r>
            <a:r>
              <a:rPr lang="en-US" sz="3200" dirty="0" err="1" smtClean="0"/>
              <a:t>lognormally</a:t>
            </a:r>
            <a:r>
              <a:rPr lang="en-US" sz="3200" dirty="0" smtClean="0"/>
              <a:t> distributed</a:t>
            </a:r>
            <a:endParaRPr lang="en-US" sz="3200" dirty="0"/>
          </a:p>
        </p:txBody>
      </p:sp>
      <p:pic>
        <p:nvPicPr>
          <p:cNvPr id="5" name="Picture 4"/>
          <p:cNvPicPr>
            <a:picLocks noChangeAspect="1"/>
          </p:cNvPicPr>
          <p:nvPr/>
        </p:nvPicPr>
        <p:blipFill>
          <a:blip r:embed="rId2"/>
          <a:stretch>
            <a:fillRect/>
          </a:stretch>
        </p:blipFill>
        <p:spPr>
          <a:xfrm>
            <a:off x="1051733" y="965660"/>
            <a:ext cx="4286250" cy="5791200"/>
          </a:xfrm>
          <a:prstGeom prst="rect">
            <a:avLst/>
          </a:prstGeom>
        </p:spPr>
      </p:pic>
      <p:sp>
        <p:nvSpPr>
          <p:cNvPr id="6" name="TextBox 5"/>
          <p:cNvSpPr txBox="1"/>
          <p:nvPr/>
        </p:nvSpPr>
        <p:spPr>
          <a:xfrm>
            <a:off x="2280112" y="1367523"/>
            <a:ext cx="2261062" cy="646331"/>
          </a:xfrm>
          <a:prstGeom prst="rect">
            <a:avLst/>
          </a:prstGeom>
          <a:noFill/>
        </p:spPr>
        <p:txBody>
          <a:bodyPr wrap="square" rtlCol="0">
            <a:spAutoFit/>
          </a:bodyPr>
          <a:lstStyle/>
          <a:p>
            <a:r>
              <a:rPr lang="en-US" dirty="0" smtClean="0"/>
              <a:t>Mean=0.45 mg m</a:t>
            </a:r>
            <a:r>
              <a:rPr lang="en-US" baseline="30000" dirty="0" smtClean="0"/>
              <a:t>-3</a:t>
            </a:r>
          </a:p>
          <a:p>
            <a:endParaRPr lang="en-US" dirty="0"/>
          </a:p>
        </p:txBody>
      </p:sp>
      <p:sp>
        <p:nvSpPr>
          <p:cNvPr id="9" name="TextBox 8"/>
          <p:cNvSpPr txBox="1"/>
          <p:nvPr/>
        </p:nvSpPr>
        <p:spPr>
          <a:xfrm>
            <a:off x="2280112" y="4054070"/>
            <a:ext cx="2566208" cy="646331"/>
          </a:xfrm>
          <a:prstGeom prst="rect">
            <a:avLst/>
          </a:prstGeom>
          <a:noFill/>
        </p:spPr>
        <p:txBody>
          <a:bodyPr wrap="square" rtlCol="0">
            <a:spAutoFit/>
          </a:bodyPr>
          <a:lstStyle/>
          <a:p>
            <a:r>
              <a:rPr lang="en-US" dirty="0" err="1" smtClean="0"/>
              <a:t>Geomean</a:t>
            </a:r>
            <a:r>
              <a:rPr lang="en-US" dirty="0" smtClean="0"/>
              <a:t>=0.25 mg m</a:t>
            </a:r>
            <a:r>
              <a:rPr lang="en-US" baseline="30000" dirty="0" smtClean="0"/>
              <a:t>-3</a:t>
            </a:r>
          </a:p>
          <a:p>
            <a:endParaRPr lang="en-US" dirty="0"/>
          </a:p>
        </p:txBody>
      </p:sp>
    </p:spTree>
    <p:extLst>
      <p:ext uri="{BB962C8B-B14F-4D97-AF65-F5344CB8AC3E}">
        <p14:creationId xmlns:p14="http://schemas.microsoft.com/office/powerpoint/2010/main" val="51192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463" t="15679" r="48704" b="64938"/>
          <a:stretch/>
        </p:blipFill>
        <p:spPr>
          <a:xfrm>
            <a:off x="4261970" y="3007010"/>
            <a:ext cx="4992097" cy="3110156"/>
          </a:xfrm>
          <a:prstGeom prst="rect">
            <a:avLst/>
          </a:prstGeom>
        </p:spPr>
      </p:pic>
      <p:sp>
        <p:nvSpPr>
          <p:cNvPr id="3" name="Title 2"/>
          <p:cNvSpPr>
            <a:spLocks noGrp="1"/>
          </p:cNvSpPr>
          <p:nvPr>
            <p:ph type="title"/>
          </p:nvPr>
        </p:nvSpPr>
        <p:spPr/>
        <p:txBody>
          <a:bodyPr/>
          <a:lstStyle/>
          <a:p>
            <a:r>
              <a:rPr lang="en-US" dirty="0" smtClean="0"/>
              <a:t>To estimate a mean from satellite mapped data</a:t>
            </a:r>
            <a:endParaRPr lang="en-US" dirty="0"/>
          </a:p>
        </p:txBody>
      </p:sp>
      <p:sp>
        <p:nvSpPr>
          <p:cNvPr id="4" name="Content Placeholder 3"/>
          <p:cNvSpPr>
            <a:spLocks noGrp="1"/>
          </p:cNvSpPr>
          <p:nvPr>
            <p:ph sz="half" idx="1"/>
          </p:nvPr>
        </p:nvSpPr>
        <p:spPr/>
        <p:txBody>
          <a:bodyPr/>
          <a:lstStyle/>
          <a:p>
            <a:r>
              <a:rPr lang="en-US" dirty="0" smtClean="0"/>
              <a:t>Satellite pixels are on mapped </a:t>
            </a:r>
            <a:r>
              <a:rPr lang="en-US" dirty="0" err="1" smtClean="0"/>
              <a:t>mercator</a:t>
            </a:r>
            <a:r>
              <a:rPr lang="en-US" dirty="0" smtClean="0"/>
              <a:t> grid</a:t>
            </a:r>
          </a:p>
          <a:p>
            <a:r>
              <a:rPr lang="en-US" dirty="0" smtClean="0"/>
              <a:t>For a </a:t>
            </a:r>
            <a:r>
              <a:rPr lang="en-US" dirty="0" smtClean="0"/>
              <a:t>mean of a large polar area, you </a:t>
            </a:r>
            <a:r>
              <a:rPr lang="en-US" dirty="0" smtClean="0"/>
              <a:t>need to scale </a:t>
            </a:r>
            <a:r>
              <a:rPr lang="en-US" dirty="0" smtClean="0"/>
              <a:t>by pixel-area</a:t>
            </a:r>
            <a:endParaRPr lang="en-US" dirty="0" smtClean="0"/>
          </a:p>
          <a:p>
            <a:r>
              <a:rPr lang="en-US" dirty="0" smtClean="0"/>
              <a:t>Otherwise, overweight the southern latitudes</a:t>
            </a:r>
            <a:endParaRPr lang="en-US" dirty="0"/>
          </a:p>
        </p:txBody>
      </p:sp>
    </p:spTree>
    <p:extLst>
      <p:ext uri="{BB962C8B-B14F-4D97-AF65-F5344CB8AC3E}">
        <p14:creationId xmlns:p14="http://schemas.microsoft.com/office/powerpoint/2010/main" val="49123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490" t="9970" r="47956" b="53802"/>
          <a:stretch/>
        </p:blipFill>
        <p:spPr>
          <a:xfrm>
            <a:off x="1139422" y="0"/>
            <a:ext cx="3187251" cy="364710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66" t="4093" r="45081" b="56495"/>
          <a:stretch/>
        </p:blipFill>
        <p:spPr>
          <a:xfrm>
            <a:off x="4603551" y="3228414"/>
            <a:ext cx="3433893" cy="378310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525" t="10317" r="48512" b="55304"/>
          <a:stretch/>
        </p:blipFill>
        <p:spPr>
          <a:xfrm>
            <a:off x="4603552" y="0"/>
            <a:ext cx="3170531" cy="3409262"/>
          </a:xfrm>
          <a:prstGeom prst="rect">
            <a:avLst/>
          </a:prstGeom>
        </p:spPr>
      </p:pic>
      <p:grpSp>
        <p:nvGrpSpPr>
          <p:cNvPr id="6" name="Group 5"/>
          <p:cNvGrpSpPr/>
          <p:nvPr/>
        </p:nvGrpSpPr>
        <p:grpSpPr>
          <a:xfrm>
            <a:off x="1421934" y="3409262"/>
            <a:ext cx="2413221" cy="3352899"/>
            <a:chOff x="-48986" y="0"/>
            <a:chExt cx="2291558" cy="3452589"/>
          </a:xfrm>
        </p:grpSpPr>
        <p:pic>
          <p:nvPicPr>
            <p:cNvPr id="7" name="Picture 6" descr="C:\Users\stephens\AppData\Local\Temp\flight_tracks.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100" y="0"/>
              <a:ext cx="2149475" cy="2926715"/>
            </a:xfrm>
            <a:prstGeom prst="rect">
              <a:avLst/>
            </a:prstGeom>
            <a:noFill/>
            <a:extLst/>
          </p:spPr>
        </p:pic>
        <p:sp>
          <p:nvSpPr>
            <p:cNvPr id="8" name="Text Box 33"/>
            <p:cNvSpPr txBox="1"/>
            <p:nvPr/>
          </p:nvSpPr>
          <p:spPr>
            <a:xfrm>
              <a:off x="-48986" y="2872739"/>
              <a:ext cx="2291558" cy="57985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Cambria" panose="02040503050406030204" pitchFamily="18" charset="0"/>
                  <a:ea typeface="Times New Roman" panose="02020603050405020304" pitchFamily="18" charset="0"/>
                  <a:cs typeface="Times New Roman" panose="02020603050405020304" pitchFamily="18" charset="0"/>
                </a:rPr>
                <a:t>Fig. 8</a:t>
              </a:r>
              <a:r>
                <a:rPr lang="en-US" sz="1000">
                  <a:effectLst/>
                  <a:latin typeface="Cambria" panose="02040503050406030204" pitchFamily="18" charset="0"/>
                  <a:ea typeface="Times New Roman" panose="02020603050405020304" pitchFamily="18" charset="0"/>
                  <a:cs typeface="Times New Roman" panose="02020603050405020304" pitchFamily="18" charset="0"/>
                </a:rPr>
                <a:t>.  Overflights conducted with PRISM for ORCAS campaign.</a:t>
              </a:r>
              <a:endParaRPr lang="en-US" sz="1000">
                <a:effectLst/>
                <a:latin typeface="Century Gothic" panose="020B0502020202020204" pitchFamily="34" charset="0"/>
                <a:ea typeface="Times New Roman" panose="02020603050405020304" pitchFamily="18" charset="0"/>
                <a:cs typeface="Times New Roman" panose="02020603050405020304" pitchFamily="18" charset="0"/>
              </a:endParaRPr>
            </a:p>
          </p:txBody>
        </p:sp>
      </p:grpSp>
      <p:sp>
        <p:nvSpPr>
          <p:cNvPr id="2" name="TextBox 1"/>
          <p:cNvSpPr txBox="1"/>
          <p:nvPr/>
        </p:nvSpPr>
        <p:spPr>
          <a:xfrm>
            <a:off x="1757990" y="2674717"/>
            <a:ext cx="1804748" cy="369332"/>
          </a:xfrm>
          <a:prstGeom prst="rect">
            <a:avLst/>
          </a:prstGeom>
          <a:noFill/>
        </p:spPr>
        <p:txBody>
          <a:bodyPr wrap="square" rtlCol="0">
            <a:spAutoFit/>
          </a:bodyPr>
          <a:lstStyle/>
          <a:p>
            <a:r>
              <a:rPr lang="en-US" dirty="0" smtClean="0"/>
              <a:t>log Chlorophyll </a:t>
            </a:r>
            <a:endParaRPr lang="en-US" dirty="0"/>
          </a:p>
        </p:txBody>
      </p:sp>
      <p:sp>
        <p:nvSpPr>
          <p:cNvPr id="10" name="TextBox 9"/>
          <p:cNvSpPr txBox="1"/>
          <p:nvPr/>
        </p:nvSpPr>
        <p:spPr>
          <a:xfrm>
            <a:off x="5418123" y="2580932"/>
            <a:ext cx="1804748" cy="369332"/>
          </a:xfrm>
          <a:prstGeom prst="rect">
            <a:avLst/>
          </a:prstGeom>
          <a:noFill/>
        </p:spPr>
        <p:txBody>
          <a:bodyPr wrap="square" rtlCol="0">
            <a:spAutoFit/>
          </a:bodyPr>
          <a:lstStyle/>
          <a:p>
            <a:r>
              <a:rPr lang="en-US" dirty="0" smtClean="0"/>
              <a:t>log Calcite</a:t>
            </a:r>
            <a:endParaRPr lang="en-US" dirty="0"/>
          </a:p>
        </p:txBody>
      </p:sp>
      <p:sp>
        <p:nvSpPr>
          <p:cNvPr id="11" name="TextBox 10"/>
          <p:cNvSpPr txBox="1"/>
          <p:nvPr/>
        </p:nvSpPr>
        <p:spPr>
          <a:xfrm>
            <a:off x="5418123" y="6488668"/>
            <a:ext cx="1804748" cy="369332"/>
          </a:xfrm>
          <a:prstGeom prst="rect">
            <a:avLst/>
          </a:prstGeom>
          <a:noFill/>
        </p:spPr>
        <p:txBody>
          <a:bodyPr wrap="square" rtlCol="0">
            <a:spAutoFit/>
          </a:bodyPr>
          <a:lstStyle/>
          <a:p>
            <a:pPr algn="ctr"/>
            <a:r>
              <a:rPr lang="en-US" dirty="0" smtClean="0"/>
              <a:t>SST</a:t>
            </a:r>
            <a:endParaRPr lang="en-US" dirty="0"/>
          </a:p>
        </p:txBody>
      </p:sp>
    </p:spTree>
    <p:extLst>
      <p:ext uri="{BB962C8B-B14F-4D97-AF65-F5344CB8AC3E}">
        <p14:creationId xmlns:p14="http://schemas.microsoft.com/office/powerpoint/2010/main" val="3257510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0588" y="-490413"/>
            <a:ext cx="6450580" cy="8466386"/>
          </a:xfrm>
          <a:prstGeom prst="rect">
            <a:avLst/>
          </a:prstGeom>
        </p:spPr>
      </p:pic>
    </p:spTree>
    <p:extLst>
      <p:ext uri="{BB962C8B-B14F-4D97-AF65-F5344CB8AC3E}">
        <p14:creationId xmlns:p14="http://schemas.microsoft.com/office/powerpoint/2010/main" val="172514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5790"/>
          <a:stretch/>
        </p:blipFill>
        <p:spPr>
          <a:xfrm>
            <a:off x="1010652" y="240631"/>
            <a:ext cx="7557551" cy="6369225"/>
          </a:xfrm>
          <a:prstGeom prst="rect">
            <a:avLst/>
          </a:prstGeom>
        </p:spPr>
      </p:pic>
      <p:sp>
        <p:nvSpPr>
          <p:cNvPr id="5" name="TextBox 4"/>
          <p:cNvSpPr txBox="1"/>
          <p:nvPr/>
        </p:nvSpPr>
        <p:spPr>
          <a:xfrm>
            <a:off x="6220326" y="1118938"/>
            <a:ext cx="2731169" cy="646331"/>
          </a:xfrm>
          <a:prstGeom prst="rect">
            <a:avLst/>
          </a:prstGeom>
          <a:noFill/>
        </p:spPr>
        <p:txBody>
          <a:bodyPr wrap="square" rtlCol="0">
            <a:spAutoFit/>
          </a:bodyPr>
          <a:lstStyle/>
          <a:p>
            <a:r>
              <a:rPr lang="en-US" dirty="0" smtClean="0"/>
              <a:t>West = </a:t>
            </a:r>
            <a:r>
              <a:rPr lang="en-US" dirty="0" smtClean="0"/>
              <a:t>Pacific Sector</a:t>
            </a:r>
            <a:endParaRPr lang="en-US" dirty="0" smtClean="0"/>
          </a:p>
          <a:p>
            <a:r>
              <a:rPr lang="en-US" dirty="0" smtClean="0"/>
              <a:t>East = </a:t>
            </a:r>
            <a:r>
              <a:rPr lang="en-US" dirty="0" smtClean="0"/>
              <a:t>Atlantic Sector</a:t>
            </a:r>
            <a:endParaRPr lang="en-US" dirty="0"/>
          </a:p>
        </p:txBody>
      </p:sp>
    </p:spTree>
    <p:extLst>
      <p:ext uri="{BB962C8B-B14F-4D97-AF65-F5344CB8AC3E}">
        <p14:creationId xmlns:p14="http://schemas.microsoft.com/office/powerpoint/2010/main" val="252446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89" y="564445"/>
            <a:ext cx="7710312" cy="4377956"/>
          </a:xfrm>
          <a:prstGeom prst="rect">
            <a:avLst/>
          </a:prstGeom>
        </p:spPr>
      </p:pic>
    </p:spTree>
    <p:extLst>
      <p:ext uri="{BB962C8B-B14F-4D97-AF65-F5344CB8AC3E}">
        <p14:creationId xmlns:p14="http://schemas.microsoft.com/office/powerpoint/2010/main" val="232214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grpSp>
        <p:nvGrpSpPr>
          <p:cNvPr id="5" name="Group 4"/>
          <p:cNvGrpSpPr/>
          <p:nvPr/>
        </p:nvGrpSpPr>
        <p:grpSpPr>
          <a:xfrm>
            <a:off x="1305315" y="1027907"/>
            <a:ext cx="6890419" cy="5557912"/>
            <a:chOff x="0" y="0"/>
            <a:chExt cx="3756660" cy="318196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0"/>
              <a:ext cx="1943100" cy="248221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609"/>
            <a:stretch/>
          </p:blipFill>
          <p:spPr bwMode="auto">
            <a:xfrm>
              <a:off x="1935480" y="7620"/>
              <a:ext cx="1790700" cy="166751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80" y="1333500"/>
              <a:ext cx="1790700" cy="1163955"/>
            </a:xfrm>
            <a:prstGeom prst="rect">
              <a:avLst/>
            </a:prstGeom>
          </p:spPr>
        </p:pic>
        <p:sp>
          <p:nvSpPr>
            <p:cNvPr id="9" name="Text Box 31"/>
            <p:cNvSpPr txBox="1"/>
            <p:nvPr/>
          </p:nvSpPr>
          <p:spPr>
            <a:xfrm>
              <a:off x="0" y="2484121"/>
              <a:ext cx="3756660" cy="69784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b="1">
                  <a:effectLst/>
                  <a:latin typeface="Cambria" panose="02040503050406030204" pitchFamily="18" charset="0"/>
                  <a:ea typeface="Times New Roman" panose="02020603050405020304" pitchFamily="18" charset="0"/>
                  <a:cs typeface="Times New Roman" panose="02020603050405020304" pitchFamily="18" charset="0"/>
                </a:rPr>
                <a:t>Fig. 5.  </a:t>
              </a:r>
              <a:r>
                <a:rPr lang="en-US" sz="1100">
                  <a:effectLst/>
                  <a:latin typeface="Cambria" panose="02040503050406030204" pitchFamily="18" charset="0"/>
                  <a:ea typeface="Times New Roman" panose="02020603050405020304" pitchFamily="18" charset="0"/>
                  <a:cs typeface="Times New Roman" panose="02020603050405020304" pitchFamily="18" charset="0"/>
                </a:rPr>
                <a:t>Pictures of optical sensors deployed during the ORCAS/LTER field campaign.  Stations with sea ice will be flagged.</a:t>
              </a:r>
              <a:endParaRPr lang="en-US" sz="1000">
                <a:effectLst/>
                <a:latin typeface="Century Gothic" panose="020B0502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890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
            <a:ext cx="7687733" cy="716873"/>
          </a:xfrm>
        </p:spPr>
        <p:txBody>
          <a:bodyPr>
            <a:normAutofit/>
          </a:bodyPr>
          <a:lstStyle/>
          <a:p>
            <a:r>
              <a:rPr lang="en-US" sz="3600" dirty="0" smtClean="0"/>
              <a:t>NASA Rapid Response Objectives</a:t>
            </a:r>
            <a:endParaRPr lang="en-US" sz="3600" dirty="0"/>
          </a:p>
        </p:txBody>
      </p:sp>
      <p:sp>
        <p:nvSpPr>
          <p:cNvPr id="3" name="Rectangle 2"/>
          <p:cNvSpPr/>
          <p:nvPr/>
        </p:nvSpPr>
        <p:spPr>
          <a:xfrm>
            <a:off x="152400" y="990600"/>
            <a:ext cx="8839200" cy="3016211"/>
          </a:xfrm>
          <a:prstGeom prst="rect">
            <a:avLst/>
          </a:prstGeom>
        </p:spPr>
        <p:txBody>
          <a:bodyPr wrap="square">
            <a:spAutoFit/>
          </a:bodyPr>
          <a:lstStyle/>
          <a:p>
            <a:pPr algn="just"/>
            <a:r>
              <a:rPr lang="en-US" sz="2000" b="1" dirty="0" smtClean="0"/>
              <a:t>PRISM will complement </a:t>
            </a:r>
            <a:r>
              <a:rPr lang="en-US" sz="2000" b="1" dirty="0"/>
              <a:t>ORCAS observations </a:t>
            </a:r>
            <a:r>
              <a:rPr lang="en-US" sz="2000" b="1" dirty="0" smtClean="0"/>
              <a:t>in </a:t>
            </a:r>
            <a:r>
              <a:rPr lang="en-US" sz="2000" b="1" dirty="0"/>
              <a:t>the Southern Ocean, providing data products that are critical </a:t>
            </a:r>
            <a:r>
              <a:rPr lang="en-US" sz="2000" b="1" dirty="0" smtClean="0"/>
              <a:t>to:</a:t>
            </a:r>
          </a:p>
          <a:p>
            <a:pPr algn="just"/>
            <a:endParaRPr lang="en-US" sz="800" dirty="0" smtClean="0"/>
          </a:p>
          <a:p>
            <a:pPr marL="800100" lvl="1" indent="-342900" algn="just">
              <a:buFont typeface="+mj-lt"/>
              <a:buAutoNum type="arabicPeriod"/>
            </a:pPr>
            <a:r>
              <a:rPr lang="en-US" dirty="0" smtClean="0"/>
              <a:t>Improve </a:t>
            </a:r>
            <a:r>
              <a:rPr lang="en-US" dirty="0"/>
              <a:t>understanding of biogeochemical processes in the Southern Ocean and their control on air-sea gas </a:t>
            </a:r>
            <a:r>
              <a:rPr lang="en-US" dirty="0" smtClean="0"/>
              <a:t>exchange (e.g., white caps, reactive trace gases and cloud droplet concentrations produced by marine biota)</a:t>
            </a:r>
          </a:p>
          <a:p>
            <a:pPr marL="800100" lvl="1" indent="-342900" algn="just">
              <a:buFont typeface="+mj-lt"/>
              <a:buAutoNum type="arabicPeriod"/>
            </a:pPr>
            <a:endParaRPr lang="en-US" sz="800" dirty="0"/>
          </a:p>
          <a:p>
            <a:pPr marL="800100" lvl="1" indent="-342900" algn="just">
              <a:buFont typeface="+mj-lt"/>
              <a:buAutoNum type="arabicPeriod"/>
            </a:pPr>
            <a:r>
              <a:rPr lang="en-US" dirty="0"/>
              <a:t>T</a:t>
            </a:r>
            <a:r>
              <a:rPr lang="en-US" dirty="0" smtClean="0"/>
              <a:t>est </a:t>
            </a:r>
            <a:r>
              <a:rPr lang="en-US" dirty="0"/>
              <a:t>future ocean color satellite products and their atmospheric correction </a:t>
            </a:r>
            <a:r>
              <a:rPr lang="en-US" dirty="0" smtClean="0"/>
              <a:t>algorithms</a:t>
            </a:r>
          </a:p>
          <a:p>
            <a:pPr lvl="1" algn="just"/>
            <a:endParaRPr lang="en-US" sz="800" dirty="0"/>
          </a:p>
          <a:p>
            <a:pPr marL="800100" lvl="1" indent="-342900" algn="just">
              <a:buFont typeface="+mj-lt"/>
              <a:buAutoNum type="arabicPeriod"/>
            </a:pPr>
            <a:r>
              <a:rPr lang="en-US" dirty="0"/>
              <a:t>P</a:t>
            </a:r>
            <a:r>
              <a:rPr lang="en-US" dirty="0" smtClean="0"/>
              <a:t>rovide </a:t>
            </a:r>
            <a:r>
              <a:rPr lang="en-US" dirty="0"/>
              <a:t>synergy with a host of ancillary bio-optical and biogeochemical data from collaborative Southern Ocean </a:t>
            </a:r>
            <a:r>
              <a:rPr lang="en-US" dirty="0" smtClean="0"/>
              <a:t>projects</a:t>
            </a:r>
          </a:p>
        </p:txBody>
      </p:sp>
      <p:pic>
        <p:nvPicPr>
          <p:cNvPr id="4" name="Picture 3"/>
          <p:cNvPicPr>
            <a:picLocks noChangeAspect="1"/>
          </p:cNvPicPr>
          <p:nvPr/>
        </p:nvPicPr>
        <p:blipFill rotWithShape="1">
          <a:blip r:embed="rId3"/>
          <a:srcRect l="47541" t="20598" r="47417" b="6962"/>
          <a:stretch/>
        </p:blipFill>
        <p:spPr>
          <a:xfrm rot="5400000">
            <a:off x="4006852" y="1767206"/>
            <a:ext cx="1143000" cy="8826500"/>
          </a:xfrm>
          <a:prstGeom prst="rect">
            <a:avLst/>
          </a:prstGeom>
        </p:spPr>
      </p:pic>
      <p:pic>
        <p:nvPicPr>
          <p:cNvPr id="5" name="Picture 4"/>
          <p:cNvPicPr>
            <a:picLocks noChangeAspect="1"/>
          </p:cNvPicPr>
          <p:nvPr/>
        </p:nvPicPr>
        <p:blipFill rotWithShape="1">
          <a:blip r:embed="rId4"/>
          <a:srcRect l="44815" t="6246" r="44736" b="7490"/>
          <a:stretch/>
        </p:blipFill>
        <p:spPr>
          <a:xfrm rot="16200000">
            <a:off x="3033717" y="1063942"/>
            <a:ext cx="1676399" cy="7439027"/>
          </a:xfrm>
          <a:prstGeom prst="rect">
            <a:avLst/>
          </a:prstGeom>
        </p:spPr>
      </p:pic>
      <p:pic>
        <p:nvPicPr>
          <p:cNvPr id="6" name="Picture 5"/>
          <p:cNvPicPr>
            <a:picLocks noChangeAspect="1"/>
          </p:cNvPicPr>
          <p:nvPr/>
        </p:nvPicPr>
        <p:blipFill rotWithShape="1">
          <a:blip r:embed="rId5"/>
          <a:srcRect l="37133" t="7664" r="37533" b="7498"/>
          <a:stretch/>
        </p:blipFill>
        <p:spPr>
          <a:xfrm rot="16200000">
            <a:off x="6624320" y="3264537"/>
            <a:ext cx="1701803" cy="3063240"/>
          </a:xfrm>
          <a:prstGeom prst="rect">
            <a:avLst/>
          </a:prstGeom>
        </p:spPr>
      </p:pic>
      <p:sp>
        <p:nvSpPr>
          <p:cNvPr id="7" name="TextBox 6"/>
          <p:cNvSpPr txBox="1"/>
          <p:nvPr/>
        </p:nvSpPr>
        <p:spPr>
          <a:xfrm>
            <a:off x="7467602" y="4021456"/>
            <a:ext cx="1447800" cy="338554"/>
          </a:xfrm>
          <a:prstGeom prst="rect">
            <a:avLst/>
          </a:prstGeom>
          <a:noFill/>
        </p:spPr>
        <p:txBody>
          <a:bodyPr wrap="square" rtlCol="0">
            <a:spAutoFit/>
          </a:bodyPr>
          <a:lstStyle/>
          <a:p>
            <a:pPr algn="r"/>
            <a:r>
              <a:rPr lang="en-US" sz="1600" dirty="0" smtClean="0">
                <a:solidFill>
                  <a:schemeClr val="bg1"/>
                </a:solidFill>
              </a:rPr>
              <a:t>Open Ocean</a:t>
            </a:r>
            <a:endParaRPr lang="en-US" sz="1600" dirty="0">
              <a:solidFill>
                <a:schemeClr val="bg1"/>
              </a:solidFill>
            </a:endParaRPr>
          </a:p>
        </p:txBody>
      </p:sp>
      <p:sp>
        <p:nvSpPr>
          <p:cNvPr id="8" name="TextBox 7"/>
          <p:cNvSpPr txBox="1"/>
          <p:nvPr/>
        </p:nvSpPr>
        <p:spPr>
          <a:xfrm>
            <a:off x="4343402" y="4021456"/>
            <a:ext cx="1447800" cy="338554"/>
          </a:xfrm>
          <a:prstGeom prst="rect">
            <a:avLst/>
          </a:prstGeom>
          <a:noFill/>
        </p:spPr>
        <p:txBody>
          <a:bodyPr wrap="square" rtlCol="0">
            <a:spAutoFit/>
          </a:bodyPr>
          <a:lstStyle/>
          <a:p>
            <a:pPr algn="r"/>
            <a:r>
              <a:rPr lang="en-US" sz="1600" dirty="0" smtClean="0"/>
              <a:t>Sea Ice</a:t>
            </a:r>
            <a:endParaRPr lang="en-US" sz="1600" dirty="0"/>
          </a:p>
        </p:txBody>
      </p:sp>
      <p:sp>
        <p:nvSpPr>
          <p:cNvPr id="9" name="TextBox 8"/>
          <p:cNvSpPr txBox="1"/>
          <p:nvPr/>
        </p:nvSpPr>
        <p:spPr>
          <a:xfrm>
            <a:off x="7010402" y="5697856"/>
            <a:ext cx="1905000" cy="338554"/>
          </a:xfrm>
          <a:prstGeom prst="rect">
            <a:avLst/>
          </a:prstGeom>
          <a:noFill/>
        </p:spPr>
        <p:txBody>
          <a:bodyPr wrap="square" rtlCol="0">
            <a:spAutoFit/>
          </a:bodyPr>
          <a:lstStyle/>
          <a:p>
            <a:pPr algn="r"/>
            <a:r>
              <a:rPr lang="en-US" sz="1600" dirty="0" smtClean="0"/>
              <a:t>Coastal Waters</a:t>
            </a:r>
            <a:endParaRPr lang="en-US" sz="1600" dirty="0"/>
          </a:p>
        </p:txBody>
      </p:sp>
    </p:spTree>
    <p:extLst>
      <p:ext uri="{BB962C8B-B14F-4D97-AF65-F5344CB8AC3E}">
        <p14:creationId xmlns:p14="http://schemas.microsoft.com/office/powerpoint/2010/main" val="3291468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88" y="4526153"/>
            <a:ext cx="9330112" cy="2369880"/>
          </a:xfrm>
          <a:prstGeom prst="rect">
            <a:avLst/>
          </a:prstGeom>
          <a:noFill/>
        </p:spPr>
        <p:txBody>
          <a:bodyPr wrap="none" rtlCol="0">
            <a:spAutoFit/>
          </a:bodyPr>
          <a:lstStyle/>
          <a:p>
            <a:r>
              <a:rPr lang="en-US" sz="3200" i="1" dirty="0" smtClean="0"/>
              <a:t>Inherent Optical Properties Collected during LTER</a:t>
            </a:r>
          </a:p>
          <a:p>
            <a:r>
              <a:rPr lang="en-US" sz="2000" b="1" dirty="0" smtClean="0"/>
              <a:t>Spectral absorption, attenuation, scattering of particulate and dissolved material</a:t>
            </a:r>
          </a:p>
          <a:p>
            <a:r>
              <a:rPr lang="en-US" sz="2000" b="1" dirty="0" smtClean="0"/>
              <a:t>Volume scattering function </a:t>
            </a:r>
            <a:r>
              <a:rPr lang="en-US" sz="2000" dirty="0" smtClean="0"/>
              <a:t>at 9 angles—an indicator of particle type, including bubbles</a:t>
            </a:r>
          </a:p>
          <a:p>
            <a:r>
              <a:rPr lang="en-US" sz="2000" b="1" dirty="0" smtClean="0"/>
              <a:t>Particulate backscattering</a:t>
            </a:r>
            <a:r>
              <a:rPr lang="en-US" sz="2000" dirty="0" smtClean="0"/>
              <a:t> (single angle, single wavelength)</a:t>
            </a:r>
            <a:endParaRPr lang="en-US" sz="2000" dirty="0"/>
          </a:p>
          <a:p>
            <a:r>
              <a:rPr lang="en-US" sz="2000" b="1" dirty="0" smtClean="0"/>
              <a:t>Chlorophyll and CDOM fluorescence </a:t>
            </a:r>
          </a:p>
          <a:p>
            <a:endParaRPr lang="en-US" dirty="0" smtClean="0"/>
          </a:p>
          <a:p>
            <a:endParaRPr lang="en-US" dirty="0" smtClean="0"/>
          </a:p>
        </p:txBody>
      </p:sp>
      <p:pic>
        <p:nvPicPr>
          <p:cNvPr id="3" name="Picture 2" descr="IMG_6484.JPG"/>
          <p:cNvPicPr>
            <a:picLocks noChangeAspect="1"/>
          </p:cNvPicPr>
          <p:nvPr/>
        </p:nvPicPr>
        <p:blipFill rotWithShape="1">
          <a:blip r:embed="rId2" cstate="print">
            <a:extLst>
              <a:ext uri="{28A0092B-C50C-407E-A947-70E740481C1C}">
                <a14:useLocalDpi xmlns:a14="http://schemas.microsoft.com/office/drawing/2010/main" val="0"/>
              </a:ext>
            </a:extLst>
          </a:blip>
          <a:srcRect t="13606"/>
          <a:stretch/>
        </p:blipFill>
        <p:spPr>
          <a:xfrm>
            <a:off x="256" y="-1"/>
            <a:ext cx="9144000" cy="4435015"/>
          </a:xfrm>
          <a:prstGeom prst="rect">
            <a:avLst/>
          </a:prstGeom>
        </p:spPr>
      </p:pic>
    </p:spTree>
    <p:extLst>
      <p:ext uri="{BB962C8B-B14F-4D97-AF65-F5344CB8AC3E}">
        <p14:creationId xmlns:p14="http://schemas.microsoft.com/office/powerpoint/2010/main" val="82151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0996" y="747104"/>
            <a:ext cx="4981051" cy="653762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49" r="8135"/>
          <a:stretch/>
        </p:blipFill>
        <p:spPr>
          <a:xfrm>
            <a:off x="215307" y="786797"/>
            <a:ext cx="4132385" cy="6525540"/>
          </a:xfrm>
          <a:prstGeom prst="rect">
            <a:avLst/>
          </a:prstGeom>
        </p:spPr>
      </p:pic>
      <p:sp>
        <p:nvSpPr>
          <p:cNvPr id="4" name="Title 3"/>
          <p:cNvSpPr>
            <a:spLocks noGrp="1"/>
          </p:cNvSpPr>
          <p:nvPr>
            <p:ph type="title"/>
          </p:nvPr>
        </p:nvSpPr>
        <p:spPr>
          <a:xfrm>
            <a:off x="628650" y="365126"/>
            <a:ext cx="7886700" cy="515407"/>
          </a:xfrm>
        </p:spPr>
        <p:txBody>
          <a:bodyPr>
            <a:normAutofit fontScale="90000"/>
          </a:bodyPr>
          <a:lstStyle/>
          <a:p>
            <a:r>
              <a:rPr lang="en-US" dirty="0" smtClean="0"/>
              <a:t>Level 2- Daily &lt; 1 km resolution</a:t>
            </a:r>
            <a:endParaRPr lang="en-US" dirty="0"/>
          </a:p>
        </p:txBody>
      </p:sp>
    </p:spTree>
    <p:extLst>
      <p:ext uri="{BB962C8B-B14F-4D97-AF65-F5344CB8AC3E}">
        <p14:creationId xmlns:p14="http://schemas.microsoft.com/office/powerpoint/2010/main" val="177456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74421" y="1438886"/>
            <a:ext cx="2901281" cy="244300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13" y="727707"/>
            <a:ext cx="5225143" cy="6858000"/>
          </a:xfrm>
          <a:prstGeom prst="rect">
            <a:avLst/>
          </a:prstGeom>
        </p:spPr>
      </p:pic>
      <p:sp>
        <p:nvSpPr>
          <p:cNvPr id="3" name="TextBox 2"/>
          <p:cNvSpPr txBox="1"/>
          <p:nvPr/>
        </p:nvSpPr>
        <p:spPr>
          <a:xfrm>
            <a:off x="4109995" y="1895188"/>
            <a:ext cx="1364426" cy="646331"/>
          </a:xfrm>
          <a:prstGeom prst="rect">
            <a:avLst/>
          </a:prstGeom>
          <a:noFill/>
        </p:spPr>
        <p:txBody>
          <a:bodyPr wrap="square" rtlCol="0">
            <a:spAutoFit/>
          </a:bodyPr>
          <a:lstStyle/>
          <a:p>
            <a:r>
              <a:rPr lang="en-US" dirty="0" smtClean="0"/>
              <a:t>Adelaide Island</a:t>
            </a:r>
            <a:endParaRPr lang="en-US" dirty="0"/>
          </a:p>
        </p:txBody>
      </p:sp>
      <p:sp>
        <p:nvSpPr>
          <p:cNvPr id="4" name="TextBox 3"/>
          <p:cNvSpPr txBox="1"/>
          <p:nvPr/>
        </p:nvSpPr>
        <p:spPr>
          <a:xfrm>
            <a:off x="5751729" y="876339"/>
            <a:ext cx="2623973" cy="646331"/>
          </a:xfrm>
          <a:prstGeom prst="rect">
            <a:avLst/>
          </a:prstGeom>
          <a:noFill/>
        </p:spPr>
        <p:txBody>
          <a:bodyPr wrap="square" rtlCol="0">
            <a:spAutoFit/>
          </a:bodyPr>
          <a:lstStyle/>
          <a:p>
            <a:r>
              <a:rPr lang="en-US" dirty="0" smtClean="0"/>
              <a:t>Level 2 - &lt;1 km </a:t>
            </a:r>
            <a:r>
              <a:rPr lang="en-US" dirty="0" smtClean="0"/>
              <a:t>resolution</a:t>
            </a:r>
          </a:p>
          <a:p>
            <a:r>
              <a:rPr lang="en-US" dirty="0" smtClean="0"/>
              <a:t>MODIS Aqua</a:t>
            </a:r>
            <a:endParaRPr lang="en-US" dirty="0"/>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5477535" y="3881887"/>
            <a:ext cx="3295529" cy="2838090"/>
          </a:xfrm>
          <a:prstGeom prst="rect">
            <a:avLst/>
          </a:prstGeom>
        </p:spPr>
      </p:pic>
    </p:spTree>
    <p:extLst>
      <p:ext uri="{BB962C8B-B14F-4D97-AF65-F5344CB8AC3E}">
        <p14:creationId xmlns:p14="http://schemas.microsoft.com/office/powerpoint/2010/main" val="136551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98" y="0"/>
            <a:ext cx="8149604" cy="6858000"/>
          </a:xfrm>
          <a:prstGeom prst="rect">
            <a:avLst/>
          </a:prstGeom>
        </p:spPr>
      </p:pic>
    </p:spTree>
    <p:extLst>
      <p:ext uri="{BB962C8B-B14F-4D97-AF65-F5344CB8AC3E}">
        <p14:creationId xmlns:p14="http://schemas.microsoft.com/office/powerpoint/2010/main" val="1410028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499" y="-350596"/>
            <a:ext cx="5863771" cy="7696199"/>
          </a:xfrm>
          <a:prstGeom prst="rect">
            <a:avLst/>
          </a:prstGeom>
        </p:spPr>
      </p:pic>
      <p:sp>
        <p:nvSpPr>
          <p:cNvPr id="3" name="TextBox 2"/>
          <p:cNvSpPr txBox="1"/>
          <p:nvPr/>
        </p:nvSpPr>
        <p:spPr>
          <a:xfrm>
            <a:off x="6823494" y="319177"/>
            <a:ext cx="2320506" cy="1754326"/>
          </a:xfrm>
          <a:prstGeom prst="rect">
            <a:avLst/>
          </a:prstGeom>
          <a:noFill/>
        </p:spPr>
        <p:txBody>
          <a:bodyPr wrap="square" rtlCol="0">
            <a:spAutoFit/>
          </a:bodyPr>
          <a:lstStyle/>
          <a:p>
            <a:r>
              <a:rPr lang="en-US" dirty="0" smtClean="0"/>
              <a:t>8-day composite imagery 4 km</a:t>
            </a:r>
          </a:p>
          <a:p>
            <a:endParaRPr lang="en-US" dirty="0"/>
          </a:p>
          <a:p>
            <a:r>
              <a:rPr lang="en-US" dirty="0" smtClean="0"/>
              <a:t>A= MODIS Aqua 1800</a:t>
            </a:r>
          </a:p>
          <a:p>
            <a:r>
              <a:rPr lang="en-US" dirty="0" smtClean="0"/>
              <a:t>T = MODIS Terra 1300</a:t>
            </a:r>
          </a:p>
          <a:p>
            <a:r>
              <a:rPr lang="en-US" dirty="0" smtClean="0"/>
              <a:t>V = NPP VIIRS 1800</a:t>
            </a:r>
            <a:endParaRPr lang="en-US" dirty="0"/>
          </a:p>
        </p:txBody>
      </p:sp>
    </p:spTree>
    <p:extLst>
      <p:ext uri="{BB962C8B-B14F-4D97-AF65-F5344CB8AC3E}">
        <p14:creationId xmlns:p14="http://schemas.microsoft.com/office/powerpoint/2010/main" val="2214497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0"/>
            <a:ext cx="5225143" cy="6858000"/>
          </a:xfrm>
          <a:prstGeom prst="rect">
            <a:avLst/>
          </a:prstGeom>
        </p:spPr>
      </p:pic>
    </p:spTree>
    <p:extLst>
      <p:ext uri="{BB962C8B-B14F-4D97-AF65-F5344CB8AC3E}">
        <p14:creationId xmlns:p14="http://schemas.microsoft.com/office/powerpoint/2010/main" val="2612027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289" y="-248356"/>
            <a:ext cx="5637993" cy="7399866"/>
          </a:xfrm>
          <a:prstGeom prst="rect">
            <a:avLst/>
          </a:prstGeom>
        </p:spPr>
      </p:pic>
    </p:spTree>
    <p:extLst>
      <p:ext uri="{BB962C8B-B14F-4D97-AF65-F5344CB8AC3E}">
        <p14:creationId xmlns:p14="http://schemas.microsoft.com/office/powerpoint/2010/main" val="4058442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554" y="0"/>
            <a:ext cx="5580891" cy="6858000"/>
          </a:xfrm>
          <a:prstGeom prst="rect">
            <a:avLst/>
          </a:prstGeom>
        </p:spPr>
      </p:pic>
    </p:spTree>
    <p:extLst>
      <p:ext uri="{BB962C8B-B14F-4D97-AF65-F5344CB8AC3E}">
        <p14:creationId xmlns:p14="http://schemas.microsoft.com/office/powerpoint/2010/main" val="4089313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5582" t="10512" r="27097" b="48034"/>
          <a:stretch/>
        </p:blipFill>
        <p:spPr>
          <a:xfrm>
            <a:off x="4373141" y="1128614"/>
            <a:ext cx="3067665" cy="447233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398" t="10807" r="30537" b="49835"/>
          <a:stretch/>
        </p:blipFill>
        <p:spPr>
          <a:xfrm>
            <a:off x="1253612" y="1141747"/>
            <a:ext cx="3141406" cy="4263264"/>
          </a:xfrm>
          <a:prstGeom prst="rect">
            <a:avLst/>
          </a:prstGeom>
        </p:spPr>
      </p:pic>
      <p:sp>
        <p:nvSpPr>
          <p:cNvPr id="4" name="TextBox 3"/>
          <p:cNvSpPr txBox="1"/>
          <p:nvPr/>
        </p:nvSpPr>
        <p:spPr>
          <a:xfrm>
            <a:off x="1851660" y="5368290"/>
            <a:ext cx="2164080" cy="276999"/>
          </a:xfrm>
          <a:prstGeom prst="rect">
            <a:avLst/>
          </a:prstGeom>
          <a:noFill/>
        </p:spPr>
        <p:txBody>
          <a:bodyPr wrap="square" rtlCol="0">
            <a:spAutoFit/>
          </a:bodyPr>
          <a:lstStyle/>
          <a:p>
            <a:pPr algn="ctr"/>
            <a:r>
              <a:rPr lang="en-US" sz="1200" dirty="0" smtClean="0">
                <a:latin typeface="Cambria" panose="02040503050406030204" pitchFamily="18" charset="0"/>
              </a:rPr>
              <a:t>Chlorophyll (mg m</a:t>
            </a:r>
            <a:r>
              <a:rPr lang="en-US" sz="1200" baseline="30000" dirty="0" smtClean="0">
                <a:latin typeface="Cambria" panose="02040503050406030204" pitchFamily="18" charset="0"/>
              </a:rPr>
              <a:t>-3</a:t>
            </a:r>
            <a:r>
              <a:rPr lang="en-US" sz="1200" dirty="0" smtClean="0">
                <a:latin typeface="Cambria" panose="02040503050406030204" pitchFamily="18" charset="0"/>
              </a:rPr>
              <a:t>)</a:t>
            </a:r>
            <a:endParaRPr lang="en-US" sz="1200" dirty="0">
              <a:latin typeface="Cambria" panose="02040503050406030204" pitchFamily="18" charset="0"/>
            </a:endParaRPr>
          </a:p>
        </p:txBody>
      </p:sp>
      <p:sp>
        <p:nvSpPr>
          <p:cNvPr id="5" name="TextBox 4"/>
          <p:cNvSpPr txBox="1"/>
          <p:nvPr/>
        </p:nvSpPr>
        <p:spPr>
          <a:xfrm>
            <a:off x="4817313" y="5338390"/>
            <a:ext cx="2164080" cy="276999"/>
          </a:xfrm>
          <a:prstGeom prst="rect">
            <a:avLst/>
          </a:prstGeom>
          <a:noFill/>
        </p:spPr>
        <p:txBody>
          <a:bodyPr wrap="square" rtlCol="0">
            <a:spAutoFit/>
          </a:bodyPr>
          <a:lstStyle/>
          <a:p>
            <a:pPr algn="ctr"/>
            <a:r>
              <a:rPr lang="en-US" sz="1200" dirty="0" smtClean="0">
                <a:latin typeface="Cambria" panose="02040503050406030204" pitchFamily="18" charset="0"/>
              </a:rPr>
              <a:t>log(Calcite) (mol m</a:t>
            </a:r>
            <a:r>
              <a:rPr lang="en-US" sz="1200" baseline="30000" dirty="0" smtClean="0">
                <a:latin typeface="Cambria" panose="02040503050406030204" pitchFamily="18" charset="0"/>
              </a:rPr>
              <a:t>-3</a:t>
            </a:r>
            <a:r>
              <a:rPr lang="en-US" sz="1200" dirty="0" smtClean="0">
                <a:latin typeface="Cambria" panose="02040503050406030204" pitchFamily="18" charset="0"/>
              </a:rPr>
              <a:t>)</a:t>
            </a:r>
            <a:endParaRPr lang="en-US" sz="1200" dirty="0">
              <a:latin typeface="Cambria" panose="02040503050406030204" pitchFamily="18" charset="0"/>
            </a:endParaRPr>
          </a:p>
        </p:txBody>
      </p:sp>
    </p:spTree>
    <p:extLst>
      <p:ext uri="{BB962C8B-B14F-4D97-AF65-F5344CB8AC3E}">
        <p14:creationId xmlns:p14="http://schemas.microsoft.com/office/powerpoint/2010/main" val="1684874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high backscattering waters</a:t>
            </a:r>
            <a:endParaRPr lang="en-US" dirty="0"/>
          </a:p>
        </p:txBody>
      </p:sp>
      <p:sp>
        <p:nvSpPr>
          <p:cNvPr id="3" name="Content Placeholder 2"/>
          <p:cNvSpPr>
            <a:spLocks noGrp="1"/>
          </p:cNvSpPr>
          <p:nvPr>
            <p:ph sz="half" idx="1"/>
          </p:nvPr>
        </p:nvSpPr>
        <p:spPr/>
        <p:txBody>
          <a:bodyPr/>
          <a:lstStyle/>
          <a:p>
            <a:pPr marL="514350" indent="-514350">
              <a:buFont typeface="+mj-lt"/>
              <a:buAutoNum type="arabicPeriod"/>
            </a:pPr>
            <a:r>
              <a:rPr lang="en-US" dirty="0" err="1" smtClean="0"/>
              <a:t>Coccolithophores</a:t>
            </a:r>
            <a:endParaRPr lang="en-US" dirty="0" smtClean="0"/>
          </a:p>
          <a:p>
            <a:pPr marL="514350" indent="-514350">
              <a:buFont typeface="+mj-lt"/>
              <a:buAutoNum type="arabicPeriod"/>
            </a:pPr>
            <a:r>
              <a:rPr lang="en-US" dirty="0" err="1" smtClean="0"/>
              <a:t>Phaeocystis</a:t>
            </a:r>
            <a:r>
              <a:rPr lang="en-US" dirty="0" smtClean="0"/>
              <a:t> colonies</a:t>
            </a:r>
          </a:p>
          <a:p>
            <a:pPr marL="514350" indent="-514350">
              <a:buFont typeface="+mj-lt"/>
              <a:buAutoNum type="arabicPeriod"/>
            </a:pPr>
            <a:r>
              <a:rPr lang="en-US" dirty="0" smtClean="0"/>
              <a:t>Glacial flour from meltwater </a:t>
            </a:r>
          </a:p>
          <a:p>
            <a:pPr marL="514350" indent="-514350">
              <a:buFont typeface="+mj-lt"/>
              <a:buAutoNum type="arabicPeriod"/>
            </a:pPr>
            <a:r>
              <a:rPr lang="en-US" dirty="0" smtClean="0"/>
              <a:t>Whitecaps and bubbles</a:t>
            </a:r>
          </a:p>
          <a:p>
            <a:pPr marL="514350" indent="-514350">
              <a:buFont typeface="+mj-lt"/>
              <a:buAutoNum type="arabicPeriod"/>
            </a:pPr>
            <a:r>
              <a:rPr lang="en-US" dirty="0" smtClean="0"/>
              <a:t>Sea ice “</a:t>
            </a:r>
            <a:r>
              <a:rPr lang="en-US" dirty="0" err="1" smtClean="0"/>
              <a:t>bergy</a:t>
            </a:r>
            <a:r>
              <a:rPr lang="en-US" dirty="0" smtClean="0"/>
              <a:t> bits”</a:t>
            </a:r>
          </a:p>
        </p:txBody>
      </p:sp>
      <p:sp>
        <p:nvSpPr>
          <p:cNvPr id="4" name="Content Placeholder 3"/>
          <p:cNvSpPr>
            <a:spLocks noGrp="1"/>
          </p:cNvSpPr>
          <p:nvPr>
            <p:ph sz="half" idx="2"/>
          </p:nvPr>
        </p:nvSpPr>
        <p:spPr/>
        <p:txBody>
          <a:bodyPr/>
          <a:lstStyle/>
          <a:p>
            <a:r>
              <a:rPr lang="en-US" dirty="0" smtClean="0"/>
              <a:t>Influence</a:t>
            </a:r>
          </a:p>
          <a:p>
            <a:pPr lvl="1"/>
            <a:r>
              <a:rPr lang="en-US" dirty="0" smtClean="0"/>
              <a:t>Thermal flux</a:t>
            </a:r>
          </a:p>
          <a:p>
            <a:pPr lvl="1"/>
            <a:r>
              <a:rPr lang="en-US" dirty="0" smtClean="0"/>
              <a:t>Accuracy of algorithms</a:t>
            </a:r>
          </a:p>
          <a:p>
            <a:pPr lvl="1"/>
            <a:endParaRPr lang="en-US" dirty="0" smtClean="0"/>
          </a:p>
        </p:txBody>
      </p:sp>
    </p:spTree>
    <p:extLst>
      <p:ext uri="{BB962C8B-B14F-4D97-AF65-F5344CB8AC3E}">
        <p14:creationId xmlns:p14="http://schemas.microsoft.com/office/powerpoint/2010/main" val="139842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5" y="253366"/>
            <a:ext cx="8230810" cy="430887"/>
          </a:xfrm>
        </p:spPr>
        <p:txBody>
          <a:bodyPr>
            <a:noAutofit/>
          </a:bodyPr>
          <a:lstStyle/>
          <a:p>
            <a:r>
              <a:rPr lang="en-US" dirty="0" smtClean="0"/>
              <a:t>ORCAS Timeline</a:t>
            </a:r>
            <a:endParaRPr lang="en-US" dirty="0"/>
          </a:p>
        </p:txBody>
      </p:sp>
      <p:sp>
        <p:nvSpPr>
          <p:cNvPr id="4" name="TextBox 3"/>
          <p:cNvSpPr txBox="1"/>
          <p:nvPr/>
        </p:nvSpPr>
        <p:spPr>
          <a:xfrm>
            <a:off x="228600" y="3124200"/>
            <a:ext cx="1253844" cy="461665"/>
          </a:xfrm>
          <a:prstGeom prst="rect">
            <a:avLst/>
          </a:prstGeom>
          <a:noFill/>
        </p:spPr>
        <p:txBody>
          <a:bodyPr wrap="none" rtlCol="0">
            <a:spAutoFit/>
          </a:bodyPr>
          <a:lstStyle/>
          <a:p>
            <a:pPr algn="ctr"/>
            <a:r>
              <a:rPr lang="en-US" sz="1200" dirty="0" smtClean="0"/>
              <a:t>PRISM shipped </a:t>
            </a:r>
          </a:p>
          <a:p>
            <a:pPr algn="ctr"/>
            <a:r>
              <a:rPr lang="en-US" sz="1200" dirty="0" smtClean="0"/>
              <a:t>to NCAR</a:t>
            </a:r>
            <a:endParaRPr lang="en-US" sz="1200" dirty="0"/>
          </a:p>
        </p:txBody>
      </p:sp>
      <p:sp>
        <p:nvSpPr>
          <p:cNvPr id="5" name="TextBox 4"/>
          <p:cNvSpPr txBox="1"/>
          <p:nvPr/>
        </p:nvSpPr>
        <p:spPr>
          <a:xfrm>
            <a:off x="1143000" y="2514600"/>
            <a:ext cx="1185165" cy="461665"/>
          </a:xfrm>
          <a:prstGeom prst="rect">
            <a:avLst/>
          </a:prstGeom>
          <a:noFill/>
        </p:spPr>
        <p:txBody>
          <a:bodyPr wrap="none" rtlCol="0">
            <a:spAutoFit/>
          </a:bodyPr>
          <a:lstStyle/>
          <a:p>
            <a:pPr algn="ctr"/>
            <a:r>
              <a:rPr lang="en-US" sz="1200" dirty="0" smtClean="0"/>
              <a:t>PRISM arrived</a:t>
            </a:r>
          </a:p>
          <a:p>
            <a:pPr algn="ctr"/>
            <a:r>
              <a:rPr lang="en-US" sz="1200" dirty="0"/>
              <a:t>a</a:t>
            </a:r>
            <a:r>
              <a:rPr lang="en-US" sz="1200" dirty="0" smtClean="0"/>
              <a:t>t NCAR</a:t>
            </a:r>
            <a:endParaRPr lang="en-US" sz="1200" dirty="0"/>
          </a:p>
        </p:txBody>
      </p:sp>
      <p:sp>
        <p:nvSpPr>
          <p:cNvPr id="6" name="TextBox 5"/>
          <p:cNvSpPr txBox="1"/>
          <p:nvPr/>
        </p:nvSpPr>
        <p:spPr>
          <a:xfrm>
            <a:off x="2057400" y="3124200"/>
            <a:ext cx="1236862" cy="461665"/>
          </a:xfrm>
          <a:prstGeom prst="rect">
            <a:avLst/>
          </a:prstGeom>
          <a:noFill/>
        </p:spPr>
        <p:txBody>
          <a:bodyPr wrap="none" rtlCol="0">
            <a:spAutoFit/>
          </a:bodyPr>
          <a:lstStyle/>
          <a:p>
            <a:pPr algn="ctr"/>
            <a:r>
              <a:rPr lang="en-US" sz="1200" dirty="0" smtClean="0"/>
              <a:t>All instruments</a:t>
            </a:r>
          </a:p>
          <a:p>
            <a:pPr algn="ctr"/>
            <a:r>
              <a:rPr lang="en-US" sz="1200" dirty="0"/>
              <a:t>i</a:t>
            </a:r>
            <a:r>
              <a:rPr lang="en-US" sz="1200" dirty="0" smtClean="0"/>
              <a:t>nstalled on GV</a:t>
            </a:r>
            <a:endParaRPr lang="en-US" sz="1200" dirty="0"/>
          </a:p>
        </p:txBody>
      </p:sp>
      <p:sp>
        <p:nvSpPr>
          <p:cNvPr id="7" name="TextBox 6"/>
          <p:cNvSpPr txBox="1"/>
          <p:nvPr/>
        </p:nvSpPr>
        <p:spPr>
          <a:xfrm>
            <a:off x="3886200" y="3124200"/>
            <a:ext cx="1082523" cy="461665"/>
          </a:xfrm>
          <a:prstGeom prst="rect">
            <a:avLst/>
          </a:prstGeom>
          <a:noFill/>
        </p:spPr>
        <p:txBody>
          <a:bodyPr wrap="none" rtlCol="0">
            <a:spAutoFit/>
          </a:bodyPr>
          <a:lstStyle/>
          <a:p>
            <a:pPr algn="ctr"/>
            <a:r>
              <a:rPr lang="en-US" sz="1200" dirty="0" smtClean="0"/>
              <a:t>1</a:t>
            </a:r>
            <a:r>
              <a:rPr lang="en-US" sz="1200" baseline="30000" dirty="0" smtClean="0"/>
              <a:t>st</a:t>
            </a:r>
            <a:r>
              <a:rPr lang="en-US" sz="1200" dirty="0" smtClean="0"/>
              <a:t> Research </a:t>
            </a:r>
          </a:p>
          <a:p>
            <a:pPr algn="ctr"/>
            <a:r>
              <a:rPr lang="en-US" sz="1200" dirty="0" smtClean="0"/>
              <a:t>Flight (RF01)</a:t>
            </a:r>
            <a:endParaRPr lang="en-US" sz="1200" dirty="0"/>
          </a:p>
        </p:txBody>
      </p:sp>
      <p:sp>
        <p:nvSpPr>
          <p:cNvPr id="10" name="Right Arrow 9"/>
          <p:cNvSpPr/>
          <p:nvPr/>
        </p:nvSpPr>
        <p:spPr bwMode="auto">
          <a:xfrm>
            <a:off x="304800" y="2819400"/>
            <a:ext cx="8610600" cy="484632"/>
          </a:xfrm>
          <a:prstGeom prst="rightArrow">
            <a:avLst/>
          </a:prstGeom>
          <a:solidFill>
            <a:schemeClr val="accent6"/>
          </a:solidFill>
          <a:ln>
            <a:noFill/>
          </a:ln>
          <a:effectLs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
        <p:nvSpPr>
          <p:cNvPr id="11" name="Right Arrow 10"/>
          <p:cNvSpPr/>
          <p:nvPr/>
        </p:nvSpPr>
        <p:spPr bwMode="auto">
          <a:xfrm>
            <a:off x="304800" y="3886200"/>
            <a:ext cx="8610600" cy="484632"/>
          </a:xfrm>
          <a:prstGeom prst="rightArrow">
            <a:avLst/>
          </a:prstGeom>
          <a:solidFill>
            <a:schemeClr val="accent6"/>
          </a:solidFill>
          <a:ln>
            <a:noFill/>
          </a:ln>
          <a:effectLs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
        <p:nvSpPr>
          <p:cNvPr id="13" name="TextBox 12"/>
          <p:cNvSpPr txBox="1"/>
          <p:nvPr/>
        </p:nvSpPr>
        <p:spPr>
          <a:xfrm>
            <a:off x="457200" y="2895600"/>
            <a:ext cx="698103" cy="276999"/>
          </a:xfrm>
          <a:prstGeom prst="rect">
            <a:avLst/>
          </a:prstGeom>
          <a:noFill/>
        </p:spPr>
        <p:txBody>
          <a:bodyPr wrap="none" rtlCol="0">
            <a:spAutoFit/>
          </a:bodyPr>
          <a:lstStyle/>
          <a:p>
            <a:r>
              <a:rPr lang="en-US" sz="1200" dirty="0" smtClean="0">
                <a:solidFill>
                  <a:srgbClr val="FFFFFF"/>
                </a:solidFill>
              </a:rPr>
              <a:t>12/4/15</a:t>
            </a:r>
            <a:endParaRPr lang="en-US" sz="1200" dirty="0">
              <a:solidFill>
                <a:srgbClr val="FFFFFF"/>
              </a:solidFill>
            </a:endParaRPr>
          </a:p>
        </p:txBody>
      </p:sp>
      <p:sp>
        <p:nvSpPr>
          <p:cNvPr id="14" name="TextBox 13"/>
          <p:cNvSpPr txBox="1"/>
          <p:nvPr/>
        </p:nvSpPr>
        <p:spPr>
          <a:xfrm>
            <a:off x="1371600" y="2895600"/>
            <a:ext cx="698103" cy="276999"/>
          </a:xfrm>
          <a:prstGeom prst="rect">
            <a:avLst/>
          </a:prstGeom>
          <a:noFill/>
        </p:spPr>
        <p:txBody>
          <a:bodyPr wrap="none" rtlCol="0">
            <a:spAutoFit/>
          </a:bodyPr>
          <a:lstStyle/>
          <a:p>
            <a:r>
              <a:rPr lang="en-US" sz="1200" dirty="0" smtClean="0">
                <a:solidFill>
                  <a:srgbClr val="FFFFFF"/>
                </a:solidFill>
              </a:rPr>
              <a:t>12/7/15</a:t>
            </a:r>
            <a:endParaRPr lang="en-US" sz="1200" dirty="0">
              <a:solidFill>
                <a:srgbClr val="FFFFFF"/>
              </a:solidFill>
            </a:endParaRPr>
          </a:p>
        </p:txBody>
      </p:sp>
      <p:sp>
        <p:nvSpPr>
          <p:cNvPr id="15" name="TextBox 14"/>
          <p:cNvSpPr txBox="1"/>
          <p:nvPr/>
        </p:nvSpPr>
        <p:spPr>
          <a:xfrm>
            <a:off x="2286000" y="2895600"/>
            <a:ext cx="783688" cy="276999"/>
          </a:xfrm>
          <a:prstGeom prst="rect">
            <a:avLst/>
          </a:prstGeom>
          <a:noFill/>
        </p:spPr>
        <p:txBody>
          <a:bodyPr wrap="none" rtlCol="0">
            <a:spAutoFit/>
          </a:bodyPr>
          <a:lstStyle/>
          <a:p>
            <a:r>
              <a:rPr lang="en-US" sz="1200" dirty="0" smtClean="0">
                <a:solidFill>
                  <a:srgbClr val="FFFFFF"/>
                </a:solidFill>
              </a:rPr>
              <a:t>12/18/15</a:t>
            </a:r>
            <a:endParaRPr lang="en-US" sz="1200" dirty="0">
              <a:solidFill>
                <a:srgbClr val="FFFFFF"/>
              </a:solidFill>
            </a:endParaRPr>
          </a:p>
        </p:txBody>
      </p:sp>
      <p:sp>
        <p:nvSpPr>
          <p:cNvPr id="16" name="TextBox 15"/>
          <p:cNvSpPr txBox="1"/>
          <p:nvPr/>
        </p:nvSpPr>
        <p:spPr>
          <a:xfrm>
            <a:off x="3200400" y="2895600"/>
            <a:ext cx="686681" cy="276999"/>
          </a:xfrm>
          <a:prstGeom prst="rect">
            <a:avLst/>
          </a:prstGeom>
          <a:noFill/>
        </p:spPr>
        <p:txBody>
          <a:bodyPr wrap="none" rtlCol="0">
            <a:spAutoFit/>
          </a:bodyPr>
          <a:lstStyle/>
          <a:p>
            <a:r>
              <a:rPr lang="en-US" sz="1200" dirty="0" smtClean="0">
                <a:solidFill>
                  <a:srgbClr val="FFFFFF"/>
                </a:solidFill>
              </a:rPr>
              <a:t>1/11/16</a:t>
            </a:r>
            <a:endParaRPr lang="en-US" sz="1200" dirty="0">
              <a:solidFill>
                <a:srgbClr val="FFFFFF"/>
              </a:solidFill>
            </a:endParaRPr>
          </a:p>
        </p:txBody>
      </p:sp>
      <p:sp>
        <p:nvSpPr>
          <p:cNvPr id="17" name="TextBox 16"/>
          <p:cNvSpPr txBox="1"/>
          <p:nvPr/>
        </p:nvSpPr>
        <p:spPr>
          <a:xfrm>
            <a:off x="3149823" y="2514600"/>
            <a:ext cx="757539" cy="461665"/>
          </a:xfrm>
          <a:prstGeom prst="rect">
            <a:avLst/>
          </a:prstGeom>
          <a:noFill/>
        </p:spPr>
        <p:txBody>
          <a:bodyPr wrap="none" rtlCol="0">
            <a:spAutoFit/>
          </a:bodyPr>
          <a:lstStyle/>
          <a:p>
            <a:pPr algn="ctr"/>
            <a:r>
              <a:rPr lang="en-US" sz="1200" dirty="0" smtClean="0"/>
              <a:t>GV ferry</a:t>
            </a:r>
          </a:p>
          <a:p>
            <a:pPr algn="ctr"/>
            <a:r>
              <a:rPr lang="en-US" sz="1200" dirty="0"/>
              <a:t>f</a:t>
            </a:r>
            <a:r>
              <a:rPr lang="en-US" sz="1200" dirty="0" smtClean="0"/>
              <a:t>light</a:t>
            </a:r>
            <a:endParaRPr lang="en-US" sz="1200" dirty="0"/>
          </a:p>
        </p:txBody>
      </p:sp>
      <p:sp>
        <p:nvSpPr>
          <p:cNvPr id="18" name="TextBox 17"/>
          <p:cNvSpPr txBox="1"/>
          <p:nvPr/>
        </p:nvSpPr>
        <p:spPr>
          <a:xfrm>
            <a:off x="4038600" y="2895600"/>
            <a:ext cx="698103" cy="276999"/>
          </a:xfrm>
          <a:prstGeom prst="rect">
            <a:avLst/>
          </a:prstGeom>
          <a:noFill/>
        </p:spPr>
        <p:txBody>
          <a:bodyPr wrap="none" rtlCol="0">
            <a:spAutoFit/>
          </a:bodyPr>
          <a:lstStyle/>
          <a:p>
            <a:r>
              <a:rPr lang="en-US" sz="1200" dirty="0" smtClean="0">
                <a:solidFill>
                  <a:srgbClr val="FFFFFF"/>
                </a:solidFill>
              </a:rPr>
              <a:t>1/15/16</a:t>
            </a:r>
            <a:endParaRPr lang="en-US" sz="1200" dirty="0">
              <a:solidFill>
                <a:srgbClr val="FFFFFF"/>
              </a:solidFill>
            </a:endParaRPr>
          </a:p>
        </p:txBody>
      </p:sp>
      <p:pic>
        <p:nvPicPr>
          <p:cNvPr id="19" name="Picture 18" descr="prism_shipping_day_IMG_1214.jpeg"/>
          <p:cNvPicPr>
            <a:picLocks noChangeAspect="1"/>
          </p:cNvPicPr>
          <p:nvPr/>
        </p:nvPicPr>
        <p:blipFill rotWithShape="1">
          <a:blip r:embed="rId2" cstate="print">
            <a:extLst>
              <a:ext uri="{28A0092B-C50C-407E-A947-70E740481C1C}">
                <a14:useLocalDpi xmlns:a14="http://schemas.microsoft.com/office/drawing/2010/main" val="0"/>
              </a:ext>
            </a:extLst>
          </a:blip>
          <a:srcRect l="13969" r="20623"/>
          <a:stretch/>
        </p:blipFill>
        <p:spPr>
          <a:xfrm>
            <a:off x="152400" y="1143000"/>
            <a:ext cx="1196177" cy="1371600"/>
          </a:xfrm>
          <a:prstGeom prst="rect">
            <a:avLst/>
          </a:prstGeom>
        </p:spPr>
      </p:pic>
      <p:pic>
        <p:nvPicPr>
          <p:cNvPr id="23" name="Picture 22" descr="cid:313281A3-45B3-4300-8B03-421C141275A9"/>
          <p:cNvPicPr/>
          <p:nvPr/>
        </p:nvPicPr>
        <p:blipFill rotWithShape="1">
          <a:blip r:embed="rId3" r:link="rId4">
            <a:extLst>
              <a:ext uri="{28A0092B-C50C-407E-A947-70E740481C1C}">
                <a14:useLocalDpi xmlns:a14="http://schemas.microsoft.com/office/drawing/2010/main" val="0"/>
              </a:ext>
            </a:extLst>
          </a:blip>
          <a:srcRect l="5436" t="6944" r="12515" b="10417"/>
          <a:stretch/>
        </p:blipFill>
        <p:spPr bwMode="auto">
          <a:xfrm>
            <a:off x="1371600" y="1219200"/>
            <a:ext cx="1837944" cy="1243584"/>
          </a:xfrm>
          <a:prstGeom prst="rect">
            <a:avLst/>
          </a:prstGeom>
          <a:noFill/>
          <a:ln>
            <a:noFill/>
          </a:ln>
        </p:spPr>
      </p:pic>
      <p:pic>
        <p:nvPicPr>
          <p:cNvPr id="24" name="Picture 23"/>
          <p:cNvPicPr/>
          <p:nvPr/>
        </p:nvPicPr>
        <p:blipFill rotWithShape="1">
          <a:blip r:embed="rId5" cstate="print">
            <a:extLst>
              <a:ext uri="{28A0092B-C50C-407E-A947-70E740481C1C}">
                <a14:useLocalDpi xmlns:a14="http://schemas.microsoft.com/office/drawing/2010/main" val="0"/>
              </a:ext>
            </a:extLst>
          </a:blip>
          <a:srcRect l="4943" t="9787"/>
          <a:stretch/>
        </p:blipFill>
        <p:spPr>
          <a:xfrm rot="5400000">
            <a:off x="3116580" y="1150620"/>
            <a:ext cx="1536192" cy="1216152"/>
          </a:xfrm>
          <a:prstGeom prst="rect">
            <a:avLst/>
          </a:prstGeom>
        </p:spPr>
      </p:pic>
      <p:pic>
        <p:nvPicPr>
          <p:cNvPr id="25" name="Picture 24"/>
          <p:cNvPicPr/>
          <p:nvPr/>
        </p:nvPicPr>
        <p:blipFill rotWithShape="1">
          <a:blip r:embed="rId6" cstate="print">
            <a:extLst>
              <a:ext uri="{28A0092B-C50C-407E-A947-70E740481C1C}">
                <a14:useLocalDpi xmlns:a14="http://schemas.microsoft.com/office/drawing/2010/main" val="0"/>
              </a:ext>
            </a:extLst>
          </a:blip>
          <a:srcRect l="27678" t="5613" r="13503" b="7406"/>
          <a:stretch/>
        </p:blipFill>
        <p:spPr>
          <a:xfrm>
            <a:off x="4572000" y="1066800"/>
            <a:ext cx="1426464" cy="1490472"/>
          </a:xfrm>
          <a:prstGeom prst="rect">
            <a:avLst/>
          </a:prstGeom>
        </p:spPr>
      </p:pic>
      <p:pic>
        <p:nvPicPr>
          <p:cNvPr id="26" name="Picture 25" descr="IMG_8567.jpeg"/>
          <p:cNvPicPr>
            <a:picLocks noChangeAspect="1"/>
          </p:cNvPicPr>
          <p:nvPr/>
        </p:nvPicPr>
        <p:blipFill rotWithShape="1">
          <a:blip r:embed="rId7" cstate="print">
            <a:extLst>
              <a:ext uri="{28A0092B-C50C-407E-A947-70E740481C1C}">
                <a14:useLocalDpi xmlns:a14="http://schemas.microsoft.com/office/drawing/2010/main" val="0"/>
              </a:ext>
            </a:extLst>
          </a:blip>
          <a:srcRect l="27344" r="20049"/>
          <a:stretch/>
        </p:blipFill>
        <p:spPr>
          <a:xfrm>
            <a:off x="228600" y="4648200"/>
            <a:ext cx="1066800" cy="1520909"/>
          </a:xfrm>
          <a:prstGeom prst="rect">
            <a:avLst/>
          </a:prstGeom>
        </p:spPr>
      </p:pic>
      <p:pic>
        <p:nvPicPr>
          <p:cNvPr id="27" name="Picture 26" descr="Screen Shot 2016-02-09 at 11.04.16 P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 y="4648200"/>
            <a:ext cx="1295400" cy="1495470"/>
          </a:xfrm>
          <a:prstGeom prst="rect">
            <a:avLst/>
          </a:prstGeom>
        </p:spPr>
      </p:pic>
      <p:pic>
        <p:nvPicPr>
          <p:cNvPr id="29" name="Picture 28" descr="IMG_7360b.jpeg"/>
          <p:cNvPicPr>
            <a:picLocks noChangeAspect="1"/>
          </p:cNvPicPr>
          <p:nvPr/>
        </p:nvPicPr>
        <p:blipFill rotWithShape="1">
          <a:blip r:embed="rId9" cstate="print">
            <a:extLst>
              <a:ext uri="{28A0092B-C50C-407E-A947-70E740481C1C}">
                <a14:useLocalDpi xmlns:a14="http://schemas.microsoft.com/office/drawing/2010/main" val="0"/>
              </a:ext>
            </a:extLst>
          </a:blip>
          <a:srcRect l="21389" r="4583" b="9325"/>
          <a:stretch/>
        </p:blipFill>
        <p:spPr>
          <a:xfrm>
            <a:off x="4419600" y="4724400"/>
            <a:ext cx="2292760" cy="1066800"/>
          </a:xfrm>
          <a:prstGeom prst="rect">
            <a:avLst/>
          </a:prstGeom>
        </p:spPr>
      </p:pic>
      <p:sp>
        <p:nvSpPr>
          <p:cNvPr id="30" name="TextBox 29"/>
          <p:cNvSpPr txBox="1"/>
          <p:nvPr/>
        </p:nvSpPr>
        <p:spPr>
          <a:xfrm>
            <a:off x="5943600" y="3962400"/>
            <a:ext cx="612517" cy="276999"/>
          </a:xfrm>
          <a:prstGeom prst="rect">
            <a:avLst/>
          </a:prstGeom>
          <a:noFill/>
        </p:spPr>
        <p:txBody>
          <a:bodyPr wrap="none" rtlCol="0">
            <a:spAutoFit/>
          </a:bodyPr>
          <a:lstStyle/>
          <a:p>
            <a:r>
              <a:rPr lang="en-US" sz="1200" dirty="0" smtClean="0">
                <a:solidFill>
                  <a:srgbClr val="FFFFFF"/>
                </a:solidFill>
              </a:rPr>
              <a:t>3/1/16</a:t>
            </a:r>
            <a:endParaRPr lang="en-US" sz="1200" dirty="0">
              <a:solidFill>
                <a:srgbClr val="FFFFFF"/>
              </a:solidFill>
            </a:endParaRPr>
          </a:p>
        </p:txBody>
      </p:sp>
      <p:sp>
        <p:nvSpPr>
          <p:cNvPr id="31" name="TextBox 30"/>
          <p:cNvSpPr txBox="1"/>
          <p:nvPr/>
        </p:nvSpPr>
        <p:spPr>
          <a:xfrm>
            <a:off x="5744088" y="4191000"/>
            <a:ext cx="1022936" cy="461665"/>
          </a:xfrm>
          <a:prstGeom prst="rect">
            <a:avLst/>
          </a:prstGeom>
          <a:noFill/>
        </p:spPr>
        <p:txBody>
          <a:bodyPr wrap="none" rtlCol="0">
            <a:spAutoFit/>
          </a:bodyPr>
          <a:lstStyle/>
          <a:p>
            <a:pPr algn="ctr"/>
            <a:r>
              <a:rPr lang="en-US" sz="1200" dirty="0" smtClean="0"/>
              <a:t>GV returned</a:t>
            </a:r>
          </a:p>
          <a:p>
            <a:pPr algn="ctr"/>
            <a:r>
              <a:rPr lang="en-US" sz="1200" dirty="0" smtClean="0"/>
              <a:t>To NCAR</a:t>
            </a:r>
          </a:p>
        </p:txBody>
      </p:sp>
      <p:sp>
        <p:nvSpPr>
          <p:cNvPr id="32" name="TextBox 31"/>
          <p:cNvSpPr txBox="1"/>
          <p:nvPr/>
        </p:nvSpPr>
        <p:spPr>
          <a:xfrm>
            <a:off x="6705600" y="3962400"/>
            <a:ext cx="612517" cy="276999"/>
          </a:xfrm>
          <a:prstGeom prst="rect">
            <a:avLst/>
          </a:prstGeom>
          <a:noFill/>
        </p:spPr>
        <p:txBody>
          <a:bodyPr wrap="none" rtlCol="0">
            <a:spAutoFit/>
          </a:bodyPr>
          <a:lstStyle/>
          <a:p>
            <a:r>
              <a:rPr lang="en-US" sz="1200" dirty="0" smtClean="0">
                <a:solidFill>
                  <a:srgbClr val="FFFFFF"/>
                </a:solidFill>
              </a:rPr>
              <a:t>3/2/16</a:t>
            </a:r>
            <a:endParaRPr lang="en-US" sz="1200" dirty="0">
              <a:solidFill>
                <a:srgbClr val="FFFFFF"/>
              </a:solidFill>
            </a:endParaRPr>
          </a:p>
        </p:txBody>
      </p:sp>
      <p:sp>
        <p:nvSpPr>
          <p:cNvPr id="33" name="TextBox 32"/>
          <p:cNvSpPr txBox="1"/>
          <p:nvPr/>
        </p:nvSpPr>
        <p:spPr>
          <a:xfrm>
            <a:off x="6400800" y="3581400"/>
            <a:ext cx="1197764" cy="461665"/>
          </a:xfrm>
          <a:prstGeom prst="rect">
            <a:avLst/>
          </a:prstGeom>
          <a:noFill/>
        </p:spPr>
        <p:txBody>
          <a:bodyPr wrap="none" rtlCol="0">
            <a:spAutoFit/>
          </a:bodyPr>
          <a:lstStyle/>
          <a:p>
            <a:pPr algn="ctr"/>
            <a:r>
              <a:rPr lang="en-US" sz="1200" dirty="0" smtClean="0"/>
              <a:t>PRISM hangar</a:t>
            </a:r>
          </a:p>
          <a:p>
            <a:pPr algn="ctr"/>
            <a:r>
              <a:rPr lang="en-US" sz="1200" dirty="0" smtClean="0"/>
              <a:t>calibration</a:t>
            </a:r>
          </a:p>
        </p:txBody>
      </p:sp>
      <p:sp>
        <p:nvSpPr>
          <p:cNvPr id="34" name="TextBox 33"/>
          <p:cNvSpPr txBox="1"/>
          <p:nvPr/>
        </p:nvSpPr>
        <p:spPr>
          <a:xfrm>
            <a:off x="7239000" y="4191000"/>
            <a:ext cx="1253844" cy="461665"/>
          </a:xfrm>
          <a:prstGeom prst="rect">
            <a:avLst/>
          </a:prstGeom>
          <a:noFill/>
        </p:spPr>
        <p:txBody>
          <a:bodyPr wrap="none" rtlCol="0">
            <a:spAutoFit/>
          </a:bodyPr>
          <a:lstStyle/>
          <a:p>
            <a:pPr algn="ctr"/>
            <a:r>
              <a:rPr lang="en-US" sz="1200" dirty="0" smtClean="0"/>
              <a:t>PRISM shipped</a:t>
            </a:r>
          </a:p>
          <a:p>
            <a:pPr algn="ctr"/>
            <a:r>
              <a:rPr lang="en-US" sz="1200" dirty="0"/>
              <a:t>t</a:t>
            </a:r>
            <a:r>
              <a:rPr lang="en-US" sz="1200" dirty="0" smtClean="0"/>
              <a:t>o JPL</a:t>
            </a:r>
          </a:p>
        </p:txBody>
      </p:sp>
      <p:sp>
        <p:nvSpPr>
          <p:cNvPr id="35" name="TextBox 34"/>
          <p:cNvSpPr txBox="1"/>
          <p:nvPr/>
        </p:nvSpPr>
        <p:spPr>
          <a:xfrm>
            <a:off x="7543800" y="3962400"/>
            <a:ext cx="612517" cy="276999"/>
          </a:xfrm>
          <a:prstGeom prst="rect">
            <a:avLst/>
          </a:prstGeom>
          <a:noFill/>
        </p:spPr>
        <p:txBody>
          <a:bodyPr wrap="none" rtlCol="0">
            <a:spAutoFit/>
          </a:bodyPr>
          <a:lstStyle/>
          <a:p>
            <a:r>
              <a:rPr lang="en-US" sz="1200" dirty="0" smtClean="0">
                <a:solidFill>
                  <a:srgbClr val="FFFFFF"/>
                </a:solidFill>
              </a:rPr>
              <a:t>3/4/16</a:t>
            </a:r>
            <a:endParaRPr lang="en-US" sz="1200" dirty="0">
              <a:solidFill>
                <a:srgbClr val="FFFFFF"/>
              </a:solidFill>
            </a:endParaRPr>
          </a:p>
        </p:txBody>
      </p:sp>
      <p:pic>
        <p:nvPicPr>
          <p:cNvPr id="36" name="Picture 35" descr="_KEE5240.jpeg"/>
          <p:cNvPicPr>
            <a:picLocks noChangeAspect="1"/>
          </p:cNvPicPr>
          <p:nvPr/>
        </p:nvPicPr>
        <p:blipFill rotWithShape="1">
          <a:blip r:embed="rId10" cstate="print">
            <a:extLst>
              <a:ext uri="{28A0092B-C50C-407E-A947-70E740481C1C}">
                <a14:useLocalDpi xmlns:a14="http://schemas.microsoft.com/office/drawing/2010/main" val="0"/>
              </a:ext>
            </a:extLst>
          </a:blip>
          <a:srcRect r="14901"/>
          <a:stretch/>
        </p:blipFill>
        <p:spPr>
          <a:xfrm>
            <a:off x="7162800" y="1066800"/>
            <a:ext cx="1848833" cy="1447800"/>
          </a:xfrm>
          <a:prstGeom prst="rect">
            <a:avLst/>
          </a:prstGeom>
        </p:spPr>
      </p:pic>
      <p:pic>
        <p:nvPicPr>
          <p:cNvPr id="38" name="Picture 37" descr="IMG_047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600" y="4648200"/>
            <a:ext cx="1447799" cy="1457923"/>
          </a:xfrm>
          <a:prstGeom prst="rect">
            <a:avLst/>
          </a:prstGeom>
        </p:spPr>
      </p:pic>
      <p:pic>
        <p:nvPicPr>
          <p:cNvPr id="41" name="Picture 40" descr="PY0A2570.JPG"/>
          <p:cNvPicPr>
            <a:picLocks noChangeAspect="1"/>
          </p:cNvPicPr>
          <p:nvPr/>
        </p:nvPicPr>
        <p:blipFill rotWithShape="1">
          <a:blip r:embed="rId12" cstate="print">
            <a:extLst>
              <a:ext uri="{28A0092B-C50C-407E-A947-70E740481C1C}">
                <a14:useLocalDpi xmlns:a14="http://schemas.microsoft.com/office/drawing/2010/main" val="0"/>
              </a:ext>
            </a:extLst>
          </a:blip>
          <a:srcRect l="7920" r="39934"/>
          <a:stretch/>
        </p:blipFill>
        <p:spPr>
          <a:xfrm>
            <a:off x="6019800" y="1066800"/>
            <a:ext cx="1132439" cy="1447800"/>
          </a:xfrm>
          <a:prstGeom prst="rect">
            <a:avLst/>
          </a:prstGeom>
        </p:spPr>
      </p:pic>
      <p:sp>
        <p:nvSpPr>
          <p:cNvPr id="43" name="TextBox 42"/>
          <p:cNvSpPr txBox="1"/>
          <p:nvPr/>
        </p:nvSpPr>
        <p:spPr>
          <a:xfrm>
            <a:off x="6553200" y="2895600"/>
            <a:ext cx="698103" cy="276999"/>
          </a:xfrm>
          <a:prstGeom prst="rect">
            <a:avLst/>
          </a:prstGeom>
          <a:noFill/>
        </p:spPr>
        <p:txBody>
          <a:bodyPr wrap="none" rtlCol="0">
            <a:spAutoFit/>
          </a:bodyPr>
          <a:lstStyle/>
          <a:p>
            <a:r>
              <a:rPr lang="en-US" sz="1200" dirty="0" smtClean="0">
                <a:solidFill>
                  <a:srgbClr val="FFFFFF"/>
                </a:solidFill>
              </a:rPr>
              <a:t>1/23/16</a:t>
            </a:r>
            <a:endParaRPr lang="en-US" sz="1200" dirty="0">
              <a:solidFill>
                <a:srgbClr val="FFFFFF"/>
              </a:solidFill>
            </a:endParaRPr>
          </a:p>
        </p:txBody>
      </p:sp>
      <p:sp>
        <p:nvSpPr>
          <p:cNvPr id="44" name="TextBox 43"/>
          <p:cNvSpPr txBox="1"/>
          <p:nvPr/>
        </p:nvSpPr>
        <p:spPr>
          <a:xfrm>
            <a:off x="5791200" y="2895600"/>
            <a:ext cx="698103" cy="276999"/>
          </a:xfrm>
          <a:prstGeom prst="rect">
            <a:avLst/>
          </a:prstGeom>
          <a:noFill/>
        </p:spPr>
        <p:txBody>
          <a:bodyPr wrap="none" rtlCol="0">
            <a:spAutoFit/>
          </a:bodyPr>
          <a:lstStyle/>
          <a:p>
            <a:r>
              <a:rPr lang="en-US" sz="1200" dirty="0" smtClean="0">
                <a:solidFill>
                  <a:srgbClr val="FFFFFF"/>
                </a:solidFill>
              </a:rPr>
              <a:t>1/21/16</a:t>
            </a:r>
            <a:endParaRPr lang="en-US" sz="1200" dirty="0">
              <a:solidFill>
                <a:srgbClr val="FFFFFF"/>
              </a:solidFill>
            </a:endParaRPr>
          </a:p>
        </p:txBody>
      </p:sp>
      <p:sp>
        <p:nvSpPr>
          <p:cNvPr id="45" name="TextBox 44"/>
          <p:cNvSpPr txBox="1"/>
          <p:nvPr/>
        </p:nvSpPr>
        <p:spPr>
          <a:xfrm>
            <a:off x="7315200" y="2895600"/>
            <a:ext cx="698103" cy="276999"/>
          </a:xfrm>
          <a:prstGeom prst="rect">
            <a:avLst/>
          </a:prstGeom>
          <a:noFill/>
        </p:spPr>
        <p:txBody>
          <a:bodyPr wrap="none" rtlCol="0">
            <a:spAutoFit/>
          </a:bodyPr>
          <a:lstStyle/>
          <a:p>
            <a:r>
              <a:rPr lang="en-US" sz="1200" dirty="0" smtClean="0">
                <a:solidFill>
                  <a:srgbClr val="FFFFFF"/>
                </a:solidFill>
              </a:rPr>
              <a:t>1/25/16</a:t>
            </a:r>
            <a:endParaRPr lang="en-US" sz="1200" dirty="0">
              <a:solidFill>
                <a:srgbClr val="FFFFFF"/>
              </a:solidFill>
            </a:endParaRPr>
          </a:p>
        </p:txBody>
      </p:sp>
      <p:sp>
        <p:nvSpPr>
          <p:cNvPr id="46" name="TextBox 45"/>
          <p:cNvSpPr txBox="1"/>
          <p:nvPr/>
        </p:nvSpPr>
        <p:spPr>
          <a:xfrm>
            <a:off x="4953000" y="2895600"/>
            <a:ext cx="698103" cy="276999"/>
          </a:xfrm>
          <a:prstGeom prst="rect">
            <a:avLst/>
          </a:prstGeom>
          <a:noFill/>
        </p:spPr>
        <p:txBody>
          <a:bodyPr wrap="none" rtlCol="0">
            <a:spAutoFit/>
          </a:bodyPr>
          <a:lstStyle/>
          <a:p>
            <a:r>
              <a:rPr lang="en-US" sz="1200" dirty="0" smtClean="0">
                <a:solidFill>
                  <a:srgbClr val="FFFFFF"/>
                </a:solidFill>
              </a:rPr>
              <a:t>1/18/16</a:t>
            </a:r>
            <a:endParaRPr lang="en-US" sz="1200" dirty="0">
              <a:solidFill>
                <a:srgbClr val="FFFFFF"/>
              </a:solidFill>
            </a:endParaRPr>
          </a:p>
        </p:txBody>
      </p:sp>
      <p:sp>
        <p:nvSpPr>
          <p:cNvPr id="47" name="TextBox 46"/>
          <p:cNvSpPr txBox="1"/>
          <p:nvPr/>
        </p:nvSpPr>
        <p:spPr>
          <a:xfrm>
            <a:off x="5029200" y="2667000"/>
            <a:ext cx="560971" cy="276999"/>
          </a:xfrm>
          <a:prstGeom prst="rect">
            <a:avLst/>
          </a:prstGeom>
          <a:noFill/>
        </p:spPr>
        <p:txBody>
          <a:bodyPr wrap="none" rtlCol="0">
            <a:spAutoFit/>
          </a:bodyPr>
          <a:lstStyle/>
          <a:p>
            <a:pPr algn="ctr"/>
            <a:r>
              <a:rPr lang="en-US" sz="1200" dirty="0" smtClean="0"/>
              <a:t>RF02</a:t>
            </a:r>
            <a:endParaRPr lang="en-US" sz="1200" dirty="0"/>
          </a:p>
        </p:txBody>
      </p:sp>
      <p:sp>
        <p:nvSpPr>
          <p:cNvPr id="48" name="TextBox 47"/>
          <p:cNvSpPr txBox="1"/>
          <p:nvPr/>
        </p:nvSpPr>
        <p:spPr>
          <a:xfrm>
            <a:off x="5867400" y="3124200"/>
            <a:ext cx="560971" cy="276999"/>
          </a:xfrm>
          <a:prstGeom prst="rect">
            <a:avLst/>
          </a:prstGeom>
          <a:noFill/>
        </p:spPr>
        <p:txBody>
          <a:bodyPr wrap="none" rtlCol="0">
            <a:spAutoFit/>
          </a:bodyPr>
          <a:lstStyle/>
          <a:p>
            <a:pPr algn="ctr"/>
            <a:r>
              <a:rPr lang="en-US" sz="1200" dirty="0" smtClean="0"/>
              <a:t>RF03</a:t>
            </a:r>
            <a:endParaRPr lang="en-US" sz="1200" dirty="0"/>
          </a:p>
        </p:txBody>
      </p:sp>
      <p:sp>
        <p:nvSpPr>
          <p:cNvPr id="49" name="TextBox 48"/>
          <p:cNvSpPr txBox="1"/>
          <p:nvPr/>
        </p:nvSpPr>
        <p:spPr>
          <a:xfrm>
            <a:off x="6629400" y="2667000"/>
            <a:ext cx="560971" cy="276999"/>
          </a:xfrm>
          <a:prstGeom prst="rect">
            <a:avLst/>
          </a:prstGeom>
          <a:noFill/>
        </p:spPr>
        <p:txBody>
          <a:bodyPr wrap="none" rtlCol="0">
            <a:spAutoFit/>
          </a:bodyPr>
          <a:lstStyle/>
          <a:p>
            <a:pPr algn="ctr"/>
            <a:r>
              <a:rPr lang="en-US" sz="1200" dirty="0" smtClean="0"/>
              <a:t>RF04</a:t>
            </a:r>
            <a:endParaRPr lang="en-US" sz="1200" dirty="0"/>
          </a:p>
        </p:txBody>
      </p:sp>
      <p:sp>
        <p:nvSpPr>
          <p:cNvPr id="50" name="TextBox 49"/>
          <p:cNvSpPr txBox="1"/>
          <p:nvPr/>
        </p:nvSpPr>
        <p:spPr>
          <a:xfrm>
            <a:off x="7391400" y="3124200"/>
            <a:ext cx="560971" cy="276999"/>
          </a:xfrm>
          <a:prstGeom prst="rect">
            <a:avLst/>
          </a:prstGeom>
          <a:noFill/>
        </p:spPr>
        <p:txBody>
          <a:bodyPr wrap="none" rtlCol="0">
            <a:spAutoFit/>
          </a:bodyPr>
          <a:lstStyle/>
          <a:p>
            <a:pPr algn="ctr"/>
            <a:r>
              <a:rPr lang="en-US" sz="1200" dirty="0" smtClean="0"/>
              <a:t>RF05</a:t>
            </a:r>
            <a:endParaRPr lang="en-US" sz="1200" dirty="0"/>
          </a:p>
        </p:txBody>
      </p:sp>
      <p:sp>
        <p:nvSpPr>
          <p:cNvPr id="51" name="TextBox 50"/>
          <p:cNvSpPr txBox="1"/>
          <p:nvPr/>
        </p:nvSpPr>
        <p:spPr>
          <a:xfrm>
            <a:off x="8153400" y="2895600"/>
            <a:ext cx="698103" cy="276999"/>
          </a:xfrm>
          <a:prstGeom prst="rect">
            <a:avLst/>
          </a:prstGeom>
          <a:noFill/>
        </p:spPr>
        <p:txBody>
          <a:bodyPr wrap="none" rtlCol="0">
            <a:spAutoFit/>
          </a:bodyPr>
          <a:lstStyle/>
          <a:p>
            <a:r>
              <a:rPr lang="en-US" sz="1200" dirty="0" smtClean="0">
                <a:solidFill>
                  <a:srgbClr val="FFFFFF"/>
                </a:solidFill>
              </a:rPr>
              <a:t>1/30/16</a:t>
            </a:r>
            <a:endParaRPr lang="en-US" sz="1200" dirty="0">
              <a:solidFill>
                <a:srgbClr val="FFFFFF"/>
              </a:solidFill>
            </a:endParaRPr>
          </a:p>
        </p:txBody>
      </p:sp>
      <p:sp>
        <p:nvSpPr>
          <p:cNvPr id="52" name="TextBox 51"/>
          <p:cNvSpPr txBox="1"/>
          <p:nvPr/>
        </p:nvSpPr>
        <p:spPr>
          <a:xfrm>
            <a:off x="381000" y="3962400"/>
            <a:ext cx="612517" cy="276999"/>
          </a:xfrm>
          <a:prstGeom prst="rect">
            <a:avLst/>
          </a:prstGeom>
          <a:noFill/>
        </p:spPr>
        <p:txBody>
          <a:bodyPr wrap="none" rtlCol="0">
            <a:spAutoFit/>
          </a:bodyPr>
          <a:lstStyle/>
          <a:p>
            <a:r>
              <a:rPr lang="en-US" sz="1200" dirty="0" smtClean="0">
                <a:solidFill>
                  <a:srgbClr val="FFFFFF"/>
                </a:solidFill>
              </a:rPr>
              <a:t>2/5/16</a:t>
            </a:r>
            <a:endParaRPr lang="en-US" sz="1200" dirty="0">
              <a:solidFill>
                <a:srgbClr val="FFFFFF"/>
              </a:solidFill>
            </a:endParaRPr>
          </a:p>
        </p:txBody>
      </p:sp>
      <p:sp>
        <p:nvSpPr>
          <p:cNvPr id="53" name="TextBox 52"/>
          <p:cNvSpPr txBox="1"/>
          <p:nvPr/>
        </p:nvSpPr>
        <p:spPr>
          <a:xfrm>
            <a:off x="1066800" y="3962400"/>
            <a:ext cx="612517" cy="276999"/>
          </a:xfrm>
          <a:prstGeom prst="rect">
            <a:avLst/>
          </a:prstGeom>
          <a:noFill/>
        </p:spPr>
        <p:txBody>
          <a:bodyPr wrap="none" rtlCol="0">
            <a:spAutoFit/>
          </a:bodyPr>
          <a:lstStyle/>
          <a:p>
            <a:r>
              <a:rPr lang="en-US" sz="1200" dirty="0" smtClean="0">
                <a:solidFill>
                  <a:srgbClr val="FFFFFF"/>
                </a:solidFill>
              </a:rPr>
              <a:t>2/8/16</a:t>
            </a:r>
            <a:endParaRPr lang="en-US" sz="1200" dirty="0">
              <a:solidFill>
                <a:srgbClr val="FFFFFF"/>
              </a:solidFill>
            </a:endParaRPr>
          </a:p>
        </p:txBody>
      </p:sp>
      <p:sp>
        <p:nvSpPr>
          <p:cNvPr id="54" name="TextBox 53"/>
          <p:cNvSpPr txBox="1"/>
          <p:nvPr/>
        </p:nvSpPr>
        <p:spPr>
          <a:xfrm>
            <a:off x="1828800" y="3962400"/>
            <a:ext cx="698103" cy="276999"/>
          </a:xfrm>
          <a:prstGeom prst="rect">
            <a:avLst/>
          </a:prstGeom>
          <a:noFill/>
        </p:spPr>
        <p:txBody>
          <a:bodyPr wrap="none" rtlCol="0">
            <a:spAutoFit/>
          </a:bodyPr>
          <a:lstStyle/>
          <a:p>
            <a:r>
              <a:rPr lang="en-US" sz="1200" dirty="0" smtClean="0">
                <a:solidFill>
                  <a:srgbClr val="FFFFFF"/>
                </a:solidFill>
              </a:rPr>
              <a:t>2/12/16</a:t>
            </a:r>
            <a:endParaRPr lang="en-US" sz="1200" dirty="0">
              <a:solidFill>
                <a:srgbClr val="FFFFFF"/>
              </a:solidFill>
            </a:endParaRPr>
          </a:p>
        </p:txBody>
      </p:sp>
      <p:sp>
        <p:nvSpPr>
          <p:cNvPr id="55" name="TextBox 54"/>
          <p:cNvSpPr txBox="1"/>
          <p:nvPr/>
        </p:nvSpPr>
        <p:spPr>
          <a:xfrm>
            <a:off x="2667000" y="3962400"/>
            <a:ext cx="698103" cy="276999"/>
          </a:xfrm>
          <a:prstGeom prst="rect">
            <a:avLst/>
          </a:prstGeom>
          <a:noFill/>
        </p:spPr>
        <p:txBody>
          <a:bodyPr wrap="none" rtlCol="0">
            <a:spAutoFit/>
          </a:bodyPr>
          <a:lstStyle/>
          <a:p>
            <a:r>
              <a:rPr lang="en-US" sz="1200" dirty="0" smtClean="0">
                <a:solidFill>
                  <a:srgbClr val="FFFFFF"/>
                </a:solidFill>
              </a:rPr>
              <a:t>2/18/16</a:t>
            </a:r>
            <a:endParaRPr lang="en-US" sz="1200" dirty="0">
              <a:solidFill>
                <a:srgbClr val="FFFFFF"/>
              </a:solidFill>
            </a:endParaRPr>
          </a:p>
        </p:txBody>
      </p:sp>
      <p:sp>
        <p:nvSpPr>
          <p:cNvPr id="56" name="TextBox 55"/>
          <p:cNvSpPr txBox="1"/>
          <p:nvPr/>
        </p:nvSpPr>
        <p:spPr>
          <a:xfrm>
            <a:off x="3505200" y="3962400"/>
            <a:ext cx="698103" cy="276999"/>
          </a:xfrm>
          <a:prstGeom prst="rect">
            <a:avLst/>
          </a:prstGeom>
          <a:noFill/>
        </p:spPr>
        <p:txBody>
          <a:bodyPr wrap="none" rtlCol="0">
            <a:spAutoFit/>
          </a:bodyPr>
          <a:lstStyle/>
          <a:p>
            <a:r>
              <a:rPr lang="en-US" sz="1200" dirty="0" smtClean="0">
                <a:solidFill>
                  <a:srgbClr val="FFFFFF"/>
                </a:solidFill>
              </a:rPr>
              <a:t>2/24/16</a:t>
            </a:r>
            <a:endParaRPr lang="en-US" sz="1200" dirty="0">
              <a:solidFill>
                <a:srgbClr val="FFFFFF"/>
              </a:solidFill>
            </a:endParaRPr>
          </a:p>
        </p:txBody>
      </p:sp>
      <p:sp>
        <p:nvSpPr>
          <p:cNvPr id="57" name="TextBox 56"/>
          <p:cNvSpPr txBox="1"/>
          <p:nvPr/>
        </p:nvSpPr>
        <p:spPr>
          <a:xfrm>
            <a:off x="4343400" y="3962400"/>
            <a:ext cx="698103" cy="276999"/>
          </a:xfrm>
          <a:prstGeom prst="rect">
            <a:avLst/>
          </a:prstGeom>
          <a:noFill/>
        </p:spPr>
        <p:txBody>
          <a:bodyPr wrap="none" rtlCol="0">
            <a:spAutoFit/>
          </a:bodyPr>
          <a:lstStyle/>
          <a:p>
            <a:r>
              <a:rPr lang="en-US" sz="1200" dirty="0" smtClean="0">
                <a:solidFill>
                  <a:srgbClr val="FFFFFF"/>
                </a:solidFill>
              </a:rPr>
              <a:t>2/25/16</a:t>
            </a:r>
            <a:endParaRPr lang="en-US" sz="1200" dirty="0">
              <a:solidFill>
                <a:srgbClr val="FFFFFF"/>
              </a:solidFill>
            </a:endParaRPr>
          </a:p>
        </p:txBody>
      </p:sp>
      <p:sp>
        <p:nvSpPr>
          <p:cNvPr id="58" name="TextBox 57"/>
          <p:cNvSpPr txBox="1"/>
          <p:nvPr/>
        </p:nvSpPr>
        <p:spPr>
          <a:xfrm>
            <a:off x="8229600" y="2667000"/>
            <a:ext cx="560971" cy="276999"/>
          </a:xfrm>
          <a:prstGeom prst="rect">
            <a:avLst/>
          </a:prstGeom>
          <a:noFill/>
        </p:spPr>
        <p:txBody>
          <a:bodyPr wrap="none" rtlCol="0">
            <a:spAutoFit/>
          </a:bodyPr>
          <a:lstStyle/>
          <a:p>
            <a:pPr algn="ctr"/>
            <a:r>
              <a:rPr lang="en-US" sz="1200" dirty="0" smtClean="0"/>
              <a:t>RF06</a:t>
            </a:r>
            <a:endParaRPr lang="en-US" sz="1200" dirty="0"/>
          </a:p>
        </p:txBody>
      </p:sp>
      <p:sp>
        <p:nvSpPr>
          <p:cNvPr id="59" name="TextBox 58"/>
          <p:cNvSpPr txBox="1"/>
          <p:nvPr/>
        </p:nvSpPr>
        <p:spPr>
          <a:xfrm>
            <a:off x="5105400" y="3962400"/>
            <a:ext cx="698103" cy="276999"/>
          </a:xfrm>
          <a:prstGeom prst="rect">
            <a:avLst/>
          </a:prstGeom>
          <a:noFill/>
        </p:spPr>
        <p:txBody>
          <a:bodyPr wrap="none" rtlCol="0">
            <a:spAutoFit/>
          </a:bodyPr>
          <a:lstStyle/>
          <a:p>
            <a:r>
              <a:rPr lang="en-US" sz="1200" dirty="0" smtClean="0">
                <a:solidFill>
                  <a:srgbClr val="FFFFFF"/>
                </a:solidFill>
              </a:rPr>
              <a:t>2/29/16</a:t>
            </a:r>
            <a:endParaRPr lang="en-US" sz="1200" dirty="0">
              <a:solidFill>
                <a:srgbClr val="FFFFFF"/>
              </a:solidFill>
            </a:endParaRPr>
          </a:p>
        </p:txBody>
      </p:sp>
      <p:sp>
        <p:nvSpPr>
          <p:cNvPr id="60" name="TextBox 59"/>
          <p:cNvSpPr txBox="1"/>
          <p:nvPr/>
        </p:nvSpPr>
        <p:spPr>
          <a:xfrm>
            <a:off x="381000" y="3733800"/>
            <a:ext cx="560971" cy="276999"/>
          </a:xfrm>
          <a:prstGeom prst="rect">
            <a:avLst/>
          </a:prstGeom>
          <a:noFill/>
        </p:spPr>
        <p:txBody>
          <a:bodyPr wrap="none" rtlCol="0">
            <a:spAutoFit/>
          </a:bodyPr>
          <a:lstStyle/>
          <a:p>
            <a:pPr algn="ctr"/>
            <a:r>
              <a:rPr lang="en-US" sz="1200" dirty="0" smtClean="0"/>
              <a:t>RF07</a:t>
            </a:r>
            <a:endParaRPr lang="en-US" sz="1200" dirty="0"/>
          </a:p>
        </p:txBody>
      </p:sp>
      <p:sp>
        <p:nvSpPr>
          <p:cNvPr id="61" name="TextBox 60"/>
          <p:cNvSpPr txBox="1"/>
          <p:nvPr/>
        </p:nvSpPr>
        <p:spPr>
          <a:xfrm>
            <a:off x="1066800" y="4191000"/>
            <a:ext cx="560971" cy="276999"/>
          </a:xfrm>
          <a:prstGeom prst="rect">
            <a:avLst/>
          </a:prstGeom>
          <a:noFill/>
        </p:spPr>
        <p:txBody>
          <a:bodyPr wrap="none" rtlCol="0">
            <a:spAutoFit/>
          </a:bodyPr>
          <a:lstStyle/>
          <a:p>
            <a:pPr algn="ctr"/>
            <a:r>
              <a:rPr lang="en-US" sz="1200" dirty="0" smtClean="0"/>
              <a:t>RF08</a:t>
            </a:r>
            <a:endParaRPr lang="en-US" sz="1200" dirty="0"/>
          </a:p>
        </p:txBody>
      </p:sp>
      <p:sp>
        <p:nvSpPr>
          <p:cNvPr id="62" name="TextBox 61"/>
          <p:cNvSpPr txBox="1"/>
          <p:nvPr/>
        </p:nvSpPr>
        <p:spPr>
          <a:xfrm>
            <a:off x="1905000" y="3733800"/>
            <a:ext cx="560971" cy="276999"/>
          </a:xfrm>
          <a:prstGeom prst="rect">
            <a:avLst/>
          </a:prstGeom>
          <a:noFill/>
        </p:spPr>
        <p:txBody>
          <a:bodyPr wrap="none" rtlCol="0">
            <a:spAutoFit/>
          </a:bodyPr>
          <a:lstStyle/>
          <a:p>
            <a:pPr algn="ctr"/>
            <a:r>
              <a:rPr lang="en-US" sz="1200" dirty="0" smtClean="0"/>
              <a:t>RF09</a:t>
            </a:r>
            <a:endParaRPr lang="en-US" sz="1200" dirty="0"/>
          </a:p>
        </p:txBody>
      </p:sp>
      <p:sp>
        <p:nvSpPr>
          <p:cNvPr id="63" name="TextBox 62"/>
          <p:cNvSpPr txBox="1"/>
          <p:nvPr/>
        </p:nvSpPr>
        <p:spPr>
          <a:xfrm>
            <a:off x="2743200" y="4191000"/>
            <a:ext cx="560971" cy="276999"/>
          </a:xfrm>
          <a:prstGeom prst="rect">
            <a:avLst/>
          </a:prstGeom>
          <a:noFill/>
        </p:spPr>
        <p:txBody>
          <a:bodyPr wrap="none" rtlCol="0">
            <a:spAutoFit/>
          </a:bodyPr>
          <a:lstStyle/>
          <a:p>
            <a:pPr algn="ctr"/>
            <a:r>
              <a:rPr lang="en-US" sz="1200" dirty="0" smtClean="0"/>
              <a:t>RF10</a:t>
            </a:r>
            <a:endParaRPr lang="en-US" sz="1200" dirty="0"/>
          </a:p>
        </p:txBody>
      </p:sp>
      <p:sp>
        <p:nvSpPr>
          <p:cNvPr id="64" name="TextBox 63"/>
          <p:cNvSpPr txBox="1"/>
          <p:nvPr/>
        </p:nvSpPr>
        <p:spPr>
          <a:xfrm>
            <a:off x="3587111" y="3733800"/>
            <a:ext cx="549549" cy="276999"/>
          </a:xfrm>
          <a:prstGeom prst="rect">
            <a:avLst/>
          </a:prstGeom>
          <a:noFill/>
        </p:spPr>
        <p:txBody>
          <a:bodyPr wrap="none" rtlCol="0">
            <a:spAutoFit/>
          </a:bodyPr>
          <a:lstStyle/>
          <a:p>
            <a:pPr algn="ctr"/>
            <a:r>
              <a:rPr lang="en-US" sz="1200" dirty="0" smtClean="0"/>
              <a:t>RF11</a:t>
            </a:r>
            <a:endParaRPr lang="en-US" sz="1200" dirty="0"/>
          </a:p>
        </p:txBody>
      </p:sp>
      <p:sp>
        <p:nvSpPr>
          <p:cNvPr id="65" name="TextBox 64"/>
          <p:cNvSpPr txBox="1"/>
          <p:nvPr/>
        </p:nvSpPr>
        <p:spPr>
          <a:xfrm>
            <a:off x="4419600" y="4191000"/>
            <a:ext cx="560971" cy="276999"/>
          </a:xfrm>
          <a:prstGeom prst="rect">
            <a:avLst/>
          </a:prstGeom>
          <a:noFill/>
        </p:spPr>
        <p:txBody>
          <a:bodyPr wrap="none" rtlCol="0">
            <a:spAutoFit/>
          </a:bodyPr>
          <a:lstStyle/>
          <a:p>
            <a:pPr algn="ctr"/>
            <a:r>
              <a:rPr lang="en-US" sz="1200" dirty="0" smtClean="0"/>
              <a:t>RF12</a:t>
            </a:r>
            <a:endParaRPr lang="en-US" sz="1200" dirty="0"/>
          </a:p>
        </p:txBody>
      </p:sp>
      <p:sp>
        <p:nvSpPr>
          <p:cNvPr id="66" name="TextBox 65"/>
          <p:cNvSpPr txBox="1"/>
          <p:nvPr/>
        </p:nvSpPr>
        <p:spPr>
          <a:xfrm>
            <a:off x="5054823" y="3581400"/>
            <a:ext cx="757539" cy="461665"/>
          </a:xfrm>
          <a:prstGeom prst="rect">
            <a:avLst/>
          </a:prstGeom>
          <a:noFill/>
        </p:spPr>
        <p:txBody>
          <a:bodyPr wrap="none" rtlCol="0">
            <a:spAutoFit/>
          </a:bodyPr>
          <a:lstStyle/>
          <a:p>
            <a:pPr algn="ctr"/>
            <a:r>
              <a:rPr lang="en-US" sz="1200" dirty="0" smtClean="0"/>
              <a:t>GV ferry</a:t>
            </a:r>
          </a:p>
          <a:p>
            <a:pPr algn="ctr"/>
            <a:r>
              <a:rPr lang="en-US" sz="1200" dirty="0"/>
              <a:t>f</a:t>
            </a:r>
            <a:r>
              <a:rPr lang="en-US" sz="1200" dirty="0" smtClean="0"/>
              <a:t>light</a:t>
            </a:r>
            <a:endParaRPr lang="en-US" sz="1200" dirty="0"/>
          </a:p>
        </p:txBody>
      </p:sp>
      <p:sp>
        <p:nvSpPr>
          <p:cNvPr id="67" name="Rectangle 66"/>
          <p:cNvSpPr/>
          <p:nvPr/>
        </p:nvSpPr>
        <p:spPr>
          <a:xfrm>
            <a:off x="152400" y="6248400"/>
            <a:ext cx="4343400" cy="400110"/>
          </a:xfrm>
          <a:prstGeom prst="rect">
            <a:avLst/>
          </a:prstGeom>
        </p:spPr>
        <p:txBody>
          <a:bodyPr wrap="square">
            <a:spAutoFit/>
          </a:bodyPr>
          <a:lstStyle/>
          <a:p>
            <a:pPr algn="just"/>
            <a:r>
              <a:rPr lang="en-US" sz="1000" b="1" i="1" dirty="0"/>
              <a:t>The Chilean Vice Minister of the Environment, Marcelo Mena, and the Governor of the region, Paola </a:t>
            </a:r>
            <a:r>
              <a:rPr lang="en-US" sz="1000" b="1" i="1" dirty="0" err="1"/>
              <a:t>Fernández</a:t>
            </a:r>
            <a:r>
              <a:rPr lang="en-US" sz="1000" b="1" i="1" dirty="0"/>
              <a:t>, visited ORCAS on </a:t>
            </a:r>
            <a:r>
              <a:rPr lang="en-US" sz="1000" b="1" i="1" dirty="0" smtClean="0"/>
              <a:t>2/4/16. </a:t>
            </a:r>
            <a:endParaRPr lang="en-US" sz="1000" b="1" i="1" dirty="0"/>
          </a:p>
        </p:txBody>
      </p:sp>
      <p:sp>
        <p:nvSpPr>
          <p:cNvPr id="68" name="TextBox 67"/>
          <p:cNvSpPr txBox="1"/>
          <p:nvPr/>
        </p:nvSpPr>
        <p:spPr>
          <a:xfrm>
            <a:off x="8229600" y="3962400"/>
            <a:ext cx="612517" cy="276999"/>
          </a:xfrm>
          <a:prstGeom prst="rect">
            <a:avLst/>
          </a:prstGeom>
          <a:noFill/>
        </p:spPr>
        <p:txBody>
          <a:bodyPr wrap="none" rtlCol="0">
            <a:spAutoFit/>
          </a:bodyPr>
          <a:lstStyle/>
          <a:p>
            <a:r>
              <a:rPr lang="en-US" sz="1200" dirty="0" smtClean="0">
                <a:solidFill>
                  <a:srgbClr val="FFFFFF"/>
                </a:solidFill>
              </a:rPr>
              <a:t>3/7/16</a:t>
            </a:r>
            <a:endParaRPr lang="en-US" sz="1200" dirty="0">
              <a:solidFill>
                <a:srgbClr val="FFFFFF"/>
              </a:solidFill>
            </a:endParaRPr>
          </a:p>
        </p:txBody>
      </p:sp>
      <p:sp>
        <p:nvSpPr>
          <p:cNvPr id="69" name="TextBox 68"/>
          <p:cNvSpPr txBox="1"/>
          <p:nvPr/>
        </p:nvSpPr>
        <p:spPr>
          <a:xfrm>
            <a:off x="7847701" y="3581400"/>
            <a:ext cx="1287958" cy="461665"/>
          </a:xfrm>
          <a:prstGeom prst="rect">
            <a:avLst/>
          </a:prstGeom>
          <a:noFill/>
        </p:spPr>
        <p:txBody>
          <a:bodyPr wrap="none" rtlCol="0">
            <a:spAutoFit/>
          </a:bodyPr>
          <a:lstStyle/>
          <a:p>
            <a:pPr algn="ctr"/>
            <a:r>
              <a:rPr lang="en-US" sz="1200" dirty="0" smtClean="0"/>
              <a:t>PRISM returned</a:t>
            </a:r>
          </a:p>
          <a:p>
            <a:pPr algn="ctr"/>
            <a:r>
              <a:rPr lang="en-US" sz="1200" dirty="0"/>
              <a:t>t</a:t>
            </a:r>
            <a:r>
              <a:rPr lang="en-US" sz="1200" dirty="0" smtClean="0"/>
              <a:t>o JPL</a:t>
            </a:r>
          </a:p>
        </p:txBody>
      </p:sp>
    </p:spTree>
    <p:extLst>
      <p:ext uri="{BB962C8B-B14F-4D97-AF65-F5344CB8AC3E}">
        <p14:creationId xmlns:p14="http://schemas.microsoft.com/office/powerpoint/2010/main" val="399034003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Haptophyte</a:t>
            </a:r>
            <a:r>
              <a:rPr lang="en-US" dirty="0" smtClean="0"/>
              <a:t> </a:t>
            </a:r>
            <a:r>
              <a:rPr lang="en-US" dirty="0" smtClean="0"/>
              <a:t>– </a:t>
            </a:r>
            <a:r>
              <a:rPr lang="en-US" i="1" dirty="0" err="1" smtClean="0"/>
              <a:t>Emiliania</a:t>
            </a:r>
            <a:r>
              <a:rPr lang="en-US" i="1" dirty="0" smtClean="0"/>
              <a:t> </a:t>
            </a:r>
            <a:r>
              <a:rPr lang="en-US" i="1" dirty="0" err="1" smtClean="0"/>
              <a:t>huxleyi</a:t>
            </a:r>
            <a:endParaRPr lang="en-US" i="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1627" y="1758701"/>
            <a:ext cx="3164662" cy="263721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224" y="5192492"/>
            <a:ext cx="1766825" cy="1320156"/>
          </a:xfrm>
          <a:prstGeom prst="rect">
            <a:avLst/>
          </a:prstGeom>
        </p:spPr>
      </p:pic>
      <p:sp>
        <p:nvSpPr>
          <p:cNvPr id="12" name="TextBox 11"/>
          <p:cNvSpPr txBox="1"/>
          <p:nvPr/>
        </p:nvSpPr>
        <p:spPr>
          <a:xfrm>
            <a:off x="3071930" y="5667904"/>
            <a:ext cx="3000139" cy="369332"/>
          </a:xfrm>
          <a:prstGeom prst="rect">
            <a:avLst/>
          </a:prstGeom>
          <a:noFill/>
        </p:spPr>
        <p:txBody>
          <a:bodyPr wrap="square" rtlCol="0">
            <a:spAutoFit/>
          </a:bodyPr>
          <a:lstStyle/>
          <a:p>
            <a:r>
              <a:rPr lang="en-US" dirty="0" smtClean="0"/>
              <a:t>Detached </a:t>
            </a:r>
            <a:r>
              <a:rPr lang="en-US" dirty="0" err="1" smtClean="0"/>
              <a:t>Coccolith</a:t>
            </a:r>
            <a:endParaRPr lang="en-US" dirty="0"/>
          </a:p>
        </p:txBody>
      </p:sp>
      <p:sp>
        <p:nvSpPr>
          <p:cNvPr id="13" name="TextBox 12"/>
          <p:cNvSpPr txBox="1"/>
          <p:nvPr/>
        </p:nvSpPr>
        <p:spPr>
          <a:xfrm>
            <a:off x="4436289" y="2233978"/>
            <a:ext cx="3000139" cy="646331"/>
          </a:xfrm>
          <a:prstGeom prst="rect">
            <a:avLst/>
          </a:prstGeom>
          <a:noFill/>
        </p:spPr>
        <p:txBody>
          <a:bodyPr wrap="square" rtlCol="0">
            <a:spAutoFit/>
          </a:bodyPr>
          <a:lstStyle/>
          <a:p>
            <a:r>
              <a:rPr lang="en-US" dirty="0" err="1" smtClean="0"/>
              <a:t>Coccolithophore</a:t>
            </a:r>
            <a:r>
              <a:rPr lang="en-US" dirty="0" smtClean="0"/>
              <a:t> with a calcite shell</a:t>
            </a:r>
            <a:endParaRPr lang="en-US" dirty="0"/>
          </a:p>
        </p:txBody>
      </p:sp>
      <p:sp>
        <p:nvSpPr>
          <p:cNvPr id="14" name="Rectangle 13"/>
          <p:cNvSpPr/>
          <p:nvPr/>
        </p:nvSpPr>
        <p:spPr>
          <a:xfrm>
            <a:off x="4436289" y="3077310"/>
            <a:ext cx="4572000" cy="2031325"/>
          </a:xfrm>
          <a:prstGeom prst="rect">
            <a:avLst/>
          </a:prstGeom>
        </p:spPr>
        <p:txBody>
          <a:bodyPr>
            <a:spAutoFit/>
          </a:bodyPr>
          <a:lstStyle/>
          <a:p>
            <a:pPr marL="342900" indent="-342900">
              <a:buAutoNum type="arabicParenR"/>
            </a:pPr>
            <a:r>
              <a:rPr lang="en-US" dirty="0" smtClean="0">
                <a:latin typeface="Cambria" panose="02040503050406030204" pitchFamily="18" charset="0"/>
                <a:ea typeface="Times New Roman" panose="02020603050405020304" pitchFamily="18" charset="0"/>
                <a:cs typeface="Times New Roman" panose="02020603050405020304" pitchFamily="18" charset="0"/>
              </a:rPr>
              <a:t>CaCO</a:t>
            </a:r>
            <a:r>
              <a:rPr lang="en-US" baseline="-25000" dirty="0" smtClean="0">
                <a:latin typeface="Cambria" panose="02040503050406030204" pitchFamily="18" charset="0"/>
                <a:ea typeface="Times New Roman" panose="02020603050405020304" pitchFamily="18" charset="0"/>
                <a:cs typeface="Times New Roman" panose="02020603050405020304" pitchFamily="18" charset="0"/>
              </a:rPr>
              <a:t>3</a:t>
            </a:r>
            <a:r>
              <a:rPr lang="en-US" dirty="0" smtClean="0">
                <a:latin typeface="Cambria" panose="02040503050406030204" pitchFamily="18" charset="0"/>
                <a:ea typeface="Times New Roman" panose="02020603050405020304" pitchFamily="18" charset="0"/>
                <a:cs typeface="Times New Roman" panose="02020603050405020304" pitchFamily="18" charset="0"/>
              </a:rPr>
              <a:t> </a:t>
            </a:r>
            <a:r>
              <a:rPr lang="en-US" dirty="0">
                <a:latin typeface="Cambria" panose="02040503050406030204" pitchFamily="18" charset="0"/>
                <a:ea typeface="Times New Roman" panose="02020603050405020304" pitchFamily="18" charset="0"/>
                <a:cs typeface="Times New Roman" panose="02020603050405020304" pitchFamily="18" charset="0"/>
              </a:rPr>
              <a:t>precipitation produces CO</a:t>
            </a:r>
            <a:r>
              <a:rPr lang="en-US" baseline="-25000" dirty="0">
                <a:latin typeface="Cambria" panose="02040503050406030204" pitchFamily="18" charset="0"/>
                <a:ea typeface="Times New Roman" panose="02020603050405020304" pitchFamily="18" charset="0"/>
                <a:cs typeface="Times New Roman" panose="02020603050405020304" pitchFamily="18" charset="0"/>
              </a:rPr>
              <a:t>2</a:t>
            </a:r>
            <a:r>
              <a:rPr lang="en-US" dirty="0">
                <a:latin typeface="Cambria" panose="02040503050406030204" pitchFamily="18" charset="0"/>
                <a:ea typeface="Times New Roman" panose="02020603050405020304" pitchFamily="18" charset="0"/>
                <a:cs typeface="Times New Roman" panose="02020603050405020304" pitchFamily="18" charset="0"/>
              </a:rPr>
              <a:t> that directly raises pCO</a:t>
            </a:r>
            <a:r>
              <a:rPr lang="en-US" baseline="-25000" dirty="0">
                <a:latin typeface="Cambria" panose="02040503050406030204" pitchFamily="18" charset="0"/>
                <a:ea typeface="Times New Roman" panose="02020603050405020304" pitchFamily="18" charset="0"/>
                <a:cs typeface="Times New Roman" panose="02020603050405020304" pitchFamily="18" charset="0"/>
              </a:rPr>
              <a:t>2surf</a:t>
            </a:r>
            <a:r>
              <a:rPr lang="en-US" dirty="0">
                <a:latin typeface="Cambria" panose="02040503050406030204" pitchFamily="18" charset="0"/>
                <a:ea typeface="Times New Roman" panose="02020603050405020304" pitchFamily="18" charset="0"/>
                <a:cs typeface="Times New Roman" panose="02020603050405020304" pitchFamily="18" charset="0"/>
              </a:rPr>
              <a:t> </a:t>
            </a:r>
            <a:endParaRPr lang="en-US" dirty="0" smtClean="0">
              <a:latin typeface="Cambria" panose="02040503050406030204" pitchFamily="18" charset="0"/>
              <a:ea typeface="Times New Roman" panose="02020603050405020304" pitchFamily="18" charset="0"/>
              <a:cs typeface="Times New Roman" panose="02020603050405020304" pitchFamily="18" charset="0"/>
            </a:endParaRPr>
          </a:p>
          <a:p>
            <a:pPr marL="342900" indent="-342900">
              <a:buAutoNum type="arabicParenR"/>
            </a:pPr>
            <a:r>
              <a:rPr lang="en-US" dirty="0" smtClean="0">
                <a:latin typeface="Cambria" panose="02040503050406030204" pitchFamily="18" charset="0"/>
                <a:ea typeface="Times New Roman" panose="02020603050405020304" pitchFamily="18" charset="0"/>
                <a:cs typeface="Times New Roman" panose="02020603050405020304" pitchFamily="18" charset="0"/>
              </a:rPr>
              <a:t>the </a:t>
            </a:r>
            <a:r>
              <a:rPr lang="en-US" dirty="0">
                <a:latin typeface="Cambria" panose="02040503050406030204" pitchFamily="18" charset="0"/>
                <a:ea typeface="Times New Roman" panose="02020603050405020304" pitchFamily="18" charset="0"/>
                <a:cs typeface="Times New Roman" panose="02020603050405020304" pitchFamily="18" charset="0"/>
              </a:rPr>
              <a:t>calcite shells provide efficient ballast to transfer organic carbon from the surface to deep ocean potentially increasing NCP, export production and export efficiency which lowers pCO</a:t>
            </a:r>
            <a:r>
              <a:rPr lang="en-US" baseline="-25000" dirty="0">
                <a:latin typeface="Cambria" panose="02040503050406030204" pitchFamily="18" charset="0"/>
                <a:ea typeface="Times New Roman" panose="02020603050405020304" pitchFamily="18" charset="0"/>
                <a:cs typeface="Times New Roman" panose="02020603050405020304" pitchFamily="18" charset="0"/>
              </a:rPr>
              <a:t>2surf</a:t>
            </a:r>
            <a:r>
              <a:rPr lang="en-US" dirty="0">
                <a:latin typeface="Cambria" panose="02040503050406030204" pitchFamily="18" charset="0"/>
                <a:ea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830193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724" y="179329"/>
            <a:ext cx="7886700" cy="1325563"/>
          </a:xfrm>
        </p:spPr>
        <p:txBody>
          <a:bodyPr/>
          <a:lstStyle/>
          <a:p>
            <a:r>
              <a:rPr lang="en-US" i="1" dirty="0" err="1" smtClean="0"/>
              <a:t>Haptophyte</a:t>
            </a:r>
            <a:r>
              <a:rPr lang="en-US" i="1" dirty="0" smtClean="0"/>
              <a:t>: </a:t>
            </a:r>
            <a:br>
              <a:rPr lang="en-US" i="1" dirty="0" smtClean="0"/>
            </a:br>
            <a:r>
              <a:rPr lang="en-US" i="1" dirty="0" err="1" smtClean="0"/>
              <a:t>Phaeocystis</a:t>
            </a:r>
            <a:r>
              <a:rPr lang="en-US" i="1" dirty="0" smtClean="0"/>
              <a:t> </a:t>
            </a:r>
            <a:r>
              <a:rPr lang="en-US" i="1" dirty="0" err="1" smtClean="0"/>
              <a:t>antarctica</a:t>
            </a:r>
            <a:endParaRPr lang="en-US" i="1" dirty="0"/>
          </a:p>
        </p:txBody>
      </p:sp>
      <p:pic>
        <p:nvPicPr>
          <p:cNvPr id="5" name="Picture 4"/>
          <p:cNvPicPr>
            <a:picLocks noChangeAspect="1"/>
          </p:cNvPicPr>
          <p:nvPr/>
        </p:nvPicPr>
        <p:blipFill>
          <a:blip r:embed="rId2"/>
          <a:stretch>
            <a:fillRect/>
          </a:stretch>
        </p:blipFill>
        <p:spPr>
          <a:xfrm>
            <a:off x="75569" y="1504892"/>
            <a:ext cx="6353175" cy="2905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78" y="365920"/>
            <a:ext cx="2692400" cy="2082800"/>
          </a:xfrm>
          <a:prstGeom prst="rect">
            <a:avLst/>
          </a:prstGeom>
        </p:spPr>
      </p:pic>
      <p:pic>
        <p:nvPicPr>
          <p:cNvPr id="8" name="Picture 7"/>
          <p:cNvPicPr>
            <a:picLocks noChangeAspect="1"/>
          </p:cNvPicPr>
          <p:nvPr/>
        </p:nvPicPr>
        <p:blipFill>
          <a:blip r:embed="rId4"/>
          <a:stretch>
            <a:fillRect/>
          </a:stretch>
        </p:blipFill>
        <p:spPr>
          <a:xfrm>
            <a:off x="6556759" y="3809396"/>
            <a:ext cx="2326382" cy="348166"/>
          </a:xfrm>
          <a:prstGeom prst="rect">
            <a:avLst/>
          </a:prstGeom>
        </p:spPr>
      </p:pic>
      <p:sp>
        <p:nvSpPr>
          <p:cNvPr id="9" name="Rectangle 2"/>
          <p:cNvSpPr>
            <a:spLocks noChangeArrowheads="1"/>
          </p:cNvSpPr>
          <p:nvPr/>
        </p:nvSpPr>
        <p:spPr bwMode="auto">
          <a:xfrm>
            <a:off x="1586976" y="4362098"/>
            <a:ext cx="572612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Quote from Andrew Davidson, Australian Antarctic Division</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1" descr="cid:image001.jpg@01D1D90D.FD743A3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27757" y="4829204"/>
            <a:ext cx="6199526" cy="14790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39038" y="2448720"/>
            <a:ext cx="3238185" cy="830997"/>
          </a:xfrm>
          <a:prstGeom prst="rect">
            <a:avLst/>
          </a:prstGeom>
        </p:spPr>
        <p:txBody>
          <a:bodyPr wrap="square">
            <a:spAutoFit/>
          </a:bodyPr>
          <a:lstStyle/>
          <a:p>
            <a:r>
              <a:rPr lang="en-US" sz="1200" i="1" dirty="0" err="1"/>
              <a:t>Phaeocystis</a:t>
            </a:r>
            <a:r>
              <a:rPr lang="en-US" sz="1200" i="1" dirty="0"/>
              <a:t> </a:t>
            </a:r>
            <a:r>
              <a:rPr lang="en-US" sz="1200" i="1" dirty="0" err="1"/>
              <a:t>antarctica</a:t>
            </a:r>
            <a:r>
              <a:rPr lang="en-US" sz="1200" dirty="0"/>
              <a:t>, a flagellate around 6 µm diameter that forms gelatinous colonies up to 2 cm in diameter, is often the first species to bloom in ice-edge waters.</a:t>
            </a:r>
          </a:p>
        </p:txBody>
      </p:sp>
    </p:spTree>
    <p:extLst>
      <p:ext uri="{BB962C8B-B14F-4D97-AF65-F5344CB8AC3E}">
        <p14:creationId xmlns:p14="http://schemas.microsoft.com/office/powerpoint/2010/main" val="1597230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39" y="368883"/>
            <a:ext cx="7886700" cy="1325563"/>
          </a:xfrm>
        </p:spPr>
        <p:txBody>
          <a:bodyPr/>
          <a:lstStyle/>
          <a:p>
            <a:r>
              <a:rPr lang="en-US" dirty="0" smtClean="0"/>
              <a:t>Water-leaving reflectance</a:t>
            </a:r>
            <a:endParaRPr lang="en-US" dirty="0"/>
          </a:p>
        </p:txBody>
      </p:sp>
      <p:sp>
        <p:nvSpPr>
          <p:cNvPr id="3" name="Content Placeholder 2"/>
          <p:cNvSpPr>
            <a:spLocks noGrp="1"/>
          </p:cNvSpPr>
          <p:nvPr>
            <p:ph idx="1"/>
          </p:nvPr>
        </p:nvSpPr>
        <p:spPr/>
        <p:txBody>
          <a:bodyPr/>
          <a:lstStyle/>
          <a:p>
            <a:r>
              <a:rPr lang="en-US" dirty="0" smtClean="0"/>
              <a:t>Multi-Spectral Satellites		 Hyperspectral</a:t>
            </a:r>
            <a:endParaRPr lang="en-US" dirty="0"/>
          </a:p>
        </p:txBody>
      </p:sp>
      <p:pic>
        <p:nvPicPr>
          <p:cNvPr id="2050"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26775"/>
          <a:stretch/>
        </p:blipFill>
        <p:spPr bwMode="auto">
          <a:xfrm>
            <a:off x="5489478" y="2412681"/>
            <a:ext cx="3513768"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862" r="88610" b="7601"/>
          <a:stretch/>
        </p:blipFill>
        <p:spPr bwMode="auto">
          <a:xfrm>
            <a:off x="5032278" y="2559240"/>
            <a:ext cx="457200" cy="35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1961" r="30940" b="63862"/>
          <a:stretch/>
        </p:blipFill>
        <p:spPr>
          <a:xfrm>
            <a:off x="373479" y="2201335"/>
            <a:ext cx="4456771" cy="4488210"/>
          </a:xfrm>
          <a:prstGeom prst="rect">
            <a:avLst/>
          </a:prstGeom>
        </p:spPr>
      </p:pic>
    </p:spTree>
    <p:extLst>
      <p:ext uri="{BB962C8B-B14F-4D97-AF65-F5344CB8AC3E}">
        <p14:creationId xmlns:p14="http://schemas.microsoft.com/office/powerpoint/2010/main" val="2067316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Inversion modeling to estimate phytoplankton taxa</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6196" y="1690689"/>
            <a:ext cx="9171980" cy="3625894"/>
          </a:xfrm>
          <a:prstGeom prst="rect">
            <a:avLst/>
          </a:prstGeom>
        </p:spPr>
      </p:pic>
    </p:spTree>
    <p:extLst>
      <p:ext uri="{BB962C8B-B14F-4D97-AF65-F5344CB8AC3E}">
        <p14:creationId xmlns:p14="http://schemas.microsoft.com/office/powerpoint/2010/main" val="1917009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5034" y="1422139"/>
            <a:ext cx="6044346" cy="5315685"/>
            <a:chOff x="1776412" y="993162"/>
            <a:chExt cx="6044346" cy="5315685"/>
          </a:xfrm>
        </p:grpSpPr>
        <p:pic>
          <p:nvPicPr>
            <p:cNvPr id="4" name="Picture 3"/>
            <p:cNvPicPr>
              <a:picLocks noChangeAspect="1"/>
            </p:cNvPicPr>
            <p:nvPr/>
          </p:nvPicPr>
          <p:blipFill rotWithShape="1">
            <a:blip r:embed="rId2"/>
            <a:srcRect t="37975"/>
            <a:stretch/>
          </p:blipFill>
          <p:spPr>
            <a:xfrm>
              <a:off x="1776412" y="1177828"/>
              <a:ext cx="6044346" cy="5131019"/>
            </a:xfrm>
            <a:prstGeom prst="rect">
              <a:avLst/>
            </a:prstGeom>
          </p:spPr>
        </p:pic>
        <p:sp>
          <p:nvSpPr>
            <p:cNvPr id="5" name="TextBox 4"/>
            <p:cNvSpPr txBox="1"/>
            <p:nvPr/>
          </p:nvSpPr>
          <p:spPr>
            <a:xfrm>
              <a:off x="4167553" y="1010378"/>
              <a:ext cx="1046285" cy="369332"/>
            </a:xfrm>
            <a:prstGeom prst="rect">
              <a:avLst/>
            </a:prstGeom>
            <a:noFill/>
          </p:spPr>
          <p:txBody>
            <a:bodyPr wrap="square" rtlCol="0">
              <a:spAutoFit/>
            </a:bodyPr>
            <a:lstStyle/>
            <a:p>
              <a:r>
                <a:rPr lang="en-US" dirty="0" smtClean="0"/>
                <a:t>Thermal</a:t>
              </a:r>
              <a:endParaRPr lang="en-US" dirty="0"/>
            </a:p>
          </p:txBody>
        </p:sp>
        <p:sp>
          <p:nvSpPr>
            <p:cNvPr id="8" name="TextBox 7"/>
            <p:cNvSpPr txBox="1"/>
            <p:nvPr/>
          </p:nvSpPr>
          <p:spPr>
            <a:xfrm>
              <a:off x="5363673" y="1002319"/>
              <a:ext cx="1244477" cy="369332"/>
            </a:xfrm>
            <a:prstGeom prst="rect">
              <a:avLst/>
            </a:prstGeom>
            <a:noFill/>
          </p:spPr>
          <p:txBody>
            <a:bodyPr wrap="square" rtlCol="0">
              <a:spAutoFit/>
            </a:bodyPr>
            <a:lstStyle/>
            <a:p>
              <a:pPr algn="ctr"/>
              <a:r>
                <a:rPr lang="en-US" dirty="0" smtClean="0"/>
                <a:t>Biological</a:t>
              </a:r>
              <a:endParaRPr lang="en-US" dirty="0"/>
            </a:p>
          </p:txBody>
        </p:sp>
        <p:sp>
          <p:nvSpPr>
            <p:cNvPr id="9" name="TextBox 8"/>
            <p:cNvSpPr txBox="1"/>
            <p:nvPr/>
          </p:nvSpPr>
          <p:spPr>
            <a:xfrm>
              <a:off x="2848158" y="993162"/>
              <a:ext cx="1244477" cy="369332"/>
            </a:xfrm>
            <a:prstGeom prst="rect">
              <a:avLst/>
            </a:prstGeom>
            <a:noFill/>
          </p:spPr>
          <p:txBody>
            <a:bodyPr wrap="square" rtlCol="0">
              <a:spAutoFit/>
            </a:bodyPr>
            <a:lstStyle/>
            <a:p>
              <a:pPr algn="ctr"/>
              <a:r>
                <a:rPr lang="en-US" dirty="0" smtClean="0"/>
                <a:t>Net</a:t>
              </a:r>
              <a:endParaRPr lang="en-US" dirty="0"/>
            </a:p>
          </p:txBody>
        </p:sp>
      </p:grpSp>
      <p:sp>
        <p:nvSpPr>
          <p:cNvPr id="3" name="Content Placeholder 2"/>
          <p:cNvSpPr>
            <a:spLocks noGrp="1"/>
          </p:cNvSpPr>
          <p:nvPr>
            <p:ph idx="1"/>
          </p:nvPr>
        </p:nvSpPr>
        <p:spPr>
          <a:xfrm>
            <a:off x="750167" y="276226"/>
            <a:ext cx="7592322" cy="1145913"/>
          </a:xfrm>
        </p:spPr>
        <p:txBody>
          <a:bodyPr>
            <a:noAutofit/>
          </a:bodyPr>
          <a:lstStyle/>
          <a:p>
            <a:r>
              <a:rPr lang="en-US" sz="2400" dirty="0" smtClean="0"/>
              <a:t>Proposal submitted to NASA Ocean Biology and Biogeochemistry Carbon Program</a:t>
            </a:r>
          </a:p>
          <a:p>
            <a:pPr lvl="1"/>
            <a:r>
              <a:rPr lang="en-US" sz="2000" dirty="0" smtClean="0"/>
              <a:t>Dierssen, Munro, Roesler, Gierach, Schofield</a:t>
            </a:r>
          </a:p>
          <a:p>
            <a:endParaRPr lang="en-US" sz="2400" dirty="0" smtClean="0"/>
          </a:p>
        </p:txBody>
      </p:sp>
      <p:sp>
        <p:nvSpPr>
          <p:cNvPr id="7" name="Text Placeholder 6"/>
          <p:cNvSpPr>
            <a:spLocks noGrp="1"/>
          </p:cNvSpPr>
          <p:nvPr>
            <p:ph type="body" sz="half" idx="2"/>
          </p:nvPr>
        </p:nvSpPr>
        <p:spPr>
          <a:xfrm>
            <a:off x="291175" y="1910643"/>
            <a:ext cx="2756825" cy="3970867"/>
          </a:xfrm>
        </p:spPr>
        <p:txBody>
          <a:bodyPr>
            <a:normAutofit/>
          </a:bodyPr>
          <a:lstStyle/>
          <a:p>
            <a:r>
              <a:rPr lang="en-US" sz="2000" dirty="0" smtClean="0"/>
              <a:t>Link </a:t>
            </a:r>
            <a:r>
              <a:rPr lang="en-US" sz="2000" dirty="0"/>
              <a:t>phytoplankton </a:t>
            </a:r>
            <a:r>
              <a:rPr lang="en-US" sz="2000" dirty="0" smtClean="0"/>
              <a:t>and optics to </a:t>
            </a:r>
            <a:r>
              <a:rPr lang="en-US" sz="2000" dirty="0"/>
              <a:t>pCO2 Dynamics along Antarctic Peninsula </a:t>
            </a:r>
            <a:r>
              <a:rPr lang="en-US" sz="2000" dirty="0" smtClean="0"/>
              <a:t>and across Drake Passage</a:t>
            </a:r>
            <a:endParaRPr lang="en-US" sz="2000" dirty="0"/>
          </a:p>
          <a:p>
            <a:endParaRPr lang="en-US" sz="2000" dirty="0"/>
          </a:p>
        </p:txBody>
      </p:sp>
    </p:spTree>
    <p:extLst>
      <p:ext uri="{BB962C8B-B14F-4D97-AF65-F5344CB8AC3E}">
        <p14:creationId xmlns:p14="http://schemas.microsoft.com/office/powerpoint/2010/main" val="4111004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5" y="253366"/>
            <a:ext cx="8230810" cy="430887"/>
          </a:xfrm>
        </p:spPr>
        <p:txBody>
          <a:bodyPr>
            <a:noAutofit/>
          </a:bodyPr>
          <a:lstStyle/>
          <a:p>
            <a:r>
              <a:rPr lang="en-US" sz="3600" dirty="0" smtClean="0"/>
              <a:t>Next Steps</a:t>
            </a:r>
            <a:endParaRPr lang="en-US" sz="3600" dirty="0"/>
          </a:p>
        </p:txBody>
      </p:sp>
      <p:sp>
        <p:nvSpPr>
          <p:cNvPr id="3" name="Content Placeholder 2"/>
          <p:cNvSpPr>
            <a:spLocks noGrp="1"/>
          </p:cNvSpPr>
          <p:nvPr>
            <p:ph sz="half" idx="1"/>
          </p:nvPr>
        </p:nvSpPr>
        <p:spPr>
          <a:xfrm>
            <a:off x="152400" y="1447800"/>
            <a:ext cx="8854001" cy="5177831"/>
          </a:xfrm>
        </p:spPr>
        <p:txBody>
          <a:bodyPr>
            <a:normAutofit/>
          </a:bodyPr>
          <a:lstStyle/>
          <a:p>
            <a:pPr algn="just"/>
            <a:r>
              <a:rPr lang="en-US" sz="2200" dirty="0" smtClean="0"/>
              <a:t>Finish processing PRISM flight lines</a:t>
            </a:r>
          </a:p>
          <a:p>
            <a:pPr algn="just"/>
            <a:endParaRPr lang="en-US" sz="1100" dirty="0" smtClean="0"/>
          </a:p>
          <a:p>
            <a:pPr algn="just"/>
            <a:r>
              <a:rPr lang="en-US" sz="2200" dirty="0" smtClean="0"/>
              <a:t>Compare </a:t>
            </a:r>
            <a:r>
              <a:rPr lang="en-US" sz="2200" dirty="0" err="1" smtClean="0"/>
              <a:t>Rrs</a:t>
            </a:r>
            <a:r>
              <a:rPr lang="en-US" sz="2200" dirty="0" smtClean="0"/>
              <a:t> from PRISM with ship and 1km MODIS/VIIRS measurements</a:t>
            </a:r>
          </a:p>
          <a:p>
            <a:pPr lvl="1" algn="just"/>
            <a:r>
              <a:rPr lang="en-US" sz="2200" dirty="0" smtClean="0"/>
              <a:t>Validate the atmospheric correction</a:t>
            </a:r>
          </a:p>
          <a:p>
            <a:pPr lvl="1" algn="just"/>
            <a:endParaRPr lang="en-US" sz="1100" dirty="0" smtClean="0"/>
          </a:p>
          <a:p>
            <a:pPr algn="just"/>
            <a:r>
              <a:rPr lang="en-US" sz="2200" dirty="0" smtClean="0"/>
              <a:t>Compare PRISM and satellite products with ship measurements, e.g.:</a:t>
            </a:r>
          </a:p>
          <a:p>
            <a:pPr lvl="1" algn="just"/>
            <a:r>
              <a:rPr lang="en-US" sz="2200" dirty="0" smtClean="0"/>
              <a:t>Chlorophyll</a:t>
            </a:r>
          </a:p>
          <a:p>
            <a:pPr lvl="1" algn="just"/>
            <a:r>
              <a:rPr lang="en-US" sz="2200" dirty="0" smtClean="0"/>
              <a:t>Calcite (Particulate Inorganic Carbon) </a:t>
            </a:r>
          </a:p>
          <a:p>
            <a:pPr lvl="1" algn="just"/>
            <a:r>
              <a:rPr lang="en-US" sz="2200" dirty="0" smtClean="0"/>
              <a:t>Absorption and </a:t>
            </a:r>
            <a:r>
              <a:rPr lang="en-US" sz="2200" dirty="0" smtClean="0"/>
              <a:t>Backscattering</a:t>
            </a:r>
          </a:p>
          <a:p>
            <a:pPr algn="just"/>
            <a:endParaRPr lang="en-US" sz="2200" dirty="0" smtClean="0"/>
          </a:p>
          <a:p>
            <a:pPr algn="just"/>
            <a:r>
              <a:rPr lang="en-US" sz="2200" dirty="0" smtClean="0"/>
              <a:t>Tune algorithms for PRISM based on field measurements</a:t>
            </a:r>
          </a:p>
        </p:txBody>
      </p:sp>
    </p:spTree>
    <p:extLst>
      <p:ext uri="{BB962C8B-B14F-4D97-AF65-F5344CB8AC3E}">
        <p14:creationId xmlns:p14="http://schemas.microsoft.com/office/powerpoint/2010/main" val="1433141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additional funding</a:t>
            </a:r>
            <a:endParaRPr lang="en-US" dirty="0"/>
          </a:p>
        </p:txBody>
      </p:sp>
      <p:sp>
        <p:nvSpPr>
          <p:cNvPr id="3" name="Content Placeholder 2"/>
          <p:cNvSpPr>
            <a:spLocks noGrp="1"/>
          </p:cNvSpPr>
          <p:nvPr>
            <p:ph sz="half" idx="1"/>
          </p:nvPr>
        </p:nvSpPr>
        <p:spPr>
          <a:xfrm>
            <a:off x="628649" y="1825624"/>
            <a:ext cx="7239707" cy="4676775"/>
          </a:xfrm>
        </p:spPr>
        <p:txBody>
          <a:bodyPr>
            <a:normAutofit fontScale="85000" lnSpcReduction="20000"/>
          </a:bodyPr>
          <a:lstStyle/>
          <a:p>
            <a:pPr lvl="0"/>
            <a:r>
              <a:rPr lang="en-US" dirty="0"/>
              <a:t>Process and evaluate in situ optical and pigment data for the region in terms of phytoplankton functional groups or taxa </a:t>
            </a:r>
          </a:p>
          <a:p>
            <a:endParaRPr lang="en-US" dirty="0"/>
          </a:p>
          <a:p>
            <a:pPr lvl="0"/>
            <a:r>
              <a:rPr lang="en-US" dirty="0"/>
              <a:t>Develop semi-analytical algorithms to estimate dominant phytoplankton taxa from hyperspectral water-leaving reflectance</a:t>
            </a:r>
          </a:p>
          <a:p>
            <a:endParaRPr lang="en-US" dirty="0"/>
          </a:p>
          <a:p>
            <a:pPr lvl="0"/>
            <a:r>
              <a:rPr lang="en-US" dirty="0"/>
              <a:t>Evaluate relationships between phytoplankton taxa and carbon fluxes</a:t>
            </a:r>
          </a:p>
          <a:p>
            <a:endParaRPr lang="en-US" dirty="0"/>
          </a:p>
          <a:p>
            <a:pPr lvl="0"/>
            <a:r>
              <a:rPr lang="en-US" dirty="0"/>
              <a:t>Apply phytoplankton taxa and pCO</a:t>
            </a:r>
            <a:r>
              <a:rPr lang="en-US" baseline="-25000" dirty="0"/>
              <a:t>2surf</a:t>
            </a:r>
            <a:r>
              <a:rPr lang="en-US" dirty="0"/>
              <a:t> algorithms to the PRISM imagery collected as part of the ORCAS campaign</a:t>
            </a:r>
          </a:p>
          <a:p>
            <a:endParaRPr lang="en-US" dirty="0"/>
          </a:p>
          <a:p>
            <a:endParaRPr lang="en-US" dirty="0"/>
          </a:p>
        </p:txBody>
      </p:sp>
    </p:spTree>
    <p:extLst>
      <p:ext uri="{BB962C8B-B14F-4D97-AF65-F5344CB8AC3E}">
        <p14:creationId xmlns:p14="http://schemas.microsoft.com/office/powerpoint/2010/main" val="280415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5" y="253366"/>
            <a:ext cx="8230810" cy="430887"/>
          </a:xfrm>
        </p:spPr>
        <p:txBody>
          <a:bodyPr>
            <a:noAutofit/>
          </a:bodyPr>
          <a:lstStyle/>
          <a:p>
            <a:r>
              <a:rPr lang="en-US" dirty="0" smtClean="0"/>
              <a:t>ORCAS Field Campaign</a:t>
            </a:r>
            <a:endParaRPr lang="en-US" dirty="0"/>
          </a:p>
        </p:txBody>
      </p:sp>
      <p:sp>
        <p:nvSpPr>
          <p:cNvPr id="4" name="Rectangle 3"/>
          <p:cNvSpPr/>
          <p:nvPr/>
        </p:nvSpPr>
        <p:spPr>
          <a:xfrm>
            <a:off x="4343400" y="990600"/>
            <a:ext cx="4546600" cy="2954655"/>
          </a:xfrm>
          <a:prstGeom prst="rect">
            <a:avLst/>
          </a:prstGeom>
        </p:spPr>
        <p:txBody>
          <a:bodyPr wrap="square">
            <a:spAutoFit/>
          </a:bodyPr>
          <a:lstStyle/>
          <a:p>
            <a:r>
              <a:rPr lang="en-US" sz="1600" dirty="0" smtClean="0">
                <a:cs typeface="Calibri"/>
              </a:rPr>
              <a:t>12 research flights in total (98 flight </a:t>
            </a:r>
            <a:r>
              <a:rPr lang="en-US" sz="1600" dirty="0" err="1" smtClean="0">
                <a:cs typeface="Calibri"/>
              </a:rPr>
              <a:t>hrs</a:t>
            </a:r>
            <a:r>
              <a:rPr lang="en-US" sz="1600" dirty="0" smtClean="0">
                <a:cs typeface="Calibri"/>
              </a:rPr>
              <a:t>)</a:t>
            </a:r>
          </a:p>
          <a:p>
            <a:pPr marL="228600" lvl="1" indent="-228600">
              <a:buFont typeface="Arial"/>
              <a:buChar char="•"/>
            </a:pPr>
            <a:r>
              <a:rPr lang="en-US" sz="1600" dirty="0" smtClean="0">
                <a:cs typeface="Calibri"/>
              </a:rPr>
              <a:t>Western Survey:</a:t>
            </a:r>
          </a:p>
          <a:p>
            <a:pPr marL="571500" lvl="2" indent="-228600">
              <a:buFont typeface="Arial"/>
              <a:buChar char="•"/>
            </a:pPr>
            <a:r>
              <a:rPr lang="en-US" sz="1600" dirty="0" smtClean="0">
                <a:cs typeface="Calibri"/>
              </a:rPr>
              <a:t>15</a:t>
            </a:r>
            <a:r>
              <a:rPr lang="en-US" sz="1600" dirty="0">
                <a:cs typeface="Calibri"/>
              </a:rPr>
              <a:t>, </a:t>
            </a:r>
            <a:r>
              <a:rPr lang="en-US" sz="1600" dirty="0" smtClean="0">
                <a:cs typeface="Calibri"/>
              </a:rPr>
              <a:t>21</a:t>
            </a:r>
            <a:r>
              <a:rPr lang="en-US" sz="1600" dirty="0">
                <a:cs typeface="Calibri"/>
              </a:rPr>
              <a:t>, </a:t>
            </a:r>
            <a:r>
              <a:rPr lang="en-US" sz="1600" dirty="0" smtClean="0">
                <a:cs typeface="Calibri"/>
              </a:rPr>
              <a:t>23, 25 January</a:t>
            </a:r>
          </a:p>
          <a:p>
            <a:pPr marL="571500" lvl="2" indent="-228600">
              <a:buFont typeface="Arial"/>
              <a:buChar char="•"/>
            </a:pPr>
            <a:r>
              <a:rPr lang="en-US" sz="1600" dirty="0" smtClean="0">
                <a:cs typeface="Calibri"/>
              </a:rPr>
              <a:t>5, 8, 24 February</a:t>
            </a:r>
          </a:p>
          <a:p>
            <a:pPr marL="228600" lvl="1" indent="-228600">
              <a:buFont typeface="Arial"/>
              <a:buChar char="•"/>
            </a:pPr>
            <a:r>
              <a:rPr lang="en-US" sz="1600" dirty="0" smtClean="0">
                <a:cs typeface="Calibri"/>
              </a:rPr>
              <a:t>Eastern Survey:</a:t>
            </a:r>
          </a:p>
          <a:p>
            <a:pPr marL="571500" lvl="2" indent="-228600">
              <a:buFont typeface="Arial"/>
              <a:buChar char="•"/>
            </a:pPr>
            <a:r>
              <a:rPr lang="en-US" sz="1600" dirty="0" smtClean="0">
                <a:cs typeface="Calibri"/>
              </a:rPr>
              <a:t>18 January</a:t>
            </a:r>
          </a:p>
          <a:p>
            <a:pPr marL="571500" lvl="2" indent="-228600">
              <a:buFont typeface="Arial"/>
              <a:buChar char="•"/>
            </a:pPr>
            <a:r>
              <a:rPr lang="en-US" sz="1600" dirty="0" smtClean="0">
                <a:cs typeface="Calibri"/>
              </a:rPr>
              <a:t>12, 18, 25 February</a:t>
            </a:r>
          </a:p>
          <a:p>
            <a:pPr marL="228600" lvl="1" indent="-228600">
              <a:buFont typeface="Arial"/>
              <a:buChar char="•"/>
            </a:pPr>
            <a:r>
              <a:rPr lang="en-US" sz="1600" dirty="0" smtClean="0">
                <a:cs typeface="Calibri"/>
              </a:rPr>
              <a:t>Patagonia Shelf</a:t>
            </a:r>
          </a:p>
          <a:p>
            <a:pPr marL="571500" lvl="2" indent="-228600">
              <a:buFont typeface="Arial"/>
              <a:buChar char="•"/>
            </a:pPr>
            <a:r>
              <a:rPr lang="en-US" sz="1600" dirty="0" smtClean="0">
                <a:cs typeface="Calibri"/>
              </a:rPr>
              <a:t>30 January </a:t>
            </a:r>
            <a:endParaRPr lang="en-US" sz="1600" dirty="0">
              <a:cs typeface="Calibri"/>
            </a:endParaRPr>
          </a:p>
          <a:p>
            <a:pPr marL="228600" indent="-228600"/>
            <a:endParaRPr lang="en-US" sz="1400" dirty="0" smtClean="0">
              <a:cs typeface="Calibri"/>
            </a:endParaRPr>
          </a:p>
          <a:p>
            <a:pPr marL="742950" lvl="1" indent="-285750">
              <a:buFont typeface="Arial"/>
              <a:buChar char="•"/>
            </a:pPr>
            <a:endParaRPr lang="en-US" sz="1400" dirty="0" smtClean="0">
              <a:cs typeface="Calibri"/>
            </a:endParaRPr>
          </a:p>
          <a:p>
            <a:endParaRPr lang="en-US" sz="1400" dirty="0">
              <a:cs typeface="Calibri"/>
            </a:endParaRPr>
          </a:p>
        </p:txBody>
      </p:sp>
      <p:pic>
        <p:nvPicPr>
          <p:cNvPr id="5" name="Picture 4" descr="Screen Shot 2016-04-07 at 8.0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4092243" cy="5796624"/>
          </a:xfrm>
          <a:prstGeom prst="rect">
            <a:avLst/>
          </a:prstGeom>
        </p:spPr>
      </p:pic>
      <p:sp>
        <p:nvSpPr>
          <p:cNvPr id="7" name="Rectangle 6"/>
          <p:cNvSpPr/>
          <p:nvPr/>
        </p:nvSpPr>
        <p:spPr>
          <a:xfrm>
            <a:off x="4343400" y="3505200"/>
            <a:ext cx="4648200" cy="2554545"/>
          </a:xfrm>
          <a:prstGeom prst="rect">
            <a:avLst/>
          </a:prstGeom>
        </p:spPr>
        <p:txBody>
          <a:bodyPr wrap="square">
            <a:spAutoFit/>
          </a:bodyPr>
          <a:lstStyle/>
          <a:p>
            <a:r>
              <a:rPr lang="en-US" sz="1600" dirty="0" smtClean="0"/>
              <a:t>Interesting areas from a biological and integrated Earth System perspective (dashed boxes):</a:t>
            </a:r>
          </a:p>
          <a:p>
            <a:r>
              <a:rPr lang="en-US" sz="1600" dirty="0" smtClean="0"/>
              <a:t>1. The </a:t>
            </a:r>
            <a:r>
              <a:rPr lang="en-US" sz="1600" dirty="0"/>
              <a:t>Drake </a:t>
            </a:r>
            <a:r>
              <a:rPr lang="en-US" sz="1600" dirty="0" smtClean="0"/>
              <a:t>Passage</a:t>
            </a:r>
          </a:p>
          <a:p>
            <a:pPr marL="571500" indent="-228600">
              <a:buFont typeface="Arial"/>
              <a:buChar char="•"/>
            </a:pPr>
            <a:r>
              <a:rPr lang="en-US" sz="1600" dirty="0" smtClean="0"/>
              <a:t>Gradients </a:t>
            </a:r>
            <a:r>
              <a:rPr lang="en-US" sz="1600" dirty="0"/>
              <a:t>of particulate inorganic carbon and productivity</a:t>
            </a:r>
          </a:p>
          <a:p>
            <a:r>
              <a:rPr lang="en-US" sz="1600" dirty="0" smtClean="0"/>
              <a:t>2. Patagonian Shelf</a:t>
            </a:r>
          </a:p>
          <a:p>
            <a:pPr marL="571500" lvl="1" indent="-228600">
              <a:buFont typeface="Arial"/>
              <a:buChar char="•"/>
            </a:pPr>
            <a:r>
              <a:rPr lang="en-US" sz="1600" dirty="0"/>
              <a:t>G</a:t>
            </a:r>
            <a:r>
              <a:rPr lang="en-US" sz="1600" dirty="0" smtClean="0"/>
              <a:t>radients </a:t>
            </a:r>
            <a:r>
              <a:rPr lang="en-US" sz="1600" dirty="0"/>
              <a:t>of productivity</a:t>
            </a:r>
          </a:p>
          <a:p>
            <a:r>
              <a:rPr lang="en-US" sz="1600" dirty="0" smtClean="0"/>
              <a:t>3. Ice </a:t>
            </a:r>
            <a:r>
              <a:rPr lang="en-US" sz="1600" dirty="0"/>
              <a:t>edge </a:t>
            </a:r>
            <a:endParaRPr lang="en-US" sz="1600" dirty="0" smtClean="0"/>
          </a:p>
          <a:p>
            <a:pPr marL="571500" lvl="1" indent="-228600">
              <a:buFont typeface="Arial"/>
              <a:buChar char="•"/>
            </a:pPr>
            <a:r>
              <a:rPr lang="en-US" sz="1600" dirty="0" smtClean="0"/>
              <a:t>Preliminary CO</a:t>
            </a:r>
            <a:r>
              <a:rPr lang="en-US" sz="1600" baseline="-25000" dirty="0" smtClean="0"/>
              <a:t>2</a:t>
            </a:r>
            <a:r>
              <a:rPr lang="en-US" sz="1600" dirty="0" smtClean="0"/>
              <a:t>/O</a:t>
            </a:r>
            <a:r>
              <a:rPr lang="en-US" sz="1600" baseline="-25000" dirty="0" smtClean="0"/>
              <a:t>2</a:t>
            </a:r>
            <a:r>
              <a:rPr lang="en-US" sz="1600" dirty="0" smtClean="0"/>
              <a:t>/</a:t>
            </a:r>
            <a:r>
              <a:rPr lang="en-US" sz="1600" dirty="0"/>
              <a:t>trace gas data showed high DMS, </a:t>
            </a:r>
            <a:r>
              <a:rPr lang="en-US" sz="1600" dirty="0" smtClean="0"/>
              <a:t>N</a:t>
            </a:r>
            <a:r>
              <a:rPr lang="en-US" sz="1600" baseline="-25000" dirty="0" smtClean="0"/>
              <a:t>2</a:t>
            </a:r>
            <a:r>
              <a:rPr lang="en-US" sz="1600" dirty="0" smtClean="0"/>
              <a:t>O</a:t>
            </a:r>
            <a:r>
              <a:rPr lang="en-US" sz="1600" dirty="0"/>
              <a:t>, </a:t>
            </a:r>
            <a:r>
              <a:rPr lang="en-US" sz="1600" dirty="0" smtClean="0"/>
              <a:t>O</a:t>
            </a:r>
            <a:r>
              <a:rPr lang="en-US" sz="1600" baseline="-25000" dirty="0" smtClean="0"/>
              <a:t>2</a:t>
            </a:r>
            <a:r>
              <a:rPr lang="en-US" sz="1600" dirty="0"/>
              <a:t>, </a:t>
            </a:r>
            <a:r>
              <a:rPr lang="en-US" sz="1600" dirty="0" smtClean="0"/>
              <a:t>productivity</a:t>
            </a:r>
            <a:r>
              <a:rPr lang="en-US" sz="1600" dirty="0"/>
              <a:t> </a:t>
            </a:r>
            <a:r>
              <a:rPr lang="en-US" sz="1600" dirty="0" smtClean="0"/>
              <a:t>and </a:t>
            </a:r>
            <a:r>
              <a:rPr lang="en-US" sz="1600" dirty="0"/>
              <a:t>low </a:t>
            </a:r>
            <a:r>
              <a:rPr lang="en-US" sz="1600" dirty="0" smtClean="0"/>
              <a:t>CO</a:t>
            </a:r>
            <a:r>
              <a:rPr lang="en-US" sz="1600" baseline="-25000" dirty="0" smtClean="0"/>
              <a:t>2</a:t>
            </a:r>
            <a:endParaRPr lang="en-US" sz="1600" dirty="0"/>
          </a:p>
        </p:txBody>
      </p:sp>
      <p:sp>
        <p:nvSpPr>
          <p:cNvPr id="8" name="Rectangle 7"/>
          <p:cNvSpPr/>
          <p:nvPr/>
        </p:nvSpPr>
        <p:spPr bwMode="auto">
          <a:xfrm rot="19742175">
            <a:off x="1043433" y="4161006"/>
            <a:ext cx="2590800" cy="1219200"/>
          </a:xfrm>
          <a:prstGeom prst="rect">
            <a:avLst/>
          </a:prstGeom>
          <a:noFill/>
          <a:ln w="127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
        <p:nvSpPr>
          <p:cNvPr id="10" name="Rectangle 9"/>
          <p:cNvSpPr/>
          <p:nvPr/>
        </p:nvSpPr>
        <p:spPr bwMode="auto">
          <a:xfrm>
            <a:off x="2514600" y="2971800"/>
            <a:ext cx="838200" cy="838200"/>
          </a:xfrm>
          <a:prstGeom prst="rect">
            <a:avLst/>
          </a:prstGeom>
          <a:noFill/>
          <a:ln w="127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
        <p:nvSpPr>
          <p:cNvPr id="11" name="Rectangle 10"/>
          <p:cNvSpPr/>
          <p:nvPr/>
        </p:nvSpPr>
        <p:spPr bwMode="auto">
          <a:xfrm>
            <a:off x="1524000" y="5791200"/>
            <a:ext cx="838200" cy="838200"/>
          </a:xfrm>
          <a:prstGeom prst="rect">
            <a:avLst/>
          </a:prstGeom>
          <a:noFill/>
          <a:ln w="127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
        <p:nvSpPr>
          <p:cNvPr id="12" name="Rectangle 11"/>
          <p:cNvSpPr/>
          <p:nvPr/>
        </p:nvSpPr>
        <p:spPr bwMode="auto">
          <a:xfrm>
            <a:off x="2895600" y="4648200"/>
            <a:ext cx="838200" cy="838200"/>
          </a:xfrm>
          <a:prstGeom prst="rect">
            <a:avLst/>
          </a:prstGeom>
          <a:noFill/>
          <a:ln w="127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8326" rIns="0" bIns="48326" numCol="1" rtlCol="0" anchor="t" anchorCtr="0" compatLnSpc="1">
            <a:prstTxWarp prst="textNoShape">
              <a:avLst/>
            </a:prstTxWarp>
            <a:spAutoFit/>
          </a:bodyPr>
          <a:lstStyle/>
          <a:p>
            <a:pPr marL="244475" marR="0" indent="-244475" algn="l" defTabSz="966788" rtl="0" eaLnBrk="1" fontAlgn="base" latinLnBrk="0" hangingPunct="1">
              <a:lnSpc>
                <a:spcPct val="80000"/>
              </a:lnSpc>
              <a:spcBef>
                <a:spcPct val="0"/>
              </a:spcBef>
              <a:spcAft>
                <a:spcPct val="0"/>
              </a:spcAft>
              <a:buClrTx/>
              <a:buSzTx/>
              <a:buFont typeface="Wingdings" pitchFamily="2" charset="2"/>
              <a:buChar char="§"/>
              <a:tabLst/>
            </a:pPr>
            <a:endParaRPr kumimoji="0" lang="en-US" sz="1800" b="1" i="0" u="none" strike="noStrike" cap="none" normalizeH="0" baseline="0" smtClean="0">
              <a:ln>
                <a:noFill/>
              </a:ln>
              <a:solidFill>
                <a:srgbClr val="333399"/>
              </a:solidFill>
              <a:effectLst/>
              <a:latin typeface="Arial" charset="0"/>
              <a:ea typeface="ヒラギノ角ゴ Pro W3" pitchFamily="48" charset="-128"/>
            </a:endParaRPr>
          </a:p>
        </p:txBody>
      </p:sp>
    </p:spTree>
    <p:extLst>
      <p:ext uri="{BB962C8B-B14F-4D97-AF65-F5344CB8AC3E}">
        <p14:creationId xmlns:p14="http://schemas.microsoft.com/office/powerpoint/2010/main" val="619284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117" y="-86430"/>
            <a:ext cx="7886700" cy="1325563"/>
          </a:xfrm>
        </p:spPr>
        <p:txBody>
          <a:bodyPr/>
          <a:lstStyle/>
          <a:p>
            <a:r>
              <a:rPr lang="en-US" dirty="0" smtClean="0"/>
              <a:t>PRISM Image Analysis Status</a:t>
            </a:r>
            <a:endParaRPr lang="en-US" dirty="0"/>
          </a:p>
        </p:txBody>
      </p:sp>
      <p:sp>
        <p:nvSpPr>
          <p:cNvPr id="3" name="Content Placeholder 2"/>
          <p:cNvSpPr>
            <a:spLocks noGrp="1"/>
          </p:cNvSpPr>
          <p:nvPr>
            <p:ph idx="1"/>
          </p:nvPr>
        </p:nvSpPr>
        <p:spPr>
          <a:xfrm>
            <a:off x="254001" y="933810"/>
            <a:ext cx="8652932" cy="5619390"/>
          </a:xfrm>
        </p:spPr>
        <p:txBody>
          <a:bodyPr>
            <a:normAutofit/>
          </a:bodyPr>
          <a:lstStyle/>
          <a:p>
            <a:r>
              <a:rPr lang="en-US" sz="2400" dirty="0" smtClean="0"/>
              <a:t>PRISM processing is still underway due to: </a:t>
            </a:r>
          </a:p>
          <a:p>
            <a:pPr marL="914400" lvl="1" indent="-457200" algn="just">
              <a:buFont typeface="+mj-lt"/>
              <a:buAutoNum type="arabicPeriod"/>
            </a:pPr>
            <a:r>
              <a:rPr lang="en-US" sz="2200" b="1" dirty="0" smtClean="0"/>
              <a:t>Significant data volume</a:t>
            </a:r>
            <a:r>
              <a:rPr lang="en-US" sz="2200" dirty="0" smtClean="0"/>
              <a:t> - ~5.7TB for raw </a:t>
            </a:r>
            <a:r>
              <a:rPr lang="en-US" sz="2200" dirty="0"/>
              <a:t>PRISM </a:t>
            </a:r>
            <a:r>
              <a:rPr lang="en-US" sz="2200" dirty="0" smtClean="0"/>
              <a:t>data from all lab</a:t>
            </a:r>
            <a:r>
              <a:rPr lang="en-US" sz="2200" dirty="0"/>
              <a:t>/field calibration, ferry flights, and research flights </a:t>
            </a:r>
            <a:endParaRPr lang="en-US" sz="2200" dirty="0" smtClean="0"/>
          </a:p>
          <a:p>
            <a:pPr marL="914400" lvl="1" indent="-457200" algn="just">
              <a:buFont typeface="+mj-lt"/>
              <a:buAutoNum type="arabicPeriod"/>
            </a:pPr>
            <a:r>
              <a:rPr lang="en-US" sz="2200" b="1" dirty="0" smtClean="0"/>
              <a:t>Code issues </a:t>
            </a:r>
            <a:r>
              <a:rPr lang="en-US" sz="2200" dirty="0" smtClean="0"/>
              <a:t>- Issues with </a:t>
            </a:r>
            <a:r>
              <a:rPr lang="en-US" sz="2200" dirty="0" err="1" smtClean="0"/>
              <a:t>orthorectification</a:t>
            </a:r>
            <a:r>
              <a:rPr lang="en-US" sz="2200" dirty="0" smtClean="0"/>
              <a:t> code for ascending/descending flight lines</a:t>
            </a:r>
          </a:p>
          <a:p>
            <a:pPr marL="914400" lvl="1" indent="-457200" algn="just">
              <a:buFont typeface="+mj-lt"/>
              <a:buAutoNum type="arabicPeriod"/>
            </a:pPr>
            <a:endParaRPr lang="en-US" sz="2200" dirty="0"/>
          </a:p>
          <a:p>
            <a:pPr marL="338138" indent="-280988" algn="just"/>
            <a:r>
              <a:rPr lang="en-US" sz="2400" dirty="0" smtClean="0"/>
              <a:t>Priority is given to </a:t>
            </a:r>
            <a:r>
              <a:rPr lang="en-US" sz="2400" dirty="0" err="1" smtClean="0"/>
              <a:t>flightlines</a:t>
            </a:r>
            <a:r>
              <a:rPr lang="en-US" sz="2400" dirty="0" smtClean="0"/>
              <a:t> that contain validation sites and that have interesting biological or integrated </a:t>
            </a:r>
            <a:r>
              <a:rPr lang="en-US" sz="2400" dirty="0"/>
              <a:t>Earth System </a:t>
            </a:r>
            <a:r>
              <a:rPr lang="en-US" sz="2400" dirty="0" smtClean="0"/>
              <a:t>perspectives, including:</a:t>
            </a:r>
          </a:p>
          <a:p>
            <a:pPr marL="971550" lvl="1" indent="-514350" algn="just">
              <a:buFont typeface="+mj-lt"/>
              <a:buAutoNum type="arabicPeriod"/>
            </a:pPr>
            <a:r>
              <a:rPr lang="en-US" sz="2200" dirty="0"/>
              <a:t>February 18, 2016 – Gould </a:t>
            </a:r>
            <a:r>
              <a:rPr lang="en-US" sz="2200" dirty="0" err="1" smtClean="0"/>
              <a:t>Overflight</a:t>
            </a:r>
            <a:r>
              <a:rPr lang="en-US" sz="2200" dirty="0" smtClean="0"/>
              <a:t> &amp; Drake Passage</a:t>
            </a:r>
            <a:endParaRPr lang="en-US" sz="2200" dirty="0"/>
          </a:p>
          <a:p>
            <a:pPr marL="971550" lvl="1" indent="-514350" algn="just">
              <a:buFont typeface="+mj-lt"/>
              <a:buAutoNum type="arabicPeriod"/>
            </a:pPr>
            <a:r>
              <a:rPr lang="en-US" sz="2200" dirty="0" smtClean="0"/>
              <a:t>January 30, 2016 – Patagonia Shelf</a:t>
            </a:r>
          </a:p>
          <a:p>
            <a:pPr marL="971550" lvl="1" indent="-514350" algn="just">
              <a:buFont typeface="+mj-lt"/>
              <a:buAutoNum type="arabicPeriod"/>
            </a:pPr>
            <a:r>
              <a:rPr lang="en-US" sz="2200" dirty="0"/>
              <a:t>January 25, 2016 – Palmer &amp; Gould </a:t>
            </a:r>
            <a:r>
              <a:rPr lang="en-US" sz="2200" dirty="0" err="1"/>
              <a:t>Overflights</a:t>
            </a:r>
            <a:endParaRPr lang="en-US" sz="2200" dirty="0"/>
          </a:p>
          <a:p>
            <a:pPr marL="971550" lvl="1" indent="-514350" algn="just">
              <a:buFont typeface="+mj-lt"/>
              <a:buAutoNum type="arabicPeriod"/>
            </a:pPr>
            <a:r>
              <a:rPr lang="en-US" sz="2200" dirty="0" smtClean="0"/>
              <a:t>January 21, February 5, &amp; February 12, 2016 – Ice Edge(s)</a:t>
            </a:r>
          </a:p>
          <a:p>
            <a:pPr marL="971550" lvl="1" indent="-514350" algn="just">
              <a:buFont typeface="+mj-lt"/>
              <a:buAutoNum type="arabicPeriod"/>
            </a:pPr>
            <a:r>
              <a:rPr lang="en-US" sz="2200" dirty="0" smtClean="0"/>
              <a:t>January 15, 2016 – Drake Passage</a:t>
            </a:r>
          </a:p>
          <a:p>
            <a:pPr marL="971550" lvl="1" indent="-514350" algn="just">
              <a:buFont typeface="+mj-lt"/>
              <a:buAutoNum type="arabicPeriod"/>
            </a:pPr>
            <a:r>
              <a:rPr lang="en-US" sz="2200" dirty="0" smtClean="0"/>
              <a:t>All remaining </a:t>
            </a:r>
            <a:r>
              <a:rPr lang="en-US" sz="2200" dirty="0" err="1" smtClean="0"/>
              <a:t>flightlines</a:t>
            </a:r>
            <a:endParaRPr lang="en-US" sz="2200" dirty="0" smtClean="0"/>
          </a:p>
          <a:p>
            <a:pPr marL="971550" lvl="1" indent="-514350" algn="just">
              <a:buFont typeface="+mj-lt"/>
              <a:buAutoNum type="arabicPeriod"/>
            </a:pPr>
            <a:endParaRPr lang="en-US" sz="2200" dirty="0"/>
          </a:p>
        </p:txBody>
      </p:sp>
    </p:spTree>
    <p:extLst>
      <p:ext uri="{BB962C8B-B14F-4D97-AF65-F5344CB8AC3E}">
        <p14:creationId xmlns:p14="http://schemas.microsoft.com/office/powerpoint/2010/main" val="95158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78" y="0"/>
            <a:ext cx="7142017" cy="747081"/>
          </a:xfrm>
        </p:spPr>
        <p:txBody>
          <a:bodyPr>
            <a:normAutofit/>
          </a:bodyPr>
          <a:lstStyle/>
          <a:p>
            <a:r>
              <a:rPr lang="en-US" sz="3600" dirty="0" smtClean="0"/>
              <a:t>Algorithm Design and Validation	</a:t>
            </a:r>
            <a:endParaRPr lang="en-US" sz="3600" dirty="0"/>
          </a:p>
        </p:txBody>
      </p:sp>
      <p:sp>
        <p:nvSpPr>
          <p:cNvPr id="8" name="TextBox 7"/>
          <p:cNvSpPr txBox="1"/>
          <p:nvPr/>
        </p:nvSpPr>
        <p:spPr>
          <a:xfrm>
            <a:off x="3602344" y="4080935"/>
            <a:ext cx="1981200" cy="646331"/>
          </a:xfrm>
          <a:prstGeom prst="rect">
            <a:avLst/>
          </a:prstGeom>
          <a:noFill/>
        </p:spPr>
        <p:txBody>
          <a:bodyPr wrap="square" rtlCol="0">
            <a:spAutoFit/>
          </a:bodyPr>
          <a:lstStyle/>
          <a:p>
            <a:r>
              <a:rPr lang="en-US" b="1" dirty="0" smtClean="0"/>
              <a:t>Water-leaving Reflectance</a:t>
            </a:r>
            <a:endParaRPr lang="en-US" b="1" dirty="0"/>
          </a:p>
        </p:txBody>
      </p:sp>
      <p:sp>
        <p:nvSpPr>
          <p:cNvPr id="9" name="TextBox 8"/>
          <p:cNvSpPr txBox="1"/>
          <p:nvPr/>
        </p:nvSpPr>
        <p:spPr>
          <a:xfrm>
            <a:off x="3707621" y="1776569"/>
            <a:ext cx="1676400" cy="646331"/>
          </a:xfrm>
          <a:prstGeom prst="rect">
            <a:avLst/>
          </a:prstGeom>
          <a:noFill/>
        </p:spPr>
        <p:txBody>
          <a:bodyPr wrap="square" rtlCol="0">
            <a:spAutoFit/>
          </a:bodyPr>
          <a:lstStyle/>
          <a:p>
            <a:r>
              <a:rPr lang="en-US" b="1" dirty="0" smtClean="0"/>
              <a:t>At-sensor radiance</a:t>
            </a:r>
            <a:endParaRPr lang="en-US" b="1" dirty="0"/>
          </a:p>
        </p:txBody>
      </p:sp>
      <p:sp>
        <p:nvSpPr>
          <p:cNvPr id="10" name="TextBox 9"/>
          <p:cNvSpPr txBox="1"/>
          <p:nvPr/>
        </p:nvSpPr>
        <p:spPr>
          <a:xfrm>
            <a:off x="-42341" y="2883286"/>
            <a:ext cx="1676400" cy="646331"/>
          </a:xfrm>
          <a:prstGeom prst="rect">
            <a:avLst/>
          </a:prstGeom>
          <a:noFill/>
        </p:spPr>
        <p:txBody>
          <a:bodyPr wrap="square" rtlCol="0">
            <a:spAutoFit/>
          </a:bodyPr>
          <a:lstStyle/>
          <a:p>
            <a:r>
              <a:rPr lang="en-US" b="1" dirty="0" smtClean="0">
                <a:solidFill>
                  <a:schemeClr val="bg1">
                    <a:lumMod val="50000"/>
                  </a:schemeClr>
                </a:solidFill>
              </a:rPr>
              <a:t>Atmospheric properties</a:t>
            </a:r>
            <a:endParaRPr lang="en-US" b="1" dirty="0">
              <a:solidFill>
                <a:schemeClr val="bg1">
                  <a:lumMod val="50000"/>
                </a:schemeClr>
              </a:solidFill>
            </a:endParaRPr>
          </a:p>
        </p:txBody>
      </p:sp>
      <p:grpSp>
        <p:nvGrpSpPr>
          <p:cNvPr id="3" name="Group 2"/>
          <p:cNvGrpSpPr/>
          <p:nvPr/>
        </p:nvGrpSpPr>
        <p:grpSpPr>
          <a:xfrm>
            <a:off x="373294" y="919019"/>
            <a:ext cx="3657600" cy="4913022"/>
            <a:chOff x="373294" y="919019"/>
            <a:chExt cx="3657600" cy="4913022"/>
          </a:xfrm>
        </p:grpSpPr>
        <p:sp>
          <p:nvSpPr>
            <p:cNvPr id="11" name="TextBox 10"/>
            <p:cNvSpPr txBox="1"/>
            <p:nvPr/>
          </p:nvSpPr>
          <p:spPr>
            <a:xfrm>
              <a:off x="373294" y="4919135"/>
              <a:ext cx="1676400" cy="369332"/>
            </a:xfrm>
            <a:prstGeom prst="rect">
              <a:avLst/>
            </a:prstGeom>
            <a:noFill/>
          </p:spPr>
          <p:txBody>
            <a:bodyPr wrap="square" rtlCol="0">
              <a:spAutoFit/>
            </a:bodyPr>
            <a:lstStyle/>
            <a:p>
              <a:r>
                <a:rPr lang="en-US" b="1" dirty="0" smtClean="0">
                  <a:solidFill>
                    <a:schemeClr val="bg1">
                      <a:lumMod val="50000"/>
                    </a:schemeClr>
                  </a:solidFill>
                </a:rPr>
                <a:t>IOPs</a:t>
              </a:r>
              <a:endParaRPr lang="en-US" b="1" dirty="0">
                <a:solidFill>
                  <a:schemeClr val="bg1">
                    <a:lumMod val="50000"/>
                  </a:schemeClr>
                </a:solidFill>
              </a:endParaRPr>
            </a:p>
          </p:txBody>
        </p:sp>
        <p:pic>
          <p:nvPicPr>
            <p:cNvPr id="12" name="Picture 11" descr="twinO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251" y="919019"/>
              <a:ext cx="1711138" cy="1240416"/>
            </a:xfrm>
            <a:prstGeom prst="rect">
              <a:avLst/>
            </a:prstGeom>
          </p:spPr>
        </p:pic>
        <p:sp>
          <p:nvSpPr>
            <p:cNvPr id="13" name="Right Brace 12"/>
            <p:cNvSpPr/>
            <p:nvPr/>
          </p:nvSpPr>
          <p:spPr>
            <a:xfrm flipH="1">
              <a:off x="1135294" y="2328335"/>
              <a:ext cx="381000" cy="1828800"/>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Right Brace 13"/>
            <p:cNvSpPr/>
            <p:nvPr/>
          </p:nvSpPr>
          <p:spPr>
            <a:xfrm flipH="1">
              <a:off x="1135294" y="4690535"/>
              <a:ext cx="381000" cy="838200"/>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Rectangle 15"/>
            <p:cNvSpPr/>
            <p:nvPr/>
          </p:nvSpPr>
          <p:spPr>
            <a:xfrm>
              <a:off x="1668693" y="4385735"/>
              <a:ext cx="1710696" cy="1446306"/>
            </a:xfrm>
            <a:prstGeom prst="rect">
              <a:avLst/>
            </a:prstGeom>
            <a:gradFill flip="none" rotWithShape="1">
              <a:gsLst>
                <a:gs pos="0">
                  <a:schemeClr val="accent1">
                    <a:lumMod val="50000"/>
                  </a:schemeClr>
                </a:gs>
                <a:gs pos="100000">
                  <a:schemeClr val="tx2">
                    <a:lumMod val="60000"/>
                    <a:lumOff val="40000"/>
                  </a:schemeClr>
                </a:gs>
              </a:gsLst>
              <a:lin ang="162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8" name="Picture 17" descr="twinOtter.jpg"/>
            <p:cNvPicPr>
              <a:picLocks noChangeAspect="1"/>
            </p:cNvPicPr>
            <p:nvPr/>
          </p:nvPicPr>
          <p:blipFill rotWithShape="1">
            <a:blip r:embed="rId2">
              <a:extLst>
                <a:ext uri="{28A0092B-C50C-407E-A947-70E740481C1C}">
                  <a14:useLocalDpi xmlns:a14="http://schemas.microsoft.com/office/drawing/2010/main" val="0"/>
                </a:ext>
              </a:extLst>
            </a:blip>
            <a:srcRect t="79739" b="988"/>
            <a:stretch/>
          </p:blipFill>
          <p:spPr>
            <a:xfrm>
              <a:off x="1668694" y="2099735"/>
              <a:ext cx="1711138" cy="2286000"/>
            </a:xfrm>
            <a:prstGeom prst="rect">
              <a:avLst/>
            </a:prstGeom>
          </p:spPr>
        </p:pic>
        <p:cxnSp>
          <p:nvCxnSpPr>
            <p:cNvPr id="22" name="Straight Arrow Connector 21"/>
            <p:cNvCxnSpPr/>
            <p:nvPr/>
          </p:nvCxnSpPr>
          <p:spPr>
            <a:xfrm flipH="1">
              <a:off x="3618517" y="4430558"/>
              <a:ext cx="38100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3649893" y="2099735"/>
              <a:ext cx="38100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pic>
        <p:nvPicPr>
          <p:cNvPr id="19" name="Picture 18" descr="fluxes.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667" y="905121"/>
            <a:ext cx="3590519" cy="5544940"/>
          </a:xfrm>
          <a:prstGeom prst="rect">
            <a:avLst/>
          </a:prstGeom>
        </p:spPr>
      </p:pic>
      <p:sp>
        <p:nvSpPr>
          <p:cNvPr id="4" name="Rectangle 3"/>
          <p:cNvSpPr/>
          <p:nvPr/>
        </p:nvSpPr>
        <p:spPr>
          <a:xfrm>
            <a:off x="5164667" y="5528735"/>
            <a:ext cx="3590519" cy="921326"/>
          </a:xfrm>
          <a:prstGeom prst="rect">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668695" y="5528735"/>
            <a:ext cx="1710694" cy="838200"/>
          </a:xfrm>
          <a:prstGeom prst="rect">
            <a:avLst/>
          </a:prstGeom>
          <a:gradFill flip="none" rotWithShape="1">
            <a:gsLst>
              <a:gs pos="1000">
                <a:schemeClr val="accent6">
                  <a:lumMod val="50000"/>
                </a:schemeClr>
              </a:gs>
              <a:gs pos="100000">
                <a:schemeClr val="accent2">
                  <a:lumMod val="75000"/>
                </a:schemeClr>
              </a:gs>
            </a:gsLst>
            <a:lin ang="162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7586133" y="4727266"/>
            <a:ext cx="1169053" cy="801469"/>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287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
            <a:ext cx="7555263" cy="716873"/>
          </a:xfrm>
        </p:spPr>
        <p:txBody>
          <a:bodyPr>
            <a:normAutofit/>
          </a:bodyPr>
          <a:lstStyle/>
          <a:p>
            <a:r>
              <a:rPr lang="en-US" sz="3600" dirty="0"/>
              <a:t>Algorithm Design and Validation	</a:t>
            </a:r>
          </a:p>
        </p:txBody>
      </p:sp>
      <p:sp>
        <p:nvSpPr>
          <p:cNvPr id="5" name="Rectangle 4"/>
          <p:cNvSpPr/>
          <p:nvPr/>
        </p:nvSpPr>
        <p:spPr>
          <a:xfrm>
            <a:off x="140692" y="753385"/>
            <a:ext cx="4436023" cy="369332"/>
          </a:xfrm>
          <a:prstGeom prst="rect">
            <a:avLst/>
          </a:prstGeom>
        </p:spPr>
        <p:txBody>
          <a:bodyPr wrap="square">
            <a:spAutoFit/>
          </a:bodyPr>
          <a:lstStyle/>
          <a:p>
            <a:pPr algn="ctr"/>
            <a:r>
              <a:rPr lang="en-US" b="1" dirty="0"/>
              <a:t>Radiometric Calibration</a:t>
            </a:r>
          </a:p>
        </p:txBody>
      </p:sp>
      <p:sp>
        <p:nvSpPr>
          <p:cNvPr id="10" name="Rectangle 9"/>
          <p:cNvSpPr/>
          <p:nvPr/>
        </p:nvSpPr>
        <p:spPr>
          <a:xfrm>
            <a:off x="4619677" y="747081"/>
            <a:ext cx="4436023" cy="369332"/>
          </a:xfrm>
          <a:prstGeom prst="rect">
            <a:avLst/>
          </a:prstGeom>
        </p:spPr>
        <p:txBody>
          <a:bodyPr wrap="square">
            <a:spAutoFit/>
          </a:bodyPr>
          <a:lstStyle/>
          <a:p>
            <a:pPr algn="ctr"/>
            <a:r>
              <a:rPr lang="en-US" b="1" dirty="0"/>
              <a:t>Open Water Validation</a:t>
            </a:r>
          </a:p>
        </p:txBody>
      </p:sp>
      <p:cxnSp>
        <p:nvCxnSpPr>
          <p:cNvPr id="12" name="Straight Connector 11"/>
          <p:cNvCxnSpPr/>
          <p:nvPr/>
        </p:nvCxnSpPr>
        <p:spPr>
          <a:xfrm>
            <a:off x="4853330" y="892840"/>
            <a:ext cx="0" cy="284229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2392" y="3735133"/>
            <a:ext cx="90331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0691" y="1095014"/>
            <a:ext cx="4592147" cy="492443"/>
          </a:xfrm>
          <a:prstGeom prst="rect">
            <a:avLst/>
          </a:prstGeom>
          <a:noFill/>
        </p:spPr>
        <p:txBody>
          <a:bodyPr wrap="square" rtlCol="0">
            <a:spAutoFit/>
          </a:bodyPr>
          <a:lstStyle/>
          <a:p>
            <a:pPr algn="just"/>
            <a:r>
              <a:rPr lang="en-US" sz="1300" dirty="0" smtClean="0"/>
              <a:t>We derived a new calibration solution for PRISM based on hangar experiments in March 2016.  </a:t>
            </a:r>
          </a:p>
        </p:txBody>
      </p:sp>
      <p:sp>
        <p:nvSpPr>
          <p:cNvPr id="24" name="Rectangle 23"/>
          <p:cNvSpPr/>
          <p:nvPr/>
        </p:nvSpPr>
        <p:spPr>
          <a:xfrm>
            <a:off x="4853330" y="1365253"/>
            <a:ext cx="2095973" cy="2031325"/>
          </a:xfrm>
          <a:prstGeom prst="rect">
            <a:avLst/>
          </a:prstGeom>
        </p:spPr>
        <p:txBody>
          <a:bodyPr wrap="square">
            <a:spAutoFit/>
          </a:bodyPr>
          <a:lstStyle/>
          <a:p>
            <a:r>
              <a:rPr lang="en-US" sz="1400" dirty="0"/>
              <a:t>Ocean targets are </a:t>
            </a:r>
            <a:r>
              <a:rPr lang="en-US" sz="1400" dirty="0" smtClean="0"/>
              <a:t>generally harder </a:t>
            </a:r>
            <a:r>
              <a:rPr lang="en-US" sz="1400" dirty="0"/>
              <a:t>to validate directly due to temporal and spatial </a:t>
            </a:r>
            <a:r>
              <a:rPr lang="en-US" sz="1400" dirty="0" smtClean="0"/>
              <a:t>variability; however, in situ data looks promising.</a:t>
            </a:r>
          </a:p>
          <a:p>
            <a:endParaRPr lang="en-US" sz="1400" dirty="0"/>
          </a:p>
          <a:p>
            <a:r>
              <a:rPr lang="en-US" sz="1400" dirty="0" smtClean="0"/>
              <a:t>Comparison with PRISM </a:t>
            </a:r>
            <a:r>
              <a:rPr lang="en-US" sz="1400" dirty="0" err="1" smtClean="0"/>
              <a:t>Rrs</a:t>
            </a:r>
            <a:r>
              <a:rPr lang="en-US" sz="1400" dirty="0" smtClean="0"/>
              <a:t> coming soon.</a:t>
            </a:r>
            <a:endParaRPr lang="en-US" sz="1400" dirty="0"/>
          </a:p>
        </p:txBody>
      </p:sp>
      <p:sp>
        <p:nvSpPr>
          <p:cNvPr id="39" name="Rectangle 38"/>
          <p:cNvSpPr/>
          <p:nvPr/>
        </p:nvSpPr>
        <p:spPr>
          <a:xfrm>
            <a:off x="3606800" y="3766134"/>
            <a:ext cx="5194900" cy="369332"/>
          </a:xfrm>
          <a:prstGeom prst="rect">
            <a:avLst/>
          </a:prstGeom>
        </p:spPr>
        <p:txBody>
          <a:bodyPr wrap="square">
            <a:spAutoFit/>
          </a:bodyPr>
          <a:lstStyle/>
          <a:p>
            <a:pPr algn="ctr"/>
            <a:r>
              <a:rPr lang="en-US" b="1" dirty="0" smtClean="0"/>
              <a:t>Level 3: </a:t>
            </a:r>
            <a:r>
              <a:rPr lang="en-US" b="1" dirty="0"/>
              <a:t>Water Optical </a:t>
            </a:r>
            <a:r>
              <a:rPr lang="en-US" b="1" dirty="0" smtClean="0"/>
              <a:t>Properties (</a:t>
            </a:r>
            <a:r>
              <a:rPr lang="en-US" b="1" dirty="0" err="1" smtClean="0"/>
              <a:t>Chla</a:t>
            </a:r>
            <a:r>
              <a:rPr lang="en-US" b="1" dirty="0" smtClean="0"/>
              <a:t>)</a:t>
            </a:r>
            <a:endParaRPr lang="en-US" b="1" dirty="0"/>
          </a:p>
        </p:txBody>
      </p:sp>
      <p:sp>
        <p:nvSpPr>
          <p:cNvPr id="47" name="Rectangle 46"/>
          <p:cNvSpPr/>
          <p:nvPr/>
        </p:nvSpPr>
        <p:spPr>
          <a:xfrm>
            <a:off x="140691" y="3766134"/>
            <a:ext cx="2890535" cy="369332"/>
          </a:xfrm>
          <a:prstGeom prst="rect">
            <a:avLst/>
          </a:prstGeom>
        </p:spPr>
        <p:txBody>
          <a:bodyPr wrap="none">
            <a:spAutoFit/>
          </a:bodyPr>
          <a:lstStyle/>
          <a:p>
            <a:r>
              <a:rPr lang="en-US" b="1" dirty="0"/>
              <a:t>Level 2 </a:t>
            </a:r>
            <a:r>
              <a:rPr lang="en-US" b="1" dirty="0" smtClean="0"/>
              <a:t>Product: Reflectance</a:t>
            </a:r>
            <a:endParaRPr lang="en-US" b="1" dirty="0"/>
          </a:p>
        </p:txBody>
      </p:sp>
      <p:sp>
        <p:nvSpPr>
          <p:cNvPr id="52" name="TextBox 51"/>
          <p:cNvSpPr txBox="1"/>
          <p:nvPr/>
        </p:nvSpPr>
        <p:spPr>
          <a:xfrm>
            <a:off x="1280598" y="5899150"/>
            <a:ext cx="1631935" cy="523220"/>
          </a:xfrm>
          <a:prstGeom prst="rect">
            <a:avLst/>
          </a:prstGeom>
          <a:noFill/>
        </p:spPr>
        <p:txBody>
          <a:bodyPr wrap="square" rtlCol="0">
            <a:spAutoFit/>
          </a:bodyPr>
          <a:lstStyle/>
          <a:p>
            <a:r>
              <a:rPr lang="en-US" sz="1400" dirty="0" smtClean="0"/>
              <a:t>PRISM </a:t>
            </a:r>
            <a:r>
              <a:rPr lang="en-US" sz="1400" dirty="0" err="1" smtClean="0"/>
              <a:t>R</a:t>
            </a:r>
            <a:r>
              <a:rPr lang="en-US" sz="1400" baseline="-25000" dirty="0" err="1" smtClean="0"/>
              <a:t>rs</a:t>
            </a:r>
            <a:r>
              <a:rPr lang="en-US" sz="1400" baseline="-25000" dirty="0" smtClean="0"/>
              <a:t> </a:t>
            </a:r>
            <a:r>
              <a:rPr lang="en-US" sz="1400" dirty="0" smtClean="0"/>
              <a:t>(Visible RGB shown)</a:t>
            </a:r>
            <a:endParaRPr lang="en-US" sz="1400" dirty="0"/>
          </a:p>
        </p:txBody>
      </p:sp>
      <p:pic>
        <p:nvPicPr>
          <p:cNvPr id="6" name="Picture 5"/>
          <p:cNvPicPr>
            <a:picLocks noChangeAspect="1"/>
          </p:cNvPicPr>
          <p:nvPr/>
        </p:nvPicPr>
        <p:blipFill>
          <a:blip r:embed="rId3"/>
          <a:stretch>
            <a:fillRect/>
          </a:stretch>
        </p:blipFill>
        <p:spPr>
          <a:xfrm>
            <a:off x="2766499" y="1455724"/>
            <a:ext cx="1966339" cy="1213946"/>
          </a:xfrm>
          <a:prstGeom prst="rect">
            <a:avLst/>
          </a:prstGeom>
        </p:spPr>
      </p:pic>
      <p:sp>
        <p:nvSpPr>
          <p:cNvPr id="7" name="Rectangle 6"/>
          <p:cNvSpPr/>
          <p:nvPr/>
        </p:nvSpPr>
        <p:spPr>
          <a:xfrm>
            <a:off x="140691" y="1551465"/>
            <a:ext cx="2625807" cy="692497"/>
          </a:xfrm>
          <a:prstGeom prst="rect">
            <a:avLst/>
          </a:prstGeom>
        </p:spPr>
        <p:txBody>
          <a:bodyPr wrap="square">
            <a:spAutoFit/>
          </a:bodyPr>
          <a:lstStyle/>
          <a:p>
            <a:r>
              <a:rPr lang="en-US" sz="1300" dirty="0"/>
              <a:t>The flat field used two blue sphere acquisitions at full intensity, and agree to within 0.1</a:t>
            </a:r>
            <a:r>
              <a:rPr lang="en-US" sz="1300" dirty="0" smtClean="0"/>
              <a:t>%.</a:t>
            </a:r>
            <a:endParaRPr lang="en-US" sz="1300" dirty="0"/>
          </a:p>
        </p:txBody>
      </p:sp>
      <p:pic>
        <p:nvPicPr>
          <p:cNvPr id="8" name="Picture 7"/>
          <p:cNvPicPr>
            <a:picLocks noChangeAspect="1"/>
          </p:cNvPicPr>
          <p:nvPr/>
        </p:nvPicPr>
        <p:blipFill rotWithShape="1">
          <a:blip r:embed="rId4"/>
          <a:srcRect t="2752"/>
          <a:stretch/>
        </p:blipFill>
        <p:spPr>
          <a:xfrm>
            <a:off x="140692" y="2243962"/>
            <a:ext cx="2370237" cy="1423036"/>
          </a:xfrm>
          <a:prstGeom prst="rect">
            <a:avLst/>
          </a:prstGeom>
        </p:spPr>
      </p:pic>
      <p:sp>
        <p:nvSpPr>
          <p:cNvPr id="60" name="Rectangle 59"/>
          <p:cNvSpPr/>
          <p:nvPr/>
        </p:nvSpPr>
        <p:spPr>
          <a:xfrm>
            <a:off x="2510930" y="2965691"/>
            <a:ext cx="2206676" cy="492443"/>
          </a:xfrm>
          <a:prstGeom prst="rect">
            <a:avLst/>
          </a:prstGeom>
        </p:spPr>
        <p:txBody>
          <a:bodyPr wrap="square">
            <a:spAutoFit/>
          </a:bodyPr>
          <a:lstStyle/>
          <a:p>
            <a:r>
              <a:rPr lang="en-US" sz="1300" dirty="0" smtClean="0"/>
              <a:t>Wavelength calibration / solar residual test was reasonable.</a:t>
            </a:r>
            <a:endParaRPr lang="en-US" sz="1300" dirty="0"/>
          </a:p>
        </p:txBody>
      </p:sp>
      <p:cxnSp>
        <p:nvCxnSpPr>
          <p:cNvPr id="61" name="Straight Connector 60"/>
          <p:cNvCxnSpPr/>
          <p:nvPr/>
        </p:nvCxnSpPr>
        <p:spPr>
          <a:xfrm>
            <a:off x="3474966" y="3735133"/>
            <a:ext cx="0" cy="31228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3" name="Picture 62" descr="Screen Shot 2016-01-28 at 12.44.04 PM.pdf"/>
          <p:cNvPicPr>
            <a:picLocks noChangeAspect="1"/>
          </p:cNvPicPr>
          <p:nvPr/>
        </p:nvPicPr>
        <p:blipFill rotWithShape="1">
          <a:blip r:embed="rId5" cstate="print">
            <a:extLst>
              <a:ext uri="{28A0092B-C50C-407E-A947-70E740481C1C}">
                <a14:useLocalDpi xmlns:a14="http://schemas.microsoft.com/office/drawing/2010/main" val="0"/>
              </a:ext>
            </a:extLst>
          </a:blip>
          <a:srcRect l="11905" t="23228" r="50595"/>
          <a:stretch/>
        </p:blipFill>
        <p:spPr>
          <a:xfrm>
            <a:off x="140692" y="4135466"/>
            <a:ext cx="1027608" cy="2722534"/>
          </a:xfrm>
          <a:prstGeom prst="rect">
            <a:avLst/>
          </a:prstGeom>
        </p:spPr>
      </p:pic>
      <p:pic>
        <p:nvPicPr>
          <p:cNvPr id="67" name="Picture 66" descr="20160115t200054_spectr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598" y="4135466"/>
            <a:ext cx="1955012" cy="1384801"/>
          </a:xfrm>
          <a:prstGeom prst="rect">
            <a:avLst/>
          </a:prstGeom>
        </p:spPr>
      </p:pic>
      <p:cxnSp>
        <p:nvCxnSpPr>
          <p:cNvPr id="69" name="Straight Arrow Connector 68"/>
          <p:cNvCxnSpPr/>
          <p:nvPr/>
        </p:nvCxnSpPr>
        <p:spPr>
          <a:xfrm flipV="1">
            <a:off x="901092" y="4758267"/>
            <a:ext cx="1046241" cy="465666"/>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74966" y="4086769"/>
            <a:ext cx="5580734" cy="307777"/>
          </a:xfrm>
          <a:prstGeom prst="rect">
            <a:avLst/>
          </a:prstGeom>
          <a:noFill/>
        </p:spPr>
        <p:txBody>
          <a:bodyPr wrap="square" rtlCol="0">
            <a:spAutoFit/>
          </a:bodyPr>
          <a:lstStyle/>
          <a:p>
            <a:pPr algn="ctr"/>
            <a:r>
              <a:rPr lang="en-US" sz="1400" dirty="0" smtClean="0"/>
              <a:t>Standard multi-bea</a:t>
            </a:r>
            <a:r>
              <a:rPr lang="en-US" sz="1400" dirty="0"/>
              <a:t>m</a:t>
            </a:r>
            <a:r>
              <a:rPr lang="en-US" sz="1400" dirty="0" smtClean="0"/>
              <a:t> &amp; spectroscopic retrieval algorithms</a:t>
            </a:r>
          </a:p>
        </p:txBody>
      </p:sp>
      <p:pic>
        <p:nvPicPr>
          <p:cNvPr id="17" name="Picture 16"/>
          <p:cNvPicPr>
            <a:picLocks noChangeAspect="1"/>
          </p:cNvPicPr>
          <p:nvPr/>
        </p:nvPicPr>
        <p:blipFill rotWithShape="1">
          <a:blip r:embed="rId7"/>
          <a:srcRect r="60067"/>
          <a:stretch/>
        </p:blipFill>
        <p:spPr>
          <a:xfrm>
            <a:off x="3866759" y="4240658"/>
            <a:ext cx="1732158" cy="2617342"/>
          </a:xfrm>
          <a:prstGeom prst="rect">
            <a:avLst/>
          </a:prstGeom>
        </p:spPr>
      </p:pic>
      <p:pic>
        <p:nvPicPr>
          <p:cNvPr id="71" name="Picture 70"/>
          <p:cNvPicPr>
            <a:picLocks noChangeAspect="1"/>
          </p:cNvPicPr>
          <p:nvPr/>
        </p:nvPicPr>
        <p:blipFill rotWithShape="1">
          <a:blip r:embed="rId8"/>
          <a:srcRect l="40102"/>
          <a:stretch/>
        </p:blipFill>
        <p:spPr>
          <a:xfrm>
            <a:off x="5676450" y="4313303"/>
            <a:ext cx="2526063" cy="2544697"/>
          </a:xfrm>
          <a:prstGeom prst="rect">
            <a:avLst/>
          </a:prstGeom>
        </p:spPr>
      </p:pic>
      <p:pic>
        <p:nvPicPr>
          <p:cNvPr id="3" name="Picture 2"/>
          <p:cNvPicPr>
            <a:picLocks noChangeAspect="1"/>
          </p:cNvPicPr>
          <p:nvPr/>
        </p:nvPicPr>
        <p:blipFill>
          <a:blip r:embed="rId9"/>
          <a:stretch>
            <a:fillRect/>
          </a:stretch>
        </p:blipFill>
        <p:spPr>
          <a:xfrm>
            <a:off x="6737312" y="1147412"/>
            <a:ext cx="2319759" cy="2359641"/>
          </a:xfrm>
          <a:prstGeom prst="rect">
            <a:avLst/>
          </a:prstGeom>
        </p:spPr>
      </p:pic>
    </p:spTree>
    <p:extLst>
      <p:ext uri="{BB962C8B-B14F-4D97-AF65-F5344CB8AC3E}">
        <p14:creationId xmlns:p14="http://schemas.microsoft.com/office/powerpoint/2010/main" val="501877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
            <a:ext cx="7653867" cy="716873"/>
          </a:xfrm>
        </p:spPr>
        <p:txBody>
          <a:bodyPr/>
          <a:lstStyle/>
          <a:p>
            <a:r>
              <a:rPr lang="en-US" dirty="0" smtClean="0"/>
              <a:t>Airborne &amp; In Situ Data Products</a:t>
            </a:r>
            <a:endParaRPr lang="en-US" dirty="0"/>
          </a:p>
        </p:txBody>
      </p:sp>
      <p:sp>
        <p:nvSpPr>
          <p:cNvPr id="9" name="Slide Number Placeholder 8"/>
          <p:cNvSpPr>
            <a:spLocks noGrp="1"/>
          </p:cNvSpPr>
          <p:nvPr>
            <p:ph type="sldNum" sz="quarter" idx="12"/>
          </p:nvPr>
        </p:nvSpPr>
        <p:spPr/>
        <p:txBody>
          <a:bodyPr/>
          <a:lstStyle/>
          <a:p>
            <a:r>
              <a:rPr lang="en-US" dirty="0" smtClean="0"/>
              <a:t> </a:t>
            </a:r>
            <a:fld id="{E5814950-0F25-0B4E-8E62-D8375048237A}" type="slidenum">
              <a:rPr lang="en-US" smtClean="0"/>
              <a:t>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59183137"/>
              </p:ext>
            </p:extLst>
          </p:nvPr>
        </p:nvGraphicFramePr>
        <p:xfrm>
          <a:off x="117570" y="1091017"/>
          <a:ext cx="8826856" cy="2566821"/>
        </p:xfrm>
        <a:graphic>
          <a:graphicData uri="http://schemas.openxmlformats.org/drawingml/2006/table">
            <a:tbl>
              <a:tblPr/>
              <a:tblGrid>
                <a:gridCol w="1637663"/>
                <a:gridCol w="7189193"/>
              </a:tblGrid>
              <a:tr h="254006">
                <a:tc>
                  <a:txBody>
                    <a:bodyPr/>
                    <a:lstStyle/>
                    <a:p>
                      <a:pPr algn="ctr"/>
                      <a:r>
                        <a:rPr lang="en-US" sz="1300" b="1" dirty="0"/>
                        <a:t>Data Product </a:t>
                      </a: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c>
                  <a:txBody>
                    <a:bodyPr/>
                    <a:lstStyle/>
                    <a:p>
                      <a:pPr algn="ctr"/>
                      <a:r>
                        <a:rPr lang="en-US" sz="1300" b="1" dirty="0"/>
                        <a:t>Description </a:t>
                      </a: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tr>
              <a:tr h="204657">
                <a:tc gridSpan="2">
                  <a:txBody>
                    <a:bodyPr/>
                    <a:lstStyle/>
                    <a:p>
                      <a:pPr algn="ctr"/>
                      <a:r>
                        <a:rPr lang="en-US" sz="1300" b="1" dirty="0" smtClean="0">
                          <a:effectLst/>
                        </a:rPr>
                        <a:t>Airborne</a:t>
                      </a:r>
                      <a:r>
                        <a:rPr lang="en-US" sz="1300" b="1" baseline="0" dirty="0" smtClean="0">
                          <a:effectLst/>
                        </a:rPr>
                        <a:t> Data Products Generated by the PRISM Science Data System (SDS)</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hMerge="1">
                  <a:txBody>
                    <a:bodyPr/>
                    <a:lstStyle/>
                    <a:p>
                      <a:endParaRPr lang="en-US"/>
                    </a:p>
                  </a:txBody>
                  <a:tcPr/>
                </a:tc>
              </a:tr>
              <a:tr h="286274">
                <a:tc>
                  <a:txBody>
                    <a:bodyPr/>
                    <a:lstStyle/>
                    <a:p>
                      <a:pPr algn="ctr"/>
                      <a:r>
                        <a:rPr lang="en-US" sz="1300" b="1" dirty="0" smtClean="0">
                          <a:effectLst/>
                        </a:rPr>
                        <a:t>Level 0</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a:r>
                        <a:rPr lang="en-US" sz="1300" dirty="0" smtClean="0">
                          <a:effectLst/>
                        </a:rPr>
                        <a:t>Reconstructed, unprocessed PRISM digitized numbers (DN) at full resolution with GPS</a:t>
                      </a:r>
                      <a:endParaRPr lang="en-US" sz="1300"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3573">
                <a:tc>
                  <a:txBody>
                    <a:bodyPr/>
                    <a:lstStyle/>
                    <a:p>
                      <a:pPr algn="ctr"/>
                      <a:r>
                        <a:rPr lang="en-US" sz="1300" b="1" dirty="0" smtClean="0">
                          <a:effectLst/>
                        </a:rPr>
                        <a:t>Level 1  </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a:r>
                        <a:rPr lang="en-US" sz="1300" dirty="0" smtClean="0">
                          <a:effectLst/>
                        </a:rPr>
                        <a:t>Calibrated spectral radiance with </a:t>
                      </a:r>
                      <a:r>
                        <a:rPr lang="en-US" sz="1300" dirty="0" err="1" smtClean="0">
                          <a:effectLst/>
                        </a:rPr>
                        <a:t>geolocation</a:t>
                      </a:r>
                      <a:r>
                        <a:rPr lang="en-US" sz="1300" baseline="0" dirty="0" smtClean="0">
                          <a:effectLst/>
                        </a:rPr>
                        <a:t> information, incl. </a:t>
                      </a:r>
                      <a:r>
                        <a:rPr lang="en-US" sz="1300" dirty="0" smtClean="0">
                          <a:effectLst/>
                        </a:rPr>
                        <a:t>illumination and observation geometry</a:t>
                      </a:r>
                      <a:endParaRPr lang="en-US" sz="1300"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01564">
                <a:tc>
                  <a:txBody>
                    <a:bodyPr/>
                    <a:lstStyle/>
                    <a:p>
                      <a:pPr algn="ctr"/>
                      <a:r>
                        <a:rPr lang="en-US" sz="1300" b="1" dirty="0" smtClean="0">
                          <a:effectLst/>
                        </a:rPr>
                        <a:t>Level 2</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a:r>
                        <a:rPr lang="en-US" sz="1300" dirty="0" smtClean="0">
                          <a:effectLst/>
                        </a:rPr>
                        <a:t>Reflectance generated following atmosphere</a:t>
                      </a:r>
                      <a:r>
                        <a:rPr lang="en-US" sz="1300" baseline="0" dirty="0" smtClean="0">
                          <a:effectLst/>
                        </a:rPr>
                        <a:t> </a:t>
                      </a:r>
                      <a:r>
                        <a:rPr lang="en-US" sz="1300" dirty="0" err="1" smtClean="0">
                          <a:effectLst/>
                        </a:rPr>
                        <a:t>radiative</a:t>
                      </a:r>
                      <a:r>
                        <a:rPr lang="en-US" sz="1300" dirty="0" smtClean="0">
                          <a:effectLst/>
                        </a:rPr>
                        <a:t> transfer inversion</a:t>
                      </a:r>
                      <a:r>
                        <a:rPr lang="en-US" sz="1300" baseline="0" dirty="0" smtClean="0">
                          <a:effectLst/>
                        </a:rPr>
                        <a:t> wit</a:t>
                      </a:r>
                      <a:r>
                        <a:rPr lang="en-US" sz="1300" dirty="0" smtClean="0">
                          <a:effectLst/>
                        </a:rPr>
                        <a:t>h </a:t>
                      </a:r>
                      <a:r>
                        <a:rPr lang="en-US" sz="1300" dirty="0" err="1" smtClean="0">
                          <a:effectLst/>
                        </a:rPr>
                        <a:t>geolocation</a:t>
                      </a:r>
                      <a:r>
                        <a:rPr lang="en-US" sz="1300" dirty="0" smtClean="0">
                          <a:effectLst/>
                        </a:rPr>
                        <a:t>, support processing information and flags</a:t>
                      </a:r>
                      <a:endParaRPr lang="en-US" sz="1300"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8041">
                <a:tc>
                  <a:txBody>
                    <a:bodyPr/>
                    <a:lstStyle/>
                    <a:p>
                      <a:pPr algn="ctr"/>
                      <a:r>
                        <a:rPr lang="en-US" sz="1300" b="1" dirty="0" smtClean="0">
                          <a:effectLst/>
                        </a:rPr>
                        <a:t>Level 3</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a:r>
                        <a:rPr lang="en-US" sz="1300" dirty="0" smtClean="0">
                          <a:effectLst/>
                        </a:rPr>
                        <a:t>Chlorophyll-a with </a:t>
                      </a:r>
                      <a:r>
                        <a:rPr lang="en-US" sz="1300" dirty="0" err="1" smtClean="0">
                          <a:effectLst/>
                        </a:rPr>
                        <a:t>geolocation</a:t>
                      </a:r>
                      <a:r>
                        <a:rPr lang="en-US" sz="1300" dirty="0" smtClean="0">
                          <a:effectLst/>
                        </a:rPr>
                        <a:t>, uncertainties, and flags</a:t>
                      </a:r>
                      <a:endParaRPr lang="en-US" sz="1300"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68697">
                <a:tc gridSpan="2">
                  <a:txBody>
                    <a:bodyPr/>
                    <a:lstStyle/>
                    <a:p>
                      <a:pPr algn="ctr"/>
                      <a:r>
                        <a:rPr lang="en-US" sz="1300" b="1" dirty="0" smtClean="0">
                          <a:effectLst/>
                        </a:rPr>
                        <a:t>In Situ Data Products Generated by UCONN</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hMerge="1">
                  <a:txBody>
                    <a:bodyPr/>
                    <a:lstStyle/>
                    <a:p>
                      <a:endParaRPr lang="en-US"/>
                    </a:p>
                  </a:txBody>
                  <a:tcPr/>
                </a:tc>
              </a:tr>
              <a:tr h="242505">
                <a:tc>
                  <a:txBody>
                    <a:bodyPr/>
                    <a:lstStyle/>
                    <a:p>
                      <a:pPr algn="ctr"/>
                      <a:r>
                        <a:rPr lang="en-US" sz="1300" b="1" dirty="0" smtClean="0">
                          <a:effectLst/>
                        </a:rPr>
                        <a:t>Ancillary In Situ Data</a:t>
                      </a:r>
                      <a:endParaRPr lang="en-US" sz="1300" b="1" dirty="0">
                        <a:effectLs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300" dirty="0" smtClean="0">
                          <a:latin typeface="+mn-lt"/>
                        </a:rPr>
                        <a:t>Optical</a:t>
                      </a:r>
                      <a:r>
                        <a:rPr lang="en-US" sz="1300" baseline="0" dirty="0" smtClean="0">
                          <a:latin typeface="+mn-lt"/>
                        </a:rPr>
                        <a:t> ship-based </a:t>
                      </a:r>
                      <a:r>
                        <a:rPr lang="en-US" sz="1300" dirty="0" smtClean="0">
                          <a:latin typeface="+mn-lt"/>
                        </a:rPr>
                        <a:t>calibration/validation</a:t>
                      </a:r>
                      <a:endParaRPr lang="en-US" sz="1300" dirty="0" smtClean="0">
                        <a:latin typeface="+mn-lt"/>
                      </a:endParaRPr>
                    </a:p>
                  </a:txBody>
                  <a:tcPr marL="70961" marR="70961" marT="35481" marB="3548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7" name="Table 6"/>
          <p:cNvGraphicFramePr>
            <a:graphicFrameLocks noGrp="1"/>
          </p:cNvGraphicFramePr>
          <p:nvPr>
            <p:extLst/>
          </p:nvPr>
        </p:nvGraphicFramePr>
        <p:xfrm>
          <a:off x="1244600" y="4128047"/>
          <a:ext cx="6400800" cy="1772920"/>
        </p:xfrm>
        <a:graphic>
          <a:graphicData uri="http://schemas.openxmlformats.org/drawingml/2006/table">
            <a:tbl>
              <a:tblPr firstRow="1" bandRow="1">
                <a:tableStyleId>{5940675A-B579-460E-94D1-54222C63F5DA}</a:tableStyleId>
              </a:tblPr>
              <a:tblGrid>
                <a:gridCol w="3795824"/>
                <a:gridCol w="2604976"/>
              </a:tblGrid>
              <a:tr h="218440">
                <a:tc>
                  <a:txBody>
                    <a:bodyPr/>
                    <a:lstStyle/>
                    <a:p>
                      <a:pPr algn="ctr"/>
                      <a:r>
                        <a:rPr lang="en-US" sz="1300" b="1" dirty="0" smtClean="0"/>
                        <a:t>Event</a:t>
                      </a:r>
                      <a:endParaRPr lang="en-US" sz="1300" b="1" dirty="0"/>
                    </a:p>
                  </a:txBody>
                  <a:tcPr anchor="ctr">
                    <a:solidFill>
                      <a:schemeClr val="bg1">
                        <a:lumMod val="85000"/>
                      </a:schemeClr>
                    </a:solidFill>
                  </a:tcPr>
                </a:tc>
                <a:tc>
                  <a:txBody>
                    <a:bodyPr/>
                    <a:lstStyle/>
                    <a:p>
                      <a:pPr algn="ctr"/>
                      <a:r>
                        <a:rPr lang="en-US" sz="1300" b="1" dirty="0" smtClean="0"/>
                        <a:t>Deadline</a:t>
                      </a:r>
                      <a:endParaRPr lang="en-US" sz="1300" b="1" dirty="0"/>
                    </a:p>
                  </a:txBody>
                  <a:tcPr anchor="ctr">
                    <a:solidFill>
                      <a:schemeClr val="bg1">
                        <a:lumMod val="85000"/>
                      </a:schemeClr>
                    </a:solidFill>
                  </a:tcPr>
                </a:tc>
              </a:tr>
              <a:tr h="370840">
                <a:tc>
                  <a:txBody>
                    <a:bodyPr/>
                    <a:lstStyle/>
                    <a:p>
                      <a:pPr algn="ctr"/>
                      <a:r>
                        <a:rPr lang="en-US" sz="1300" dirty="0" smtClean="0"/>
                        <a:t>Preliminary Data Submission Deadline</a:t>
                      </a:r>
                      <a:endParaRPr lang="en-US" sz="1300" dirty="0"/>
                    </a:p>
                  </a:txBody>
                  <a:tcPr anchor="ctr"/>
                </a:tc>
                <a:tc>
                  <a:txBody>
                    <a:bodyPr/>
                    <a:lstStyle/>
                    <a:p>
                      <a:pPr algn="ctr"/>
                      <a:r>
                        <a:rPr lang="en-US" sz="1300" dirty="0" smtClean="0"/>
                        <a:t>28 August 2016</a:t>
                      </a:r>
                    </a:p>
                  </a:txBody>
                  <a:tcPr anchor="ctr"/>
                </a:tc>
              </a:tr>
              <a:tr h="370840">
                <a:tc>
                  <a:txBody>
                    <a:bodyPr/>
                    <a:lstStyle/>
                    <a:p>
                      <a:pPr algn="ctr"/>
                      <a:r>
                        <a:rPr lang="en-US" sz="1300" dirty="0" smtClean="0"/>
                        <a:t>Final Data Submission Deadline</a:t>
                      </a:r>
                      <a:endParaRPr lang="en-US" sz="1300" dirty="0"/>
                    </a:p>
                  </a:txBody>
                  <a:tcPr anchor="ctr"/>
                </a:tc>
                <a:tc>
                  <a:txBody>
                    <a:bodyPr/>
                    <a:lstStyle/>
                    <a:p>
                      <a:pPr algn="ctr"/>
                      <a:r>
                        <a:rPr lang="en-US" sz="1300" dirty="0" smtClean="0"/>
                        <a:t>31</a:t>
                      </a:r>
                      <a:r>
                        <a:rPr lang="en-US" sz="1300" baseline="0" dirty="0" smtClean="0"/>
                        <a:t> December 2016</a:t>
                      </a:r>
                      <a:endParaRPr lang="en-US" sz="1300" dirty="0"/>
                    </a:p>
                  </a:txBody>
                  <a:tcPr anchor="ctr"/>
                </a:tc>
              </a:tr>
              <a:tr h="370840">
                <a:tc>
                  <a:txBody>
                    <a:bodyPr/>
                    <a:lstStyle/>
                    <a:p>
                      <a:pPr algn="ctr"/>
                      <a:r>
                        <a:rPr lang="en-US" sz="1300" dirty="0" smtClean="0"/>
                        <a:t>Initial Data Analysis Period (ORCAS Science Team)</a:t>
                      </a:r>
                      <a:endParaRPr lang="en-US" sz="1300" dirty="0"/>
                    </a:p>
                  </a:txBody>
                  <a:tcPr anchor="ctr"/>
                </a:tc>
                <a:tc>
                  <a:txBody>
                    <a:bodyPr/>
                    <a:lstStyle/>
                    <a:p>
                      <a:pPr algn="ctr"/>
                      <a:r>
                        <a:rPr lang="en-US" sz="1300" dirty="0" smtClean="0"/>
                        <a:t>1 March 2016 – 28 February 2017</a:t>
                      </a:r>
                      <a:endParaRPr lang="en-US" sz="1300" dirty="0"/>
                    </a:p>
                  </a:txBody>
                  <a:tcPr anchor="ctr"/>
                </a:tc>
              </a:tr>
              <a:tr h="370840">
                <a:tc>
                  <a:txBody>
                    <a:bodyPr/>
                    <a:lstStyle/>
                    <a:p>
                      <a:pPr algn="ctr"/>
                      <a:r>
                        <a:rPr lang="en-US" sz="1300" dirty="0" smtClean="0"/>
                        <a:t>Data Becomes Public Domain</a:t>
                      </a:r>
                      <a:endParaRPr lang="en-US" sz="1300" dirty="0"/>
                    </a:p>
                  </a:txBody>
                  <a:tcPr anchor="ctr"/>
                </a:tc>
                <a:tc>
                  <a:txBody>
                    <a:bodyPr/>
                    <a:lstStyle/>
                    <a:p>
                      <a:pPr algn="ctr"/>
                      <a:r>
                        <a:rPr lang="en-US" sz="1300" dirty="0" smtClean="0"/>
                        <a:t>1 March 2017</a:t>
                      </a:r>
                      <a:endParaRPr lang="en-US" sz="1300" dirty="0"/>
                    </a:p>
                  </a:txBody>
                  <a:tcPr anchor="ctr"/>
                </a:tc>
              </a:tr>
            </a:tbl>
          </a:graphicData>
        </a:graphic>
      </p:graphicFrame>
      <p:sp>
        <p:nvSpPr>
          <p:cNvPr id="10" name="TextBox 9"/>
          <p:cNvSpPr txBox="1"/>
          <p:nvPr/>
        </p:nvSpPr>
        <p:spPr>
          <a:xfrm>
            <a:off x="3412067" y="3789493"/>
            <a:ext cx="2137797" cy="338554"/>
          </a:xfrm>
          <a:prstGeom prst="rect">
            <a:avLst/>
          </a:prstGeom>
          <a:noFill/>
        </p:spPr>
        <p:txBody>
          <a:bodyPr wrap="none" rtlCol="0">
            <a:spAutoFit/>
          </a:bodyPr>
          <a:lstStyle/>
          <a:p>
            <a:r>
              <a:rPr lang="en-US" sz="1600" b="1" i="1" dirty="0" smtClean="0"/>
              <a:t>ORCAS Data Policy</a:t>
            </a:r>
            <a:endParaRPr lang="en-US" sz="1600" b="1" i="1" dirty="0"/>
          </a:p>
        </p:txBody>
      </p:sp>
      <p:sp>
        <p:nvSpPr>
          <p:cNvPr id="5" name="TextBox 4"/>
          <p:cNvSpPr txBox="1"/>
          <p:nvPr/>
        </p:nvSpPr>
        <p:spPr>
          <a:xfrm>
            <a:off x="1396874" y="6117624"/>
            <a:ext cx="6248526" cy="461665"/>
          </a:xfrm>
          <a:prstGeom prst="rect">
            <a:avLst/>
          </a:prstGeom>
          <a:noFill/>
        </p:spPr>
        <p:txBody>
          <a:bodyPr wrap="none" rtlCol="0">
            <a:spAutoFit/>
          </a:bodyPr>
          <a:lstStyle/>
          <a:p>
            <a:r>
              <a:rPr lang="en-US" sz="2400" dirty="0" smtClean="0"/>
              <a:t>Data products will follow the ORCAS Data Policy.</a:t>
            </a:r>
            <a:endParaRPr lang="en-US" sz="2400" dirty="0"/>
          </a:p>
        </p:txBody>
      </p:sp>
    </p:spTree>
    <p:extLst>
      <p:ext uri="{BB962C8B-B14F-4D97-AF65-F5344CB8AC3E}">
        <p14:creationId xmlns:p14="http://schemas.microsoft.com/office/powerpoint/2010/main" val="505635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3222"/>
            <a:ext cx="9144000" cy="403097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71121" y="3089256"/>
            <a:ext cx="8971280" cy="1505463"/>
          </a:xfrm>
          <a:prstGeom prst="rect">
            <a:avLst/>
          </a:prstGeom>
          <a:solidFill>
            <a:srgbClr val="FFD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130832" y="1584201"/>
            <a:ext cx="2993127" cy="400110"/>
          </a:xfrm>
          <a:prstGeom prst="rect">
            <a:avLst/>
          </a:prstGeom>
          <a:noFill/>
        </p:spPr>
        <p:txBody>
          <a:bodyPr wrap="none" rtlCol="0">
            <a:spAutoFit/>
          </a:bodyPr>
          <a:lstStyle/>
          <a:p>
            <a:r>
              <a:rPr lang="en-US" sz="2000" b="1" dirty="0" smtClean="0"/>
              <a:t>Science Data System (SDS)</a:t>
            </a:r>
            <a:endParaRPr lang="en-US" sz="2000" b="1" dirty="0"/>
          </a:p>
        </p:txBody>
      </p:sp>
      <p:sp>
        <p:nvSpPr>
          <p:cNvPr id="6" name="Rectangle 5"/>
          <p:cNvSpPr/>
          <p:nvPr/>
        </p:nvSpPr>
        <p:spPr>
          <a:xfrm>
            <a:off x="139516"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Data Acquisition</a:t>
            </a:r>
            <a:r>
              <a:rPr lang="en-US" sz="1200" b="1" dirty="0" smtClean="0">
                <a:solidFill>
                  <a:schemeClr val="tx1"/>
                </a:solidFill>
              </a:rPr>
              <a:t>/</a:t>
            </a:r>
          </a:p>
          <a:p>
            <a:pPr algn="ctr"/>
            <a:r>
              <a:rPr lang="en-US" sz="1200" b="1" dirty="0" smtClean="0">
                <a:solidFill>
                  <a:schemeClr val="tx1"/>
                </a:solidFill>
              </a:rPr>
              <a:t>Ingestion</a:t>
            </a:r>
            <a:endParaRPr lang="en-US" sz="1200" b="1" dirty="0">
              <a:solidFill>
                <a:schemeClr val="tx1"/>
              </a:solidFill>
            </a:endParaRPr>
          </a:p>
        </p:txBody>
      </p:sp>
      <p:sp>
        <p:nvSpPr>
          <p:cNvPr id="7" name="Rectangle 6"/>
          <p:cNvSpPr/>
          <p:nvPr/>
        </p:nvSpPr>
        <p:spPr>
          <a:xfrm>
            <a:off x="1417874"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User Interface/Data Portal</a:t>
            </a:r>
            <a:endParaRPr lang="en-US" sz="1200" b="1" dirty="0">
              <a:solidFill>
                <a:schemeClr val="tx1"/>
              </a:solidFill>
            </a:endParaRPr>
          </a:p>
        </p:txBody>
      </p:sp>
      <p:sp>
        <p:nvSpPr>
          <p:cNvPr id="8" name="Rectangle 7"/>
          <p:cNvSpPr/>
          <p:nvPr/>
        </p:nvSpPr>
        <p:spPr>
          <a:xfrm>
            <a:off x="2702598"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Product Generation</a:t>
            </a:r>
            <a:endParaRPr lang="en-US" sz="1200" b="1" dirty="0">
              <a:solidFill>
                <a:schemeClr val="tx1"/>
              </a:solidFill>
            </a:endParaRPr>
          </a:p>
        </p:txBody>
      </p:sp>
      <p:sp>
        <p:nvSpPr>
          <p:cNvPr id="9" name="Rectangle 8"/>
          <p:cNvSpPr/>
          <p:nvPr/>
        </p:nvSpPr>
        <p:spPr>
          <a:xfrm>
            <a:off x="3979814"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Data Management</a:t>
            </a:r>
            <a:endParaRPr lang="en-US" sz="1200" b="1" dirty="0">
              <a:solidFill>
                <a:schemeClr val="tx1"/>
              </a:solidFill>
            </a:endParaRPr>
          </a:p>
        </p:txBody>
      </p:sp>
      <p:sp>
        <p:nvSpPr>
          <p:cNvPr id="10" name="Rectangle 9"/>
          <p:cNvSpPr/>
          <p:nvPr/>
        </p:nvSpPr>
        <p:spPr>
          <a:xfrm>
            <a:off x="5263732"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Data Discovery</a:t>
            </a:r>
            <a:endParaRPr lang="en-US" sz="1200" b="1" dirty="0">
              <a:solidFill>
                <a:schemeClr val="tx1"/>
              </a:solidFill>
            </a:endParaRPr>
          </a:p>
        </p:txBody>
      </p:sp>
      <p:sp>
        <p:nvSpPr>
          <p:cNvPr id="11" name="Rectangle 10"/>
          <p:cNvSpPr/>
          <p:nvPr/>
        </p:nvSpPr>
        <p:spPr>
          <a:xfrm>
            <a:off x="6557263"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Work Flow Management</a:t>
            </a:r>
            <a:endParaRPr lang="en-US" sz="1200" b="1" dirty="0">
              <a:solidFill>
                <a:schemeClr val="tx1"/>
              </a:solidFill>
            </a:endParaRPr>
          </a:p>
        </p:txBody>
      </p:sp>
      <p:sp>
        <p:nvSpPr>
          <p:cNvPr id="12" name="Rectangle 11"/>
          <p:cNvSpPr/>
          <p:nvPr/>
        </p:nvSpPr>
        <p:spPr>
          <a:xfrm>
            <a:off x="7837035" y="3456062"/>
            <a:ext cx="1166354" cy="72576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Data Distribution</a:t>
            </a:r>
            <a:endParaRPr lang="en-US" sz="1200" b="1" dirty="0">
              <a:solidFill>
                <a:schemeClr val="tx1"/>
              </a:solidFill>
            </a:endParaRPr>
          </a:p>
        </p:txBody>
      </p:sp>
      <p:sp>
        <p:nvSpPr>
          <p:cNvPr id="13" name="TextBox 12"/>
          <p:cNvSpPr txBox="1"/>
          <p:nvPr/>
        </p:nvSpPr>
        <p:spPr>
          <a:xfrm>
            <a:off x="3105532" y="3085970"/>
            <a:ext cx="2920691" cy="338554"/>
          </a:xfrm>
          <a:prstGeom prst="rect">
            <a:avLst/>
          </a:prstGeom>
          <a:noFill/>
        </p:spPr>
        <p:txBody>
          <a:bodyPr wrap="none" rtlCol="0">
            <a:spAutoFit/>
          </a:bodyPr>
          <a:lstStyle/>
          <a:p>
            <a:r>
              <a:rPr lang="en-US" sz="1600" b="1" dirty="0" smtClean="0"/>
              <a:t>Processing Control System (PCS)</a:t>
            </a:r>
            <a:endParaRPr lang="en-US" sz="1600" b="1" dirty="0"/>
          </a:p>
        </p:txBody>
      </p:sp>
      <p:sp>
        <p:nvSpPr>
          <p:cNvPr id="16" name="Rectangle 15"/>
          <p:cNvSpPr/>
          <p:nvPr/>
        </p:nvSpPr>
        <p:spPr>
          <a:xfrm>
            <a:off x="185861" y="6229918"/>
            <a:ext cx="348198" cy="21069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17" name="TextBox 16"/>
          <p:cNvSpPr txBox="1"/>
          <p:nvPr/>
        </p:nvSpPr>
        <p:spPr>
          <a:xfrm>
            <a:off x="490858" y="6174620"/>
            <a:ext cx="5331991" cy="307777"/>
          </a:xfrm>
          <a:prstGeom prst="rect">
            <a:avLst/>
          </a:prstGeom>
          <a:noFill/>
        </p:spPr>
        <p:txBody>
          <a:bodyPr wrap="square" rtlCol="0">
            <a:spAutoFit/>
          </a:bodyPr>
          <a:lstStyle/>
          <a:p>
            <a:r>
              <a:rPr lang="en-US" sz="1400" dirty="0" smtClean="0"/>
              <a:t>Data System Components inherited/adapted from AVIRIS and PRISM</a:t>
            </a:r>
            <a:endParaRPr lang="en-US" sz="1400" dirty="0"/>
          </a:p>
        </p:txBody>
      </p:sp>
      <p:cxnSp>
        <p:nvCxnSpPr>
          <p:cNvPr id="20" name="Straight Arrow Connector 19"/>
          <p:cNvCxnSpPr/>
          <p:nvPr/>
        </p:nvCxnSpPr>
        <p:spPr>
          <a:xfrm flipH="1">
            <a:off x="1706332" y="1089126"/>
            <a:ext cx="215" cy="5191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398792" y="1089126"/>
            <a:ext cx="0" cy="51910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162280" y="1089126"/>
            <a:ext cx="0" cy="5191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706548" y="972607"/>
            <a:ext cx="1267960" cy="646331"/>
          </a:xfrm>
          <a:prstGeom prst="rect">
            <a:avLst/>
          </a:prstGeom>
          <a:noFill/>
        </p:spPr>
        <p:txBody>
          <a:bodyPr wrap="square" rtlCol="0">
            <a:spAutoFit/>
          </a:bodyPr>
          <a:lstStyle/>
          <a:p>
            <a:r>
              <a:rPr lang="en-US" sz="1200" dirty="0" smtClean="0"/>
              <a:t>Science Telemetry/</a:t>
            </a:r>
            <a:r>
              <a:rPr lang="en-US" sz="1200" dirty="0" err="1" smtClean="0"/>
              <a:t>Engr</a:t>
            </a:r>
            <a:r>
              <a:rPr lang="en-US" sz="1200" dirty="0" smtClean="0"/>
              <a:t>/Ancillary Data</a:t>
            </a:r>
            <a:endParaRPr lang="en-US" sz="1200" dirty="0"/>
          </a:p>
        </p:txBody>
      </p:sp>
      <p:sp>
        <p:nvSpPr>
          <p:cNvPr id="24" name="TextBox 23"/>
          <p:cNvSpPr txBox="1"/>
          <p:nvPr/>
        </p:nvSpPr>
        <p:spPr>
          <a:xfrm>
            <a:off x="4407432" y="992736"/>
            <a:ext cx="1343753" cy="646331"/>
          </a:xfrm>
          <a:prstGeom prst="rect">
            <a:avLst/>
          </a:prstGeom>
          <a:noFill/>
        </p:spPr>
        <p:txBody>
          <a:bodyPr wrap="square" rtlCol="0">
            <a:spAutoFit/>
          </a:bodyPr>
          <a:lstStyle/>
          <a:p>
            <a:r>
              <a:rPr lang="en-US" sz="1200" dirty="0" smtClean="0"/>
              <a:t>User Access – Information and Science </a:t>
            </a:r>
            <a:r>
              <a:rPr lang="en-US" sz="1200" dirty="0"/>
              <a:t>D</a:t>
            </a:r>
            <a:r>
              <a:rPr lang="en-US" sz="1200" dirty="0" smtClean="0"/>
              <a:t>ata</a:t>
            </a:r>
            <a:endParaRPr lang="en-US" sz="1200" dirty="0"/>
          </a:p>
        </p:txBody>
      </p:sp>
      <p:sp>
        <p:nvSpPr>
          <p:cNvPr id="25" name="TextBox 24"/>
          <p:cNvSpPr txBox="1"/>
          <p:nvPr/>
        </p:nvSpPr>
        <p:spPr>
          <a:xfrm>
            <a:off x="7145000" y="1103679"/>
            <a:ext cx="1123153" cy="461665"/>
          </a:xfrm>
          <a:prstGeom prst="rect">
            <a:avLst/>
          </a:prstGeom>
          <a:noFill/>
        </p:spPr>
        <p:txBody>
          <a:bodyPr wrap="square" rtlCol="0">
            <a:spAutoFit/>
          </a:bodyPr>
          <a:lstStyle/>
          <a:p>
            <a:r>
              <a:rPr lang="en-US" sz="1200" dirty="0" smtClean="0"/>
              <a:t>Distributed</a:t>
            </a:r>
          </a:p>
          <a:p>
            <a:r>
              <a:rPr lang="en-US" sz="1200" dirty="0" smtClean="0"/>
              <a:t>Data Products</a:t>
            </a:r>
            <a:endParaRPr lang="en-US" sz="1200" dirty="0"/>
          </a:p>
        </p:txBody>
      </p:sp>
      <p:sp>
        <p:nvSpPr>
          <p:cNvPr id="26" name="Rectangle 25"/>
          <p:cNvSpPr/>
          <p:nvPr/>
        </p:nvSpPr>
        <p:spPr>
          <a:xfrm>
            <a:off x="901092" y="2006600"/>
            <a:ext cx="1214130" cy="476964"/>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cxnSp>
        <p:nvCxnSpPr>
          <p:cNvPr id="27" name="Straight Arrow Connector 26"/>
          <p:cNvCxnSpPr/>
          <p:nvPr/>
        </p:nvCxnSpPr>
        <p:spPr>
          <a:xfrm>
            <a:off x="1673018" y="2516115"/>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59074" y="2442925"/>
            <a:ext cx="746768" cy="646331"/>
          </a:xfrm>
          <a:prstGeom prst="rect">
            <a:avLst/>
          </a:prstGeom>
          <a:noFill/>
        </p:spPr>
        <p:txBody>
          <a:bodyPr wrap="square" rtlCol="0">
            <a:spAutoFit/>
          </a:bodyPr>
          <a:lstStyle/>
          <a:p>
            <a:r>
              <a:rPr lang="en-US" sz="1200" dirty="0" smtClean="0"/>
              <a:t>Raw science data</a:t>
            </a:r>
            <a:endParaRPr lang="en-US" sz="1200" dirty="0"/>
          </a:p>
        </p:txBody>
      </p:sp>
      <p:sp>
        <p:nvSpPr>
          <p:cNvPr id="29" name="TextBox 28"/>
          <p:cNvSpPr txBox="1"/>
          <p:nvPr/>
        </p:nvSpPr>
        <p:spPr>
          <a:xfrm>
            <a:off x="1664078" y="2624608"/>
            <a:ext cx="451144" cy="276999"/>
          </a:xfrm>
          <a:prstGeom prst="rect">
            <a:avLst/>
          </a:prstGeom>
          <a:noFill/>
        </p:spPr>
        <p:txBody>
          <a:bodyPr wrap="square" rtlCol="0">
            <a:spAutoFit/>
          </a:bodyPr>
          <a:lstStyle/>
          <a:p>
            <a:r>
              <a:rPr lang="en-US" sz="1200" dirty="0" smtClean="0"/>
              <a:t>L0</a:t>
            </a:r>
            <a:endParaRPr lang="en-US" sz="1200" dirty="0"/>
          </a:p>
        </p:txBody>
      </p:sp>
      <p:sp>
        <p:nvSpPr>
          <p:cNvPr id="30" name="TextBox 29"/>
          <p:cNvSpPr txBox="1"/>
          <p:nvPr/>
        </p:nvSpPr>
        <p:spPr>
          <a:xfrm>
            <a:off x="760312" y="2007059"/>
            <a:ext cx="1447220" cy="492443"/>
          </a:xfrm>
          <a:prstGeom prst="rect">
            <a:avLst/>
          </a:prstGeom>
          <a:noFill/>
        </p:spPr>
        <p:txBody>
          <a:bodyPr wrap="square" rtlCol="0">
            <a:spAutoFit/>
          </a:bodyPr>
          <a:lstStyle/>
          <a:p>
            <a:pPr algn="ctr"/>
            <a:r>
              <a:rPr lang="en-US" sz="1400" b="1" dirty="0"/>
              <a:t>L0 </a:t>
            </a:r>
            <a:r>
              <a:rPr lang="en-US" sz="1400" b="1" dirty="0" smtClean="0"/>
              <a:t>PGE</a:t>
            </a:r>
          </a:p>
          <a:p>
            <a:pPr algn="ctr"/>
            <a:r>
              <a:rPr lang="en-US" sz="1200" b="1" i="1" dirty="0" smtClean="0"/>
              <a:t>Digital Numbers</a:t>
            </a:r>
            <a:endParaRPr lang="en-US" sz="1200" b="1" i="1" dirty="0"/>
          </a:p>
        </p:txBody>
      </p:sp>
      <p:cxnSp>
        <p:nvCxnSpPr>
          <p:cNvPr id="31" name="Straight Arrow Connector 30"/>
          <p:cNvCxnSpPr/>
          <p:nvPr/>
        </p:nvCxnSpPr>
        <p:spPr>
          <a:xfrm flipV="1">
            <a:off x="1483922" y="2516115"/>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058940" y="2007059"/>
            <a:ext cx="1065056" cy="476505"/>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33" name="TextBox 32"/>
          <p:cNvSpPr txBox="1"/>
          <p:nvPr/>
        </p:nvSpPr>
        <p:spPr>
          <a:xfrm>
            <a:off x="3154672" y="2625030"/>
            <a:ext cx="337012" cy="276999"/>
          </a:xfrm>
          <a:prstGeom prst="rect">
            <a:avLst/>
          </a:prstGeom>
          <a:noFill/>
        </p:spPr>
        <p:txBody>
          <a:bodyPr wrap="square" rtlCol="0">
            <a:spAutoFit/>
          </a:bodyPr>
          <a:lstStyle/>
          <a:p>
            <a:r>
              <a:rPr lang="en-US" sz="1200" dirty="0" smtClean="0"/>
              <a:t>L0</a:t>
            </a:r>
            <a:endParaRPr lang="en-US" sz="1200" dirty="0"/>
          </a:p>
        </p:txBody>
      </p:sp>
      <p:sp>
        <p:nvSpPr>
          <p:cNvPr id="34" name="TextBox 33"/>
          <p:cNvSpPr txBox="1"/>
          <p:nvPr/>
        </p:nvSpPr>
        <p:spPr>
          <a:xfrm>
            <a:off x="3672852" y="2614448"/>
            <a:ext cx="451144" cy="276999"/>
          </a:xfrm>
          <a:prstGeom prst="rect">
            <a:avLst/>
          </a:prstGeom>
          <a:noFill/>
        </p:spPr>
        <p:txBody>
          <a:bodyPr wrap="square" rtlCol="0">
            <a:spAutoFit/>
          </a:bodyPr>
          <a:lstStyle/>
          <a:p>
            <a:r>
              <a:rPr lang="en-US" sz="1200" dirty="0" smtClean="0"/>
              <a:t>L1</a:t>
            </a:r>
            <a:endParaRPr lang="en-US" sz="1200" dirty="0"/>
          </a:p>
        </p:txBody>
      </p:sp>
      <p:cxnSp>
        <p:nvCxnSpPr>
          <p:cNvPr id="35" name="Straight Arrow Connector 34"/>
          <p:cNvCxnSpPr/>
          <p:nvPr/>
        </p:nvCxnSpPr>
        <p:spPr>
          <a:xfrm flipV="1">
            <a:off x="3482536" y="2516115"/>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130832" y="2003707"/>
            <a:ext cx="909939" cy="492443"/>
          </a:xfrm>
          <a:prstGeom prst="rect">
            <a:avLst/>
          </a:prstGeom>
          <a:noFill/>
        </p:spPr>
        <p:txBody>
          <a:bodyPr wrap="square" rtlCol="0">
            <a:spAutoFit/>
          </a:bodyPr>
          <a:lstStyle/>
          <a:p>
            <a:pPr algn="ctr"/>
            <a:r>
              <a:rPr lang="en-US" sz="1400" b="1" dirty="0" smtClean="0"/>
              <a:t>L1 PGE</a:t>
            </a:r>
          </a:p>
          <a:p>
            <a:pPr algn="ctr"/>
            <a:r>
              <a:rPr lang="en-US" sz="1200" b="1" i="1" dirty="0" smtClean="0"/>
              <a:t>Radiance</a:t>
            </a:r>
            <a:endParaRPr lang="en-US" sz="1200" b="1" i="1" dirty="0"/>
          </a:p>
        </p:txBody>
      </p:sp>
      <p:cxnSp>
        <p:nvCxnSpPr>
          <p:cNvPr id="37" name="Straight Arrow Connector 36"/>
          <p:cNvCxnSpPr/>
          <p:nvPr/>
        </p:nvCxnSpPr>
        <p:spPr>
          <a:xfrm>
            <a:off x="3661932" y="2516115"/>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146168" y="2003707"/>
            <a:ext cx="1043449" cy="469698"/>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39" name="TextBox 38"/>
          <p:cNvSpPr txBox="1"/>
          <p:nvPr/>
        </p:nvSpPr>
        <p:spPr>
          <a:xfrm>
            <a:off x="5171327" y="2614871"/>
            <a:ext cx="507260" cy="276999"/>
          </a:xfrm>
          <a:prstGeom prst="rect">
            <a:avLst/>
          </a:prstGeom>
          <a:noFill/>
        </p:spPr>
        <p:txBody>
          <a:bodyPr wrap="square" rtlCol="0">
            <a:spAutoFit/>
          </a:bodyPr>
          <a:lstStyle/>
          <a:p>
            <a:r>
              <a:rPr lang="en-US" sz="1200" dirty="0" smtClean="0"/>
              <a:t>L1B</a:t>
            </a:r>
            <a:endParaRPr lang="en-US" sz="1200" dirty="0"/>
          </a:p>
        </p:txBody>
      </p:sp>
      <p:sp>
        <p:nvSpPr>
          <p:cNvPr id="40" name="TextBox 39"/>
          <p:cNvSpPr txBox="1"/>
          <p:nvPr/>
        </p:nvSpPr>
        <p:spPr>
          <a:xfrm>
            <a:off x="5740307" y="2604289"/>
            <a:ext cx="451144" cy="276999"/>
          </a:xfrm>
          <a:prstGeom prst="rect">
            <a:avLst/>
          </a:prstGeom>
          <a:noFill/>
        </p:spPr>
        <p:txBody>
          <a:bodyPr wrap="square" rtlCol="0">
            <a:spAutoFit/>
          </a:bodyPr>
          <a:lstStyle/>
          <a:p>
            <a:r>
              <a:rPr lang="en-US" sz="1200" dirty="0" smtClean="0"/>
              <a:t>L2</a:t>
            </a:r>
            <a:endParaRPr lang="en-US" sz="1200" dirty="0"/>
          </a:p>
        </p:txBody>
      </p:sp>
      <p:cxnSp>
        <p:nvCxnSpPr>
          <p:cNvPr id="41" name="Straight Arrow Connector 40"/>
          <p:cNvCxnSpPr/>
          <p:nvPr/>
        </p:nvCxnSpPr>
        <p:spPr>
          <a:xfrm flipV="1">
            <a:off x="5549991" y="2505956"/>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729387" y="2505956"/>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146168" y="1998430"/>
            <a:ext cx="1045283" cy="492443"/>
          </a:xfrm>
          <a:prstGeom prst="rect">
            <a:avLst/>
          </a:prstGeom>
          <a:noFill/>
        </p:spPr>
        <p:txBody>
          <a:bodyPr wrap="square" rtlCol="0">
            <a:spAutoFit/>
          </a:bodyPr>
          <a:lstStyle/>
          <a:p>
            <a:pPr algn="ctr"/>
            <a:r>
              <a:rPr lang="en-US" sz="1400" b="1" dirty="0" smtClean="0"/>
              <a:t>L2 PGE</a:t>
            </a:r>
          </a:p>
          <a:p>
            <a:pPr algn="ctr"/>
            <a:r>
              <a:rPr lang="en-US" sz="1200" b="1" i="1" dirty="0" smtClean="0"/>
              <a:t>Reflectance</a:t>
            </a:r>
            <a:endParaRPr lang="en-US" sz="1200" b="1" i="1" dirty="0"/>
          </a:p>
        </p:txBody>
      </p:sp>
      <p:sp>
        <p:nvSpPr>
          <p:cNvPr id="47" name="Rectangle 46"/>
          <p:cNvSpPr/>
          <p:nvPr/>
        </p:nvSpPr>
        <p:spPr>
          <a:xfrm>
            <a:off x="3149139" y="5046142"/>
            <a:ext cx="2695611" cy="499840"/>
          </a:xfrm>
          <a:prstGeom prst="rect">
            <a:avLst/>
          </a:prstGeom>
          <a:solidFill>
            <a:srgbClr val="99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Science Product Analysis</a:t>
            </a:r>
            <a:endParaRPr lang="en-US" sz="1600" b="1" dirty="0">
              <a:solidFill>
                <a:srgbClr val="000000"/>
              </a:solidFill>
            </a:endParaRPr>
          </a:p>
        </p:txBody>
      </p:sp>
      <p:sp>
        <p:nvSpPr>
          <p:cNvPr id="48" name="TextBox 47"/>
          <p:cNvSpPr txBox="1"/>
          <p:nvPr/>
        </p:nvSpPr>
        <p:spPr>
          <a:xfrm>
            <a:off x="6026223" y="6132477"/>
            <a:ext cx="2928259" cy="307777"/>
          </a:xfrm>
          <a:prstGeom prst="rect">
            <a:avLst/>
          </a:prstGeom>
          <a:noFill/>
        </p:spPr>
        <p:txBody>
          <a:bodyPr wrap="square" rtlCol="0">
            <a:spAutoFit/>
          </a:bodyPr>
          <a:lstStyle/>
          <a:p>
            <a:r>
              <a:rPr lang="en-US" sz="1400" dirty="0" smtClean="0"/>
              <a:t>Product </a:t>
            </a:r>
            <a:r>
              <a:rPr lang="en-US" sz="1400" dirty="0"/>
              <a:t>Generation </a:t>
            </a:r>
            <a:r>
              <a:rPr lang="en-US" sz="1400" dirty="0" smtClean="0"/>
              <a:t>Executives (PGE)</a:t>
            </a:r>
            <a:endParaRPr lang="en-US" sz="1400" dirty="0"/>
          </a:p>
        </p:txBody>
      </p:sp>
      <p:sp>
        <p:nvSpPr>
          <p:cNvPr id="49" name="Rectangle 48"/>
          <p:cNvSpPr/>
          <p:nvPr/>
        </p:nvSpPr>
        <p:spPr>
          <a:xfrm>
            <a:off x="5751185" y="6222878"/>
            <a:ext cx="312640" cy="217739"/>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cxnSp>
        <p:nvCxnSpPr>
          <p:cNvPr id="50" name="Straight Arrow Connector 49"/>
          <p:cNvCxnSpPr/>
          <p:nvPr/>
        </p:nvCxnSpPr>
        <p:spPr>
          <a:xfrm>
            <a:off x="4353552" y="4594719"/>
            <a:ext cx="0" cy="4514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4722056" y="4584559"/>
            <a:ext cx="0" cy="4615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440211" y="4584477"/>
            <a:ext cx="852381" cy="461665"/>
          </a:xfrm>
          <a:prstGeom prst="rect">
            <a:avLst/>
          </a:prstGeom>
          <a:noFill/>
        </p:spPr>
        <p:txBody>
          <a:bodyPr wrap="square" rtlCol="0">
            <a:spAutoFit/>
          </a:bodyPr>
          <a:lstStyle/>
          <a:p>
            <a:pPr algn="r"/>
            <a:r>
              <a:rPr lang="en-US" sz="1200" dirty="0" smtClean="0"/>
              <a:t>All products</a:t>
            </a:r>
            <a:endParaRPr lang="en-US" sz="1200" dirty="0"/>
          </a:p>
        </p:txBody>
      </p:sp>
      <p:sp>
        <p:nvSpPr>
          <p:cNvPr id="53" name="TextBox 52"/>
          <p:cNvSpPr txBox="1"/>
          <p:nvPr/>
        </p:nvSpPr>
        <p:spPr>
          <a:xfrm>
            <a:off x="4767358" y="4594719"/>
            <a:ext cx="1071405" cy="461665"/>
          </a:xfrm>
          <a:prstGeom prst="rect">
            <a:avLst/>
          </a:prstGeom>
          <a:noFill/>
        </p:spPr>
        <p:txBody>
          <a:bodyPr wrap="square" rtlCol="0">
            <a:spAutoFit/>
          </a:bodyPr>
          <a:lstStyle/>
          <a:p>
            <a:r>
              <a:rPr lang="en-US" sz="1200" dirty="0" smtClean="0"/>
              <a:t>Performance Reports</a:t>
            </a:r>
            <a:endParaRPr lang="en-US" sz="1200" dirty="0"/>
          </a:p>
        </p:txBody>
      </p:sp>
      <p:sp>
        <p:nvSpPr>
          <p:cNvPr id="54" name="Rectangle 53"/>
          <p:cNvSpPr/>
          <p:nvPr/>
        </p:nvSpPr>
        <p:spPr>
          <a:xfrm>
            <a:off x="7394104" y="2006600"/>
            <a:ext cx="824902" cy="466805"/>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55" name="TextBox 54"/>
          <p:cNvSpPr txBox="1"/>
          <p:nvPr/>
        </p:nvSpPr>
        <p:spPr>
          <a:xfrm>
            <a:off x="7341122" y="2614871"/>
            <a:ext cx="507260" cy="276999"/>
          </a:xfrm>
          <a:prstGeom prst="rect">
            <a:avLst/>
          </a:prstGeom>
          <a:noFill/>
        </p:spPr>
        <p:txBody>
          <a:bodyPr wrap="square" rtlCol="0">
            <a:spAutoFit/>
          </a:bodyPr>
          <a:lstStyle/>
          <a:p>
            <a:r>
              <a:rPr lang="en-US" sz="1200" dirty="0" smtClean="0"/>
              <a:t>L2</a:t>
            </a:r>
            <a:endParaRPr lang="en-US" sz="1200" dirty="0"/>
          </a:p>
        </p:txBody>
      </p:sp>
      <p:sp>
        <p:nvSpPr>
          <p:cNvPr id="56" name="TextBox 55"/>
          <p:cNvSpPr txBox="1"/>
          <p:nvPr/>
        </p:nvSpPr>
        <p:spPr>
          <a:xfrm>
            <a:off x="7910102" y="2604289"/>
            <a:ext cx="451144" cy="276999"/>
          </a:xfrm>
          <a:prstGeom prst="rect">
            <a:avLst/>
          </a:prstGeom>
          <a:noFill/>
        </p:spPr>
        <p:txBody>
          <a:bodyPr wrap="square" rtlCol="0">
            <a:spAutoFit/>
          </a:bodyPr>
          <a:lstStyle/>
          <a:p>
            <a:r>
              <a:rPr lang="en-US" sz="1200" dirty="0" smtClean="0"/>
              <a:t>L3</a:t>
            </a:r>
            <a:endParaRPr lang="en-US" sz="1200" dirty="0"/>
          </a:p>
        </p:txBody>
      </p:sp>
      <p:cxnSp>
        <p:nvCxnSpPr>
          <p:cNvPr id="57" name="Straight Arrow Connector 56"/>
          <p:cNvCxnSpPr/>
          <p:nvPr/>
        </p:nvCxnSpPr>
        <p:spPr>
          <a:xfrm flipV="1">
            <a:off x="7719786" y="2505956"/>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7899182" y="2505956"/>
            <a:ext cx="0" cy="5800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7475816" y="1976282"/>
            <a:ext cx="722437" cy="492443"/>
          </a:xfrm>
          <a:prstGeom prst="rect">
            <a:avLst/>
          </a:prstGeom>
          <a:noFill/>
        </p:spPr>
        <p:txBody>
          <a:bodyPr wrap="square" rtlCol="0">
            <a:spAutoFit/>
          </a:bodyPr>
          <a:lstStyle/>
          <a:p>
            <a:r>
              <a:rPr lang="en-US" sz="1400" b="1" dirty="0" smtClean="0"/>
              <a:t>L3 PGE</a:t>
            </a:r>
          </a:p>
          <a:p>
            <a:pPr algn="ctr"/>
            <a:r>
              <a:rPr lang="en-US" sz="1200" b="1" i="1" dirty="0" err="1" smtClean="0"/>
              <a:t>Chla</a:t>
            </a:r>
            <a:endParaRPr lang="en-US" sz="1200" b="1" i="1" dirty="0"/>
          </a:p>
        </p:txBody>
      </p:sp>
      <p:sp>
        <p:nvSpPr>
          <p:cNvPr id="2" name="Rectangle 1"/>
          <p:cNvSpPr/>
          <p:nvPr/>
        </p:nvSpPr>
        <p:spPr>
          <a:xfrm>
            <a:off x="507258" y="-28952"/>
            <a:ext cx="7692588" cy="892552"/>
          </a:xfrm>
          <a:prstGeom prst="rect">
            <a:avLst/>
          </a:prstGeom>
        </p:spPr>
        <p:txBody>
          <a:bodyPr wrap="square">
            <a:spAutoFit/>
          </a:bodyPr>
          <a:lstStyle/>
          <a:p>
            <a:pPr algn="ctr"/>
            <a:r>
              <a:rPr lang="en-US" sz="2600" b="1" dirty="0" smtClean="0"/>
              <a:t>PRISM Data Processing Infrastructure </a:t>
            </a:r>
          </a:p>
          <a:p>
            <a:pPr algn="ctr"/>
            <a:r>
              <a:rPr lang="en-US" sz="2600" b="1" dirty="0" smtClean="0"/>
              <a:t>&amp; Functional Architecture</a:t>
            </a:r>
            <a:endParaRPr lang="en-US" sz="2600" b="1" dirty="0"/>
          </a:p>
        </p:txBody>
      </p:sp>
      <p:sp>
        <p:nvSpPr>
          <p:cNvPr id="63" name="Slide Number Placeholder 62"/>
          <p:cNvSpPr>
            <a:spLocks noGrp="1"/>
          </p:cNvSpPr>
          <p:nvPr>
            <p:ph type="sldNum" sz="quarter" idx="12"/>
          </p:nvPr>
        </p:nvSpPr>
        <p:spPr/>
        <p:txBody>
          <a:bodyPr/>
          <a:lstStyle/>
          <a:p>
            <a:fld id="{E5814950-0F25-0B4E-8E62-D8375048237A}" type="slidenum">
              <a:rPr lang="en-US" smtClean="0"/>
              <a:t>9</a:t>
            </a:fld>
            <a:endParaRPr lang="en-US"/>
          </a:p>
        </p:txBody>
      </p:sp>
    </p:spTree>
    <p:extLst>
      <p:ext uri="{BB962C8B-B14F-4D97-AF65-F5344CB8AC3E}">
        <p14:creationId xmlns:p14="http://schemas.microsoft.com/office/powerpoint/2010/main" val="1154674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TotalTime>
  <Words>1528</Words>
  <Application>Microsoft Office PowerPoint</Application>
  <PresentationFormat>On-screen Show (4:3)</PresentationFormat>
  <Paragraphs>283</Paragraphs>
  <Slides>36</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ＭＳ Ｐゴシック</vt:lpstr>
      <vt:lpstr>Arial</vt:lpstr>
      <vt:lpstr>Calibri</vt:lpstr>
      <vt:lpstr>Calibri Light</vt:lpstr>
      <vt:lpstr>Cambria</vt:lpstr>
      <vt:lpstr>Century Gothic</vt:lpstr>
      <vt:lpstr>Times New Roman</vt:lpstr>
      <vt:lpstr>Wingdings</vt:lpstr>
      <vt:lpstr>ヒラギノ角ゴ Pro W3</vt:lpstr>
      <vt:lpstr>Office Theme</vt:lpstr>
      <vt:lpstr>Photo Editor Photo</vt:lpstr>
      <vt:lpstr>PowerPoint Presentation</vt:lpstr>
      <vt:lpstr>NASA Rapid Response Objectives</vt:lpstr>
      <vt:lpstr>ORCAS Timeline</vt:lpstr>
      <vt:lpstr>ORCAS Field Campaign</vt:lpstr>
      <vt:lpstr>PRISM Image Analysis Status</vt:lpstr>
      <vt:lpstr>Algorithm Design and Validation </vt:lpstr>
      <vt:lpstr>Algorithm Design and Validation </vt:lpstr>
      <vt:lpstr>Airborne &amp; In Situ Data Products</vt:lpstr>
      <vt:lpstr>PowerPoint Presentation</vt:lpstr>
      <vt:lpstr>Atmospheric Correction Procedure</vt:lpstr>
      <vt:lpstr>PowerPoint Presentation</vt:lpstr>
      <vt:lpstr>OCI algorithm     OC3 algorithm</vt:lpstr>
      <vt:lpstr>Chlorophyll and Calcite are lognormally distributed</vt:lpstr>
      <vt:lpstr>To estimate a mean from satellite mapped data</vt:lpstr>
      <vt:lpstr>PowerPoint Presentation</vt:lpstr>
      <vt:lpstr>PowerPoint Presentation</vt:lpstr>
      <vt:lpstr>PowerPoint Presentation</vt:lpstr>
      <vt:lpstr>PowerPoint Presentation</vt:lpstr>
      <vt:lpstr>PowerPoint Presentation</vt:lpstr>
      <vt:lpstr>PowerPoint Presentation</vt:lpstr>
      <vt:lpstr>Level 2- Daily &lt; 1 km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Causes of high backscattering waters</vt:lpstr>
      <vt:lpstr>Haptophyte – Emiliania huxleyi</vt:lpstr>
      <vt:lpstr>Haptophyte:  Phaeocystis antarctica</vt:lpstr>
      <vt:lpstr>Water-leaving reflectance</vt:lpstr>
      <vt:lpstr>Inversion modeling to estimate phytoplankton taxa</vt:lpstr>
      <vt:lpstr>PowerPoint Presentation</vt:lpstr>
      <vt:lpstr>Next Steps</vt:lpstr>
      <vt:lpstr>With additional funding</vt:lpstr>
    </vt:vector>
  </TitlesOfParts>
  <Company>University of Connecticut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dc:creator>
  <cp:lastModifiedBy>Heidi</cp:lastModifiedBy>
  <cp:revision>75</cp:revision>
  <dcterms:created xsi:type="dcterms:W3CDTF">2016-07-07T19:05:32Z</dcterms:created>
  <dcterms:modified xsi:type="dcterms:W3CDTF">2016-07-12T15:57:04Z</dcterms:modified>
</cp:coreProperties>
</file>