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342B6-7D38-47D2-B013-81D50A1E165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F67E-B985-4548-BD89-4D7E9D61F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8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3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1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4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5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7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9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0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1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8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1F917-34A6-465D-AE10-A5D8D89FF81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3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ol.ucar.edu/node/4871" TargetMode="External"/><Relationship Id="rId2" Type="http://schemas.openxmlformats.org/officeDocument/2006/relationships/hyperlink" Target="mailto:janine@ucar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106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tabLst>
                <a:tab pos="6746875" algn="l"/>
              </a:tabLst>
            </a:pPr>
            <a:r>
              <a:rPr lang="en-US" sz="2400" dirty="0" smtClean="0"/>
              <a:t>ORCAS Biweekly Science Discussion 	12 July 2016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Agenda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 smtClean="0"/>
              <a:t>Brief data / analysis / writing updates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 smtClean="0"/>
              <a:t>Merge </a:t>
            </a:r>
            <a:r>
              <a:rPr lang="en-US" dirty="0" smtClean="0"/>
              <a:t>product updates</a:t>
            </a:r>
            <a:r>
              <a:rPr lang="en-US" dirty="0" smtClean="0"/>
              <a:t> 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 smtClean="0"/>
              <a:t>data </a:t>
            </a:r>
            <a:r>
              <a:rPr lang="en-US" dirty="0" smtClean="0"/>
              <a:t>submission </a:t>
            </a:r>
            <a:r>
              <a:rPr lang="en-US" dirty="0" smtClean="0"/>
              <a:t>reminder</a:t>
            </a:r>
            <a:endParaRPr lang="en-US" dirty="0" smtClean="0"/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dirty="0"/>
              <a:t>Upload QAQC data to </a:t>
            </a:r>
            <a:r>
              <a:rPr lang="en-US" dirty="0" err="1"/>
              <a:t>qaqc</a:t>
            </a:r>
            <a:r>
              <a:rPr lang="en-US" dirty="0"/>
              <a:t> folder on ftp site and email Britt and Janine (</a:t>
            </a:r>
            <a:r>
              <a:rPr lang="en-US" dirty="0">
                <a:hlinkClick r:id="rId2"/>
              </a:rPr>
              <a:t>janine@ucar.edu</a:t>
            </a:r>
            <a:r>
              <a:rPr lang="en-US" dirty="0"/>
              <a:t>) when you do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dirty="0"/>
              <a:t>Dataset documentation guidelines: </a:t>
            </a:r>
            <a:r>
              <a:rPr lang="en-US" dirty="0">
                <a:hlinkClick r:id="rId3"/>
              </a:rPr>
              <a:t>https://www.eol.ucar.edu/node/4871</a:t>
            </a:r>
            <a:endParaRPr lang="en-US" dirty="0"/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dirty="0"/>
              <a:t>Deadline for both QAQC data and documentation = 28 August, 2016</a:t>
            </a:r>
            <a:endParaRPr lang="en-US" dirty="0" smtClean="0"/>
          </a:p>
          <a:p>
            <a:pPr marL="342900" indent="-342900">
              <a:spcAft>
                <a:spcPts val="600"/>
              </a:spcAft>
              <a:buFont typeface="+mj-lt"/>
              <a:buAutoNum type="arabicParenR" startAt="4"/>
            </a:pPr>
            <a:r>
              <a:rPr lang="en-US" dirty="0"/>
              <a:t>Project planning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dirty="0"/>
              <a:t>CAM-</a:t>
            </a:r>
            <a:r>
              <a:rPr lang="en-US" dirty="0" err="1"/>
              <a:t>Chem</a:t>
            </a:r>
            <a:r>
              <a:rPr lang="en-US" dirty="0"/>
              <a:t> discussion: TBD – mid-July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dirty="0"/>
              <a:t>Science Workshop: NCAR Mesa Lab – 9/7-9/9</a:t>
            </a:r>
          </a:p>
          <a:p>
            <a:pPr marL="1314450" lvl="2" indent="-400050">
              <a:spcAft>
                <a:spcPts val="600"/>
              </a:spcAft>
              <a:buFont typeface="+mj-lt"/>
              <a:buAutoNum type="romanLcPeriod"/>
            </a:pPr>
            <a:r>
              <a:rPr lang="en-US" dirty="0"/>
              <a:t>Travel fund </a:t>
            </a:r>
            <a:r>
              <a:rPr lang="en-US" dirty="0" smtClean="0"/>
              <a:t>update</a:t>
            </a:r>
          </a:p>
          <a:p>
            <a:pPr marL="1314450" lvl="2" indent="-400050"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/>
              <a:t>Format / agenda</a:t>
            </a:r>
            <a:endParaRPr lang="en-US" dirty="0"/>
          </a:p>
          <a:p>
            <a:pPr marL="857250" lvl="1" indent="-400050">
              <a:spcAft>
                <a:spcPts val="600"/>
              </a:spcAft>
              <a:buFont typeface="+mj-lt"/>
              <a:buAutoNum type="alphaLcParenR"/>
            </a:pPr>
            <a:r>
              <a:rPr lang="en-US" dirty="0"/>
              <a:t>Biweekly discussion schedule: </a:t>
            </a:r>
          </a:p>
          <a:p>
            <a:pPr marL="1314450" lvl="2" indent="-400050">
              <a:spcAft>
                <a:spcPts val="600"/>
              </a:spcAft>
              <a:buFont typeface="+mj-lt"/>
              <a:buAutoNum type="romanLcPeriod"/>
            </a:pPr>
            <a:r>
              <a:rPr lang="en-US" dirty="0"/>
              <a:t>Tuesday July 26, Sue and Elliot – Reactive gases: AWAS</a:t>
            </a:r>
          </a:p>
          <a:p>
            <a:pPr marL="400050" indent="-400050">
              <a:spcAft>
                <a:spcPts val="600"/>
              </a:spcAft>
              <a:buFont typeface="+mj-lt"/>
              <a:buAutoNum type="arabicParenR" startAt="4"/>
            </a:pPr>
            <a:r>
              <a:rPr lang="en-US" dirty="0"/>
              <a:t>Analysis / paper presentation discussion</a:t>
            </a:r>
          </a:p>
          <a:p>
            <a:pPr marL="857250" lvl="1" indent="-400050">
              <a:spcAft>
                <a:spcPts val="600"/>
              </a:spcAft>
              <a:buFont typeface="+mj-lt"/>
              <a:buAutoNum type="alphaLcParenR"/>
            </a:pPr>
            <a:r>
              <a:rPr lang="en-US" dirty="0"/>
              <a:t>Tuesday July 12, Heidi </a:t>
            </a:r>
            <a:r>
              <a:rPr lang="en-US" dirty="0" err="1"/>
              <a:t>Dierssen</a:t>
            </a:r>
            <a:r>
              <a:rPr lang="en-US" dirty="0"/>
              <a:t> – Remote </a:t>
            </a:r>
            <a:r>
              <a:rPr lang="en-US" dirty="0" smtClean="0"/>
              <a:t>sensing</a:t>
            </a:r>
            <a:endParaRPr lang="en-US" dirty="0"/>
          </a:p>
          <a:p>
            <a:pPr marL="342900" indent="-342900">
              <a:spcAft>
                <a:spcPts val="600"/>
              </a:spcAft>
              <a:buAutoNum type="arabicParenR"/>
            </a:pPr>
            <a:endParaRPr lang="en-US" dirty="0" smtClean="0"/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endParaRPr lang="en-US" dirty="0" smtClean="0"/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 smtClean="0"/>
              <a:t>Synthesis paper update</a:t>
            </a:r>
          </a:p>
        </p:txBody>
      </p:sp>
    </p:spTree>
    <p:extLst>
      <p:ext uri="{BB962C8B-B14F-4D97-AF65-F5344CB8AC3E}">
        <p14:creationId xmlns:p14="http://schemas.microsoft.com/office/powerpoint/2010/main" val="223879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1"/>
            <a:ext cx="8686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Campaign Merge </a:t>
            </a:r>
            <a:r>
              <a:rPr lang="en-US" sz="2400" dirty="0" smtClean="0"/>
              <a:t>and </a:t>
            </a:r>
            <a:r>
              <a:rPr lang="en-US" sz="2400" dirty="0" err="1" smtClean="0"/>
              <a:t>quicklook</a:t>
            </a:r>
            <a:r>
              <a:rPr lang="en-US" sz="2400" dirty="0" smtClean="0"/>
              <a:t> plot products (new items in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):</a:t>
            </a:r>
            <a:endParaRPr lang="en-US" sz="2400" dirty="0" smtClean="0"/>
          </a:p>
          <a:p>
            <a:endParaRPr lang="en-US" dirty="0"/>
          </a:p>
          <a:p>
            <a:pPr marL="469900" lvl="1" defTabSz="517525"/>
            <a:r>
              <a:rPr lang="en-US" dirty="0" err="1" smtClean="0"/>
              <a:t>ORCASall.merge.tbl</a:t>
            </a:r>
            <a:r>
              <a:rPr lang="en-US" dirty="0" smtClean="0"/>
              <a:t> </a:t>
            </a:r>
            <a:r>
              <a:rPr lang="en-US" dirty="0"/>
              <a:t>– 1 Hz</a:t>
            </a:r>
          </a:p>
          <a:p>
            <a:pPr marL="469900" lvl="1" defTabSz="517525"/>
            <a:r>
              <a:rPr lang="en-US" dirty="0"/>
              <a:t>ORCASall.merge10.tbl – 10 sec means of 1 Hz</a:t>
            </a:r>
          </a:p>
          <a:p>
            <a:pPr marL="469900" lvl="1" defTabSz="517525"/>
            <a:r>
              <a:rPr lang="en-US" dirty="0"/>
              <a:t>ORCASall.merge60.tbl – 60 sec means of 1 </a:t>
            </a:r>
            <a:r>
              <a:rPr lang="en-US" dirty="0" smtClean="0"/>
              <a:t>Hz</a:t>
            </a:r>
          </a:p>
          <a:p>
            <a:pPr marL="469900" lvl="1" defTabSz="517525"/>
            <a:r>
              <a:rPr lang="en-US" dirty="0" smtClean="0">
                <a:solidFill>
                  <a:srgbClr val="FF0000"/>
                </a:solidFill>
              </a:rPr>
              <a:t>ORCASall.merge60n.tbl </a:t>
            </a:r>
            <a:r>
              <a:rPr lang="en-US" dirty="0">
                <a:solidFill>
                  <a:srgbClr val="FF0000"/>
                </a:solidFill>
              </a:rPr>
              <a:t>– </a:t>
            </a:r>
            <a:r>
              <a:rPr lang="en-US" dirty="0" smtClean="0">
                <a:solidFill>
                  <a:srgbClr val="FF0000"/>
                </a:solidFill>
              </a:rPr>
              <a:t>number </a:t>
            </a:r>
            <a:r>
              <a:rPr lang="en-US" dirty="0">
                <a:solidFill>
                  <a:srgbClr val="FF0000"/>
                </a:solidFill>
              </a:rPr>
              <a:t>of 1 </a:t>
            </a:r>
            <a:r>
              <a:rPr lang="en-US" dirty="0" smtClean="0">
                <a:solidFill>
                  <a:srgbClr val="FF0000"/>
                </a:solidFill>
              </a:rPr>
              <a:t>Hz values used for 60 sec mean</a:t>
            </a:r>
          </a:p>
          <a:p>
            <a:pPr marL="927100" lvl="2" defTabSz="517525"/>
            <a:r>
              <a:rPr lang="en-US" dirty="0" smtClean="0">
                <a:solidFill>
                  <a:srgbClr val="FF0000"/>
                </a:solidFill>
              </a:rPr>
              <a:t>recommend </a:t>
            </a:r>
            <a:r>
              <a:rPr lang="en-US" dirty="0">
                <a:solidFill>
                  <a:srgbClr val="FF0000"/>
                </a:solidFill>
              </a:rPr>
              <a:t>filtering n &lt; </a:t>
            </a:r>
            <a:r>
              <a:rPr lang="en-US" dirty="0" smtClean="0">
                <a:solidFill>
                  <a:srgbClr val="FF0000"/>
                </a:solidFill>
              </a:rPr>
              <a:t>30</a:t>
            </a:r>
            <a:endParaRPr lang="en-US" dirty="0" smtClean="0">
              <a:solidFill>
                <a:srgbClr val="FF0000"/>
              </a:solidFill>
            </a:endParaRPr>
          </a:p>
          <a:p>
            <a:pPr marL="469900" lvl="1" defTabSz="517525"/>
            <a:r>
              <a:rPr lang="en-US" dirty="0" smtClean="0">
                <a:solidFill>
                  <a:srgbClr val="FF0000"/>
                </a:solidFill>
              </a:rPr>
              <a:t>ORCASall.merge60sd.tbl </a:t>
            </a:r>
            <a:r>
              <a:rPr lang="en-US" dirty="0">
                <a:solidFill>
                  <a:srgbClr val="FF0000"/>
                </a:solidFill>
              </a:rPr>
              <a:t>– 60 sec </a:t>
            </a:r>
            <a:r>
              <a:rPr lang="en-US" dirty="0" smtClean="0">
                <a:solidFill>
                  <a:srgbClr val="FF0000"/>
                </a:solidFill>
              </a:rPr>
              <a:t>SDs </a:t>
            </a:r>
            <a:r>
              <a:rPr lang="en-US" dirty="0">
                <a:solidFill>
                  <a:srgbClr val="FF0000"/>
                </a:solidFill>
              </a:rPr>
              <a:t>of 1 </a:t>
            </a:r>
            <a:r>
              <a:rPr lang="en-US" dirty="0" smtClean="0">
                <a:solidFill>
                  <a:srgbClr val="FF0000"/>
                </a:solidFill>
              </a:rPr>
              <a:t>Hz</a:t>
            </a:r>
            <a:endParaRPr lang="en-US" dirty="0">
              <a:solidFill>
                <a:srgbClr val="FF0000"/>
              </a:solidFill>
            </a:endParaRPr>
          </a:p>
          <a:p>
            <a:pPr marL="469900" lvl="1" defTabSz="517525"/>
            <a:r>
              <a:rPr lang="en-US" dirty="0" err="1"/>
              <a:t>ORCASall.mergeTOGA.tbl</a:t>
            </a:r>
            <a:r>
              <a:rPr lang="en-US" dirty="0"/>
              <a:t> – TOGA + sample interval means of 1 Hz</a:t>
            </a:r>
          </a:p>
          <a:p>
            <a:pPr marL="469900" lvl="1" defTabSz="517525"/>
            <a:r>
              <a:rPr lang="en-US" dirty="0" err="1"/>
              <a:t>ORCASall.mergeAWAS.tbl</a:t>
            </a:r>
            <a:r>
              <a:rPr lang="en-US" dirty="0"/>
              <a:t> – AWAS + sample interval means of 1 Hz</a:t>
            </a:r>
          </a:p>
          <a:p>
            <a:pPr marL="469900" lvl="1" defTabSz="517525"/>
            <a:r>
              <a:rPr lang="en-US" dirty="0" err="1"/>
              <a:t>ORCASall.mergeMED.tbl</a:t>
            </a:r>
            <a:r>
              <a:rPr lang="en-US" dirty="0"/>
              <a:t> – Medusa + kernel weighted means of 1 </a:t>
            </a:r>
            <a:r>
              <a:rPr lang="en-US" dirty="0" smtClean="0"/>
              <a:t>Hz</a:t>
            </a:r>
          </a:p>
          <a:p>
            <a:pPr marL="469900" lvl="1" defTabSz="517525"/>
            <a:r>
              <a:rPr lang="en-US" dirty="0" err="1" smtClean="0">
                <a:solidFill>
                  <a:srgbClr val="FF0000"/>
                </a:solidFill>
              </a:rPr>
              <a:t>ORCASall.mergealt.tbl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– </a:t>
            </a:r>
            <a:r>
              <a:rPr lang="en-US" dirty="0" smtClean="0">
                <a:solidFill>
                  <a:srgbClr val="FF0000"/>
                </a:solidFill>
              </a:rPr>
              <a:t>Altitude and 5-min binned </a:t>
            </a:r>
            <a:r>
              <a:rPr lang="en-US" dirty="0">
                <a:solidFill>
                  <a:srgbClr val="FF0000"/>
                </a:solidFill>
              </a:rPr>
              <a:t>means of 1 </a:t>
            </a:r>
            <a:r>
              <a:rPr lang="en-US" dirty="0" smtClean="0">
                <a:solidFill>
                  <a:srgbClr val="FF0000"/>
                </a:solidFill>
              </a:rPr>
              <a:t>Hz</a:t>
            </a:r>
          </a:p>
          <a:p>
            <a:pPr marL="927100" lvl="2" defTabSz="517525"/>
            <a:r>
              <a:rPr lang="en-US" dirty="0" smtClean="0">
                <a:solidFill>
                  <a:srgbClr val="FF0000"/>
                </a:solidFill>
              </a:rPr>
              <a:t>edges = 0, 300, 700, 1200, 1800, 2500, 3500, 4500, 5500, 6500, 7500, 8500, 10000, 11500, 13500 m</a:t>
            </a:r>
            <a:endParaRPr lang="en-US" dirty="0">
              <a:solidFill>
                <a:srgbClr val="FF0000"/>
              </a:solidFill>
            </a:endParaRPr>
          </a:p>
          <a:p>
            <a:pPr marL="469900" lvl="1" defTabSz="517525"/>
            <a:r>
              <a:rPr lang="en-US" dirty="0" err="1" smtClean="0">
                <a:solidFill>
                  <a:srgbClr val="FF0000"/>
                </a:solidFill>
              </a:rPr>
              <a:t>ORCASall.mergealtn.tbl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– number of 1 Hz values used for </a:t>
            </a:r>
            <a:r>
              <a:rPr lang="en-US" dirty="0" smtClean="0">
                <a:solidFill>
                  <a:srgbClr val="FF0000"/>
                </a:solidFill>
              </a:rPr>
              <a:t>alt binned mean</a:t>
            </a:r>
          </a:p>
          <a:p>
            <a:pPr marL="927100" lvl="2" defTabSz="517525"/>
            <a:r>
              <a:rPr lang="en-US" dirty="0" smtClean="0">
                <a:solidFill>
                  <a:srgbClr val="FF0000"/>
                </a:solidFill>
              </a:rPr>
              <a:t>recommend filtering n &lt; 30</a:t>
            </a:r>
            <a:endParaRPr lang="en-US" dirty="0">
              <a:solidFill>
                <a:srgbClr val="FF0000"/>
              </a:solidFill>
            </a:endParaRPr>
          </a:p>
          <a:p>
            <a:pPr marL="469900" lvl="1" defTabSz="517525"/>
            <a:r>
              <a:rPr lang="en-US" dirty="0" err="1" smtClean="0">
                <a:solidFill>
                  <a:srgbClr val="FF0000"/>
                </a:solidFill>
              </a:rPr>
              <a:t>ORCASall.mergealtsd.tbl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– </a:t>
            </a:r>
            <a:r>
              <a:rPr lang="en-US" dirty="0" smtClean="0">
                <a:solidFill>
                  <a:srgbClr val="FF0000"/>
                </a:solidFill>
              </a:rPr>
              <a:t>Altitude and 5-min binned </a:t>
            </a:r>
            <a:r>
              <a:rPr lang="en-US" dirty="0">
                <a:solidFill>
                  <a:srgbClr val="FF0000"/>
                </a:solidFill>
              </a:rPr>
              <a:t>SDs of 1 </a:t>
            </a:r>
            <a:r>
              <a:rPr lang="en-US" dirty="0" smtClean="0">
                <a:solidFill>
                  <a:srgbClr val="FF0000"/>
                </a:solidFill>
              </a:rPr>
              <a:t>Hz</a:t>
            </a:r>
            <a:endParaRPr lang="en-US" dirty="0" smtClean="0"/>
          </a:p>
          <a:p>
            <a:pPr marL="469900" lvl="1" defTabSz="517525"/>
            <a:r>
              <a:rPr lang="en-US" dirty="0" err="1" smtClean="0">
                <a:solidFill>
                  <a:srgbClr val="FF0000"/>
                </a:solidFill>
              </a:rPr>
              <a:t>ORCASall.mergeprs.tbl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– </a:t>
            </a:r>
            <a:r>
              <a:rPr lang="en-US" dirty="0" smtClean="0">
                <a:solidFill>
                  <a:srgbClr val="FF0000"/>
                </a:solidFill>
              </a:rPr>
              <a:t>Pressure and </a:t>
            </a:r>
            <a:r>
              <a:rPr lang="en-US" dirty="0">
                <a:solidFill>
                  <a:srgbClr val="FF0000"/>
                </a:solidFill>
              </a:rPr>
              <a:t>5-min binned means of 1 </a:t>
            </a:r>
            <a:r>
              <a:rPr lang="en-US" dirty="0" smtClean="0">
                <a:solidFill>
                  <a:srgbClr val="FF0000"/>
                </a:solidFill>
              </a:rPr>
              <a:t>Hz</a:t>
            </a:r>
          </a:p>
          <a:p>
            <a:pPr marL="927100" lvl="2" defTabSz="517525"/>
            <a:r>
              <a:rPr lang="en-US" dirty="0" smtClean="0">
                <a:solidFill>
                  <a:srgbClr val="FF0000"/>
                </a:solidFill>
              </a:rPr>
              <a:t>even 100 </a:t>
            </a:r>
            <a:r>
              <a:rPr lang="en-US" dirty="0" err="1" smtClean="0">
                <a:solidFill>
                  <a:srgbClr val="FF0000"/>
                </a:solidFill>
              </a:rPr>
              <a:t>hPa</a:t>
            </a:r>
            <a:r>
              <a:rPr lang="en-US" dirty="0" smtClean="0">
                <a:solidFill>
                  <a:srgbClr val="FF0000"/>
                </a:solidFill>
              </a:rPr>
              <a:t> bins</a:t>
            </a:r>
            <a:endParaRPr lang="en-US" dirty="0">
              <a:solidFill>
                <a:srgbClr val="FF0000"/>
              </a:solidFill>
            </a:endParaRPr>
          </a:p>
          <a:p>
            <a:pPr marL="469900" lvl="1" defTabSz="517525"/>
            <a:r>
              <a:rPr lang="en-US" dirty="0" err="1" smtClean="0">
                <a:solidFill>
                  <a:srgbClr val="FF0000"/>
                </a:solidFill>
              </a:rPr>
              <a:t>ORCASall.mergeprsn.tbl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– number of 1 Hz values used for </a:t>
            </a:r>
            <a:r>
              <a:rPr lang="en-US" dirty="0" err="1" smtClean="0">
                <a:solidFill>
                  <a:srgbClr val="FF0000"/>
                </a:solidFill>
              </a:rPr>
              <a:t>prs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binned </a:t>
            </a:r>
            <a:r>
              <a:rPr lang="en-US" dirty="0" smtClean="0">
                <a:solidFill>
                  <a:srgbClr val="FF0000"/>
                </a:solidFill>
              </a:rPr>
              <a:t>mean</a:t>
            </a:r>
          </a:p>
          <a:p>
            <a:pPr marL="927100" lvl="2" defTabSz="517525"/>
            <a:r>
              <a:rPr lang="en-US" dirty="0">
                <a:solidFill>
                  <a:srgbClr val="FF0000"/>
                </a:solidFill>
              </a:rPr>
              <a:t>recommend filtering n &lt; 30</a:t>
            </a:r>
          </a:p>
          <a:p>
            <a:pPr marL="469900" lvl="1" defTabSz="517525"/>
            <a:r>
              <a:rPr lang="en-US" dirty="0" err="1" smtClean="0">
                <a:solidFill>
                  <a:srgbClr val="FF0000"/>
                </a:solidFill>
              </a:rPr>
              <a:t>ORCASall.mergeprssd.tbl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– </a:t>
            </a:r>
            <a:r>
              <a:rPr lang="en-US" dirty="0" smtClean="0">
                <a:solidFill>
                  <a:srgbClr val="FF0000"/>
                </a:solidFill>
              </a:rPr>
              <a:t>Pressure </a:t>
            </a:r>
            <a:r>
              <a:rPr lang="en-US" dirty="0">
                <a:solidFill>
                  <a:srgbClr val="FF0000"/>
                </a:solidFill>
              </a:rPr>
              <a:t>and 5-min binned SDs of 1 </a:t>
            </a:r>
            <a:r>
              <a:rPr lang="en-US" dirty="0" smtClean="0">
                <a:solidFill>
                  <a:srgbClr val="FF0000"/>
                </a:solidFill>
              </a:rPr>
              <a:t>Hz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628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15606</TotalTime>
  <Words>202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Britton Stephens</dc:creator>
  <cp:lastModifiedBy>Britton Stephens</cp:lastModifiedBy>
  <cp:revision>62</cp:revision>
  <dcterms:created xsi:type="dcterms:W3CDTF">2016-04-12T08:36:40Z</dcterms:created>
  <dcterms:modified xsi:type="dcterms:W3CDTF">2016-07-12T15:48:22Z</dcterms:modified>
</cp:coreProperties>
</file>