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2" r:id="rId2"/>
    <p:sldId id="276" r:id="rId3"/>
    <p:sldId id="275" r:id="rId4"/>
    <p:sldId id="325" r:id="rId5"/>
    <p:sldId id="321" r:id="rId6"/>
    <p:sldId id="317" r:id="rId7"/>
    <p:sldId id="318" r:id="rId8"/>
    <p:sldId id="324" r:id="rId9"/>
    <p:sldId id="323" r:id="rId10"/>
    <p:sldId id="319" r:id="rId11"/>
    <p:sldId id="320" r:id="rId12"/>
    <p:sldId id="314" r:id="rId13"/>
    <p:sldId id="316" r:id="rId14"/>
    <p:sldId id="311" r:id="rId15"/>
    <p:sldId id="312" r:id="rId16"/>
    <p:sldId id="315" r:id="rId17"/>
    <p:sldId id="313" r:id="rId18"/>
    <p:sldId id="293" r:id="rId19"/>
    <p:sldId id="308" r:id="rId20"/>
    <p:sldId id="283" r:id="rId21"/>
    <p:sldId id="284" r:id="rId22"/>
    <p:sldId id="291" r:id="rId23"/>
    <p:sldId id="278" r:id="rId24"/>
    <p:sldId id="279" r:id="rId25"/>
    <p:sldId id="280" r:id="rId26"/>
    <p:sldId id="281" r:id="rId27"/>
    <p:sldId id="282" r:id="rId28"/>
    <p:sldId id="289" r:id="rId29"/>
    <p:sldId id="290" r:id="rId30"/>
    <p:sldId id="256" r:id="rId31"/>
    <p:sldId id="277" r:id="rId32"/>
    <p:sldId id="274" r:id="rId33"/>
    <p:sldId id="27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660"/>
  </p:normalViewPr>
  <p:slideViewPr>
    <p:cSldViewPr>
      <p:cViewPr>
        <p:scale>
          <a:sx n="93" d="100"/>
          <a:sy n="93" d="100"/>
        </p:scale>
        <p:origin x="-2058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5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760D9-F899-4410-BABC-F6F4D95AE41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BCAA5-0E0B-4228-A605-47A45FDA2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9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D593D-4286-43ED-AEDD-249164F999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6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3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8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18FE-EEDD-4143-85C6-EB37252376E0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C3534-ADED-46FB-AFBA-EF6A9ADED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6380"/>
            <a:ext cx="866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Large scale O</a:t>
            </a:r>
            <a:r>
              <a:rPr lang="en-US" sz="2800" baseline="-25000" dirty="0"/>
              <a:t>2</a:t>
            </a:r>
            <a:r>
              <a:rPr lang="en-US" sz="2800" dirty="0"/>
              <a:t> and CO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 smtClean="0"/>
              <a:t>signals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5626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Britt </a:t>
            </a:r>
            <a:r>
              <a:rPr lang="en-US" sz="2400" dirty="0"/>
              <a:t>Stephens, </a:t>
            </a:r>
            <a:r>
              <a:rPr lang="en-US" sz="2400" dirty="0" smtClean="0"/>
              <a:t>Matt Long,</a:t>
            </a:r>
          </a:p>
          <a:p>
            <a:r>
              <a:rPr lang="en-US" sz="2400" dirty="0" smtClean="0"/>
              <a:t>and </a:t>
            </a:r>
            <a:r>
              <a:rPr lang="en-US" sz="2400" dirty="0"/>
              <a:t>the ORCAS Science </a:t>
            </a:r>
            <a:r>
              <a:rPr lang="en-US" sz="2400" dirty="0" smtClean="0"/>
              <a:t>Team</a:t>
            </a:r>
            <a:endParaRPr lang="en-US" sz="2400" dirty="0"/>
          </a:p>
        </p:txBody>
      </p:sp>
      <p:pic>
        <p:nvPicPr>
          <p:cNvPr id="1027" name="Picture 3" descr="Z:\ORCAS Photos\Britt Highlights\IMG_71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040" y="685800"/>
            <a:ext cx="6842760" cy="44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phens\Downloads\ORCAS_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5278979"/>
            <a:ext cx="4851400" cy="14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stephens\Desktop\CA\orcas_comp35-70_xsect_APO_A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526378" y="3228944"/>
            <a:ext cx="418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Combined Flights – APO cross sections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76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stephens\Desktop\CA\orcas_comp35-70_xsect_CO2_NOA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495600" y="3228944"/>
            <a:ext cx="4122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Combined Flights –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cross sections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3397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tephens\Desktop\CA\orcas_curtain_averages_APO_AO2_nos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5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tephens\Desktop\CA\orcas_curtain_averages_APO_A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stephens\Desktop\CA\orcas_curtain_averages_CO2_NOAA_nos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stephens\Desktop\CA\orcas_curtain_averages_CO2_NOA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tephens\Desktop\CA\orcas_curtain_averages_APO_FMP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tephens\Desktop\CA\orcas_curtain_averages_CO2_FMP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9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stephens\Desktop\CA\fmpd_curtain_averages_APO_70S-50S-75W-1013-300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tephens\Desktop\CA\fmpd_curtain_averages_CO2_OCN_70S-50S-75W-1013-300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it\eol\EOL Documents Folders\stephens\My Documents\Work\NCAR\SOTBS\ORCAS\Presentations\1609 OSW\allflightmap_wchla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152960"/>
            <a:ext cx="3713620" cy="66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1" y="762000"/>
            <a:ext cx="4191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Outline: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Curtain averages for APO (and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2000" dirty="0" smtClean="0"/>
              <a:t>Individual and paired flights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2000" dirty="0" smtClean="0"/>
              <a:t>Whole, half, and third campaign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2000" dirty="0" smtClean="0"/>
              <a:t>Towards a quantitative estimate of Seasonal Net Outgassing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Whole campaign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:CO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ratio plots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2000" dirty="0" smtClean="0"/>
              <a:t>Constraint on thermal vs. biological forcing of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fluxes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2000" dirty="0" smtClean="0"/>
              <a:t>Removal of fossil and land signals with models and multiple tracers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990600"/>
            <a:ext cx="6337184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Curtain average preliminary </a:t>
            </a:r>
            <a:r>
              <a:rPr lang="en-US" sz="2400" dirty="0"/>
              <a:t>c</a:t>
            </a:r>
            <a:r>
              <a:rPr lang="en-US" sz="2400" dirty="0" smtClean="0"/>
              <a:t>onclusions</a:t>
            </a:r>
            <a:r>
              <a:rPr lang="en-US" sz="2400" dirty="0" smtClean="0"/>
              <a:t>, </a:t>
            </a:r>
            <a:r>
              <a:rPr lang="en-US" sz="2400" dirty="0" smtClean="0"/>
              <a:t>plans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CAs look promising as large-scale constraint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has combined (complex) influences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a</a:t>
            </a:r>
            <a:r>
              <a:rPr lang="en-US" dirty="0" smtClean="0"/>
              <a:t>ctual surface pressure – resolve model offset?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Shorter box </a:t>
            </a:r>
            <a:r>
              <a:rPr lang="en-US" dirty="0" smtClean="0"/>
              <a:t>for CO</a:t>
            </a:r>
            <a:r>
              <a:rPr lang="en-US" baseline="-25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Comparison to model zonal </a:t>
            </a:r>
            <a:r>
              <a:rPr lang="en-US" dirty="0" smtClean="0"/>
              <a:t>means, other </a:t>
            </a:r>
            <a:r>
              <a:rPr lang="en-US" dirty="0" err="1" smtClean="0"/>
              <a:t>lat</a:t>
            </a:r>
            <a:r>
              <a:rPr lang="en-US" dirty="0" smtClean="0"/>
              <a:t> cutoffs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Decide on </a:t>
            </a:r>
            <a:r>
              <a:rPr lang="en-US" dirty="0" err="1"/>
              <a:t>lat</a:t>
            </a:r>
            <a:r>
              <a:rPr lang="en-US" dirty="0"/>
              <a:t>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Establish background reference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Using low latitude / high altitude ORCAS data as the reference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Using M</a:t>
            </a:r>
            <a:r>
              <a:rPr lang="en-US" dirty="0" smtClean="0"/>
              <a:t>-theta reduce synoptic variability?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Stacked boxes?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CA trend alone?</a:t>
            </a: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www.eol.ucar.edu/homes/stephens/ORCAS/QL/orcas_rf01-19_xsect_CO2_NOAA.png"/>
          <p:cNvSpPr>
            <a:spLocks noChangeAspect="1" noChangeArrowheads="1"/>
          </p:cNvSpPr>
          <p:nvPr/>
        </p:nvSpPr>
        <p:spPr bwMode="auto">
          <a:xfrm>
            <a:off x="155575" y="1236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1106269"/>
            <a:ext cx="464343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 descr="http://www.eol.ucar.edu/homes/stephens/ORCAS/QL/orcas_rf01-19_xsect_O2_AO2.png"/>
          <p:cNvSpPr>
            <a:spLocks noChangeAspect="1" noChangeArrowheads="1"/>
          </p:cNvSpPr>
          <p:nvPr/>
        </p:nvSpPr>
        <p:spPr bwMode="auto">
          <a:xfrm>
            <a:off x="307975" y="2760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6269"/>
            <a:ext cx="464343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6981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Whole campaign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ratio from </a:t>
            </a:r>
            <a:r>
              <a:rPr lang="en-US" sz="2400" dirty="0" err="1" smtClean="0"/>
              <a:t>lat</a:t>
            </a:r>
            <a:r>
              <a:rPr lang="en-US" sz="2400" dirty="0" smtClean="0"/>
              <a:t>/alt bin averages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213931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 meg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721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772180"/>
            <a:ext cx="9226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29600" y="2139315"/>
            <a:ext cx="60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ppm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62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S:\NCAR\SOTBS2\1503\GK01_ACTM_flux_partitioning_12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410" y="3048156"/>
            <a:ext cx="33147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S:\NCAR\SOTBS2\1503\Tak09_flux_partitioning_12m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631" y="3055495"/>
            <a:ext cx="33147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S:\NCAR\SOTBS2\1503\O2_flux_comparison_12mo_noNEM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5586535" y="-338838"/>
            <a:ext cx="3314700" cy="37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cit\eol\EOL Documents Folders\stephens\My Documents\Work\NCAR\SOTBS\ORCAS\Proposal\Anav_merg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35"/>
          <a:stretch>
            <a:fillRect/>
          </a:stretch>
        </p:blipFill>
        <p:spPr bwMode="auto">
          <a:xfrm>
            <a:off x="2218519" y="14989"/>
            <a:ext cx="3162925" cy="34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6027" y="188067"/>
            <a:ext cx="1873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Seasonal 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latin typeface="Calibri" panose="020F0502020204030204" pitchFamily="34" charset="0"/>
              </a:rPr>
              <a:t> and 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f</a:t>
            </a:r>
            <a:r>
              <a:rPr lang="en-US" sz="2400" dirty="0" err="1" smtClean="0">
                <a:latin typeface="Calibri" panose="020F0502020204030204" pitchFamily="34" charset="0"/>
              </a:rPr>
              <a:t>orcings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300" y="287627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3315" y="4169547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5969" y="2450226"/>
            <a:ext cx="56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274" y="3736443"/>
            <a:ext cx="56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200471"/>
            <a:ext cx="239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Total (</a:t>
            </a:r>
            <a:r>
              <a:rPr lang="en-US" sz="2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obs</a:t>
            </a:r>
            <a:r>
              <a:rPr lang="en-US" sz="2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(SST, Q)</a:t>
            </a:r>
          </a:p>
          <a:p>
            <a:r>
              <a:rPr lang="en-US" sz="2400" dirty="0" smtClean="0">
                <a:solidFill>
                  <a:srgbClr val="00CC00"/>
                </a:solidFill>
                <a:latin typeface="Calibri" panose="020F0502020204030204" pitchFamily="34" charset="0"/>
              </a:rPr>
              <a:t>Non-thermal</a:t>
            </a:r>
            <a:endParaRPr lang="en-US" sz="2400" dirty="0">
              <a:solidFill>
                <a:srgbClr val="00CC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AutoShape 11" descr="Image result for spaghet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 descr="Image result for spaghett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1944469"/>
            <a:ext cx="184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Annual CO</a:t>
            </a:r>
            <a:r>
              <a:rPr lang="en-US" baseline="-25000" dirty="0" smtClean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 flux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~ -0.4 </a:t>
            </a:r>
            <a:r>
              <a:rPr lang="en-US" dirty="0" err="1" smtClean="0">
                <a:latin typeface="Calibri" panose="020F0502020204030204" pitchFamily="34" charset="0"/>
              </a:rPr>
              <a:t>PgC</a:t>
            </a:r>
            <a:r>
              <a:rPr lang="en-US" dirty="0" smtClean="0">
                <a:latin typeface="Calibri" panose="020F0502020204030204" pitchFamily="34" charset="0"/>
              </a:rPr>
              <a:t>/</a:t>
            </a:r>
            <a:r>
              <a:rPr lang="en-US" dirty="0" err="1" smtClean="0">
                <a:latin typeface="Calibri" panose="020F0502020204030204" pitchFamily="34" charset="0"/>
              </a:rPr>
              <a:t>yr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0371" y="55522"/>
            <a:ext cx="250029" cy="173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76200"/>
            <a:ext cx="250029" cy="173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95600" y="3429000"/>
            <a:ext cx="250029" cy="19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55571" y="3449678"/>
            <a:ext cx="250029" cy="19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76400" y="3352800"/>
            <a:ext cx="3809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Models:            </a:t>
            </a:r>
            <a:r>
              <a:rPr lang="en-US" sz="1600" dirty="0" err="1" smtClean="0">
                <a:latin typeface="Calibri" panose="020F0502020204030204" pitchFamily="34" charset="0"/>
              </a:rPr>
              <a:t>Anav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et al., </a:t>
            </a:r>
            <a:r>
              <a:rPr lang="en-US" sz="1600" dirty="0" err="1" smtClean="0">
                <a:latin typeface="Calibri" panose="020F0502020204030204" pitchFamily="34" charset="0"/>
              </a:rPr>
              <a:t>J.Clim</a:t>
            </a:r>
            <a:r>
              <a:rPr lang="en-US" sz="1600" dirty="0" smtClean="0">
                <a:latin typeface="Calibri" panose="020F0502020204030204" pitchFamily="34" charset="0"/>
              </a:rPr>
              <a:t>., </a:t>
            </a:r>
            <a:r>
              <a:rPr lang="en-US" sz="1600" dirty="0">
                <a:latin typeface="Calibri" panose="020F0502020204030204" pitchFamily="34" charset="0"/>
              </a:rPr>
              <a:t>2013</a:t>
            </a:r>
          </a:p>
          <a:p>
            <a:r>
              <a:rPr lang="en-US" sz="1600" dirty="0" err="1" smtClean="0">
                <a:latin typeface="Calibri" panose="020F0502020204030204" pitchFamily="34" charset="0"/>
              </a:rPr>
              <a:t>Obs</a:t>
            </a:r>
            <a:r>
              <a:rPr lang="en-US" sz="1600" dirty="0" smtClean="0">
                <a:latin typeface="Calibri" panose="020F0502020204030204" pitchFamily="34" charset="0"/>
              </a:rPr>
              <a:t>:         dash = Takahashi  et al. </a:t>
            </a:r>
            <a:r>
              <a:rPr lang="en-US" sz="1600" dirty="0" err="1" smtClean="0">
                <a:latin typeface="Calibri" panose="020F0502020204030204" pitchFamily="34" charset="0"/>
              </a:rPr>
              <a:t>DSR</a:t>
            </a:r>
            <a:r>
              <a:rPr lang="en-US" sz="1600" dirty="0" smtClean="0">
                <a:latin typeface="Calibri" panose="020F0502020204030204" pitchFamily="34" charset="0"/>
              </a:rPr>
              <a:t>, 2009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562601" y="3352800"/>
            <a:ext cx="3581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 M. Long, S. </a:t>
            </a:r>
            <a:r>
              <a:rPr lang="en-US" sz="1600" dirty="0" err="1" smtClean="0">
                <a:latin typeface="Calibri" panose="020F0502020204030204" pitchFamily="34" charset="0"/>
              </a:rPr>
              <a:t>Doney</a:t>
            </a:r>
            <a:r>
              <a:rPr lang="en-US" sz="1600" dirty="0" smtClean="0">
                <a:latin typeface="Calibri" panose="020F0502020204030204" pitchFamily="34" charset="0"/>
              </a:rPr>
              <a:t>, C. Le </a:t>
            </a:r>
            <a:r>
              <a:rPr lang="en-US" sz="1600" dirty="0" err="1" smtClean="0">
                <a:latin typeface="Calibri" panose="020F0502020204030204" pitchFamily="34" charset="0"/>
              </a:rPr>
              <a:t>Quéré</a:t>
            </a:r>
            <a:r>
              <a:rPr lang="en-US" sz="1600" dirty="0" smtClean="0">
                <a:latin typeface="Calibri" panose="020F0502020204030204" pitchFamily="34" charset="0"/>
              </a:rPr>
              <a:t>, J. Dunne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      black = Garcia and Keeling, </a:t>
            </a:r>
            <a:r>
              <a:rPr lang="en-US" sz="1600" dirty="0" err="1" smtClean="0">
                <a:latin typeface="Calibri" panose="020F0502020204030204" pitchFamily="34" charset="0"/>
              </a:rPr>
              <a:t>JGR</a:t>
            </a:r>
            <a:r>
              <a:rPr lang="en-US" sz="1600" dirty="0" smtClean="0">
                <a:latin typeface="Calibri" panose="020F0502020204030204" pitchFamily="34" charset="0"/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261132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5" grpId="0"/>
      <p:bldP spid="9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S:\NCAR\ORCAS\SCI\RATIO\O2_AO2_vs_CO2_NOAA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949998" y="3228944"/>
            <a:ext cx="3031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Observed – Total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vs. CO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6138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NCAR\ORCAS\SCI\RATIO\O2_FMPD_vs_CO2_FMPDchecksum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919446" y="3228944"/>
            <a:ext cx="2970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Modeled – Total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vs. CO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replaced (and this note added) after talk: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components do not add to total because on non-linear advection in CAM – resolution currently under investigation –  for now, using sum of </a:t>
            </a:r>
            <a:r>
              <a:rPr lang="en-US" sz="1200" dirty="0" err="1" smtClean="0"/>
              <a:t>FF</a:t>
            </a:r>
            <a:r>
              <a:rPr lang="en-US" sz="1200" dirty="0" smtClean="0"/>
              <a:t>, </a:t>
            </a:r>
            <a:r>
              <a:rPr lang="en-US" sz="1200" dirty="0" err="1" smtClean="0"/>
              <a:t>LND</a:t>
            </a:r>
            <a:r>
              <a:rPr lang="en-US" sz="1200" dirty="0" smtClean="0"/>
              <a:t>, and </a:t>
            </a:r>
            <a:r>
              <a:rPr lang="en-US" sz="1200" dirty="0" err="1" smtClean="0"/>
              <a:t>OCN</a:t>
            </a:r>
            <a:r>
              <a:rPr lang="en-US" sz="1200" dirty="0" smtClean="0"/>
              <a:t> components </a:t>
            </a:r>
            <a:r>
              <a:rPr lang="en-US" sz="1200" dirty="0"/>
              <a:t>(“</a:t>
            </a:r>
            <a:r>
              <a:rPr lang="en-US" sz="1200" dirty="0" err="1"/>
              <a:t>FMPDchecksum</a:t>
            </a:r>
            <a:r>
              <a:rPr lang="en-US" sz="1200" dirty="0"/>
              <a:t>”)</a:t>
            </a:r>
            <a:r>
              <a:rPr lang="en-US" sz="1200" dirty="0" smtClean="0"/>
              <a:t> in place of total.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16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NCAR\ORCAS\SCI\RATIO\CO2_FMPDchecksum_vs_CO2_NOAA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:\NCAR\ORCAS\SCI\RATIO\O2_FMPD_vs_O2_AO2_RF01-19_t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07032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ORCAS whole campaign </a:t>
            </a:r>
            <a:r>
              <a:rPr lang="en-US" sz="2400" dirty="0" smtClean="0"/>
              <a:t>comparisons </a:t>
            </a:r>
            <a:r>
              <a:rPr lang="en-US" sz="2400" dirty="0" smtClean="0"/>
              <a:t>to </a:t>
            </a:r>
            <a:r>
              <a:rPr lang="en-US" sz="2400" dirty="0" err="1" smtClean="0"/>
              <a:t>CESM-FMPD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51694" y="163148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5271294" y="1671935"/>
            <a:ext cx="143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353050"/>
            <a:ext cx="3752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replaced (and this note added) after talk: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components do not add to total because on non-linear advection in CAM – resolution currently under investigation –  for now, using sum of </a:t>
            </a:r>
            <a:r>
              <a:rPr lang="en-US" sz="1200" dirty="0" err="1" smtClean="0"/>
              <a:t>FF</a:t>
            </a:r>
            <a:r>
              <a:rPr lang="en-US" sz="1200" dirty="0" smtClean="0"/>
              <a:t>, </a:t>
            </a:r>
            <a:r>
              <a:rPr lang="en-US" sz="1200" dirty="0" err="1" smtClean="0"/>
              <a:t>LND</a:t>
            </a:r>
            <a:r>
              <a:rPr lang="en-US" sz="1200" dirty="0" smtClean="0"/>
              <a:t>, and </a:t>
            </a:r>
            <a:r>
              <a:rPr lang="en-US" sz="1200" dirty="0" err="1" smtClean="0"/>
              <a:t>OCN</a:t>
            </a:r>
            <a:r>
              <a:rPr lang="en-US" sz="1200" dirty="0" smtClean="0"/>
              <a:t> components </a:t>
            </a:r>
            <a:r>
              <a:rPr lang="en-US" sz="1200" dirty="0"/>
              <a:t>(“</a:t>
            </a:r>
            <a:r>
              <a:rPr lang="en-US" sz="1200" dirty="0" err="1"/>
              <a:t>FMPDchecksum</a:t>
            </a:r>
            <a:r>
              <a:rPr lang="en-US" sz="1200" dirty="0"/>
              <a:t>”) </a:t>
            </a:r>
            <a:r>
              <a:rPr lang="en-US" sz="1200" dirty="0" smtClean="0"/>
              <a:t>in place of total.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04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1030180" y="3228944"/>
            <a:ext cx="3191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Modeled – Ocean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vs. CO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pic>
        <p:nvPicPr>
          <p:cNvPr id="4098" name="Picture 2" descr="S:\NCAR\ORCAS\SCI\RATIO\O2_OCN_FMPD_vs_CO2_OCN_FMPD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NCAR\ORCAS\SCI\RATIO\O2_LND_FMPD_vs_CO2_LND_FMPD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30" y="533400"/>
            <a:ext cx="4419599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S:\NCAR\ORCAS\SCI\RATIO\O2_FFF_FMPD_vs_CO2_FFF_FMPD_RF01-19_t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30" y="5334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7276" y="152400"/>
            <a:ext cx="4174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Modeled – Land and Fossil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vs. CO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839258"/>
              </p:ext>
            </p:extLst>
          </p:nvPr>
        </p:nvGraphicFramePr>
        <p:xfrm>
          <a:off x="609600" y="5105400"/>
          <a:ext cx="814227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350"/>
                <a:gridCol w="1306784"/>
                <a:gridCol w="1306784"/>
                <a:gridCol w="1306784"/>
                <a:gridCol w="1306784"/>
                <a:gridCol w="1306784"/>
              </a:tblGrid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Obs</a:t>
                      </a:r>
                      <a:r>
                        <a:rPr lang="en-US" sz="1400" dirty="0" smtClean="0"/>
                        <a:t> Tot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 </a:t>
                      </a:r>
                      <a:r>
                        <a:rPr lang="en-US" sz="1400" dirty="0" err="1" smtClean="0"/>
                        <a:t>OCN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FF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 Tot</a:t>
                      </a:r>
                      <a:endParaRPr lang="en-US" sz="14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 (per meg)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-34.3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-53.9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52.8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 (ppm)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:CO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err="1" smtClean="0"/>
                        <a:t>mol:mol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6396335"/>
            <a:ext cx="834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(and this note) added after talk: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components do not add to total because on non-linear advection in CAM – </a:t>
            </a:r>
            <a:r>
              <a:rPr lang="en-US" sz="1200" dirty="0"/>
              <a:t>resolution currently under investigation –  for now, using sum of </a:t>
            </a:r>
            <a:r>
              <a:rPr lang="en-US" sz="1200" dirty="0" err="1"/>
              <a:t>FF</a:t>
            </a:r>
            <a:r>
              <a:rPr lang="en-US" sz="1200" dirty="0"/>
              <a:t>, </a:t>
            </a:r>
            <a:r>
              <a:rPr lang="en-US" sz="1200" dirty="0" err="1"/>
              <a:t>LND</a:t>
            </a:r>
            <a:r>
              <a:rPr lang="en-US" sz="1200" dirty="0"/>
              <a:t>, and </a:t>
            </a:r>
            <a:r>
              <a:rPr lang="en-US" sz="1200" dirty="0" err="1"/>
              <a:t>OCN</a:t>
            </a:r>
            <a:r>
              <a:rPr lang="en-US" sz="1200" dirty="0"/>
              <a:t> components (“</a:t>
            </a:r>
            <a:r>
              <a:rPr lang="en-US" sz="1200" dirty="0" err="1"/>
              <a:t>FMPDchecksum</a:t>
            </a:r>
            <a:r>
              <a:rPr lang="en-US" sz="1200" dirty="0"/>
              <a:t>”) in place of total.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45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NCAR\ORCAS\SCI\RATIO\O2_AO2-O2_FFF-O2_LND_vs_CO2_NOAA-CO2_FFF-CO2_LND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754830" y="3228944"/>
            <a:ext cx="4641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Observed and Modeled – Ocean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vs. CO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1896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:\NCAR\ORCAS\SCI\RATIO\O2_FMPD_vs_CO2_FMPDchecksum_RF01-19_tr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5" y="342300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S:\NCAR\ORCAS\SCI\RATIO\O2_AO2_vs_CO2_NOAA_RF01-19_t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245" y="3441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:\NCAR\ORCAS\SCI\RATIO\O2_AO2-O2_FFF-O2_LND_vs_CO2_NOAA-CO2_FFF-CO2_LND_RF01-19_tr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:\NCAR\ORCAS\SCI\RATIO\O2_OCN_FMPD_vs_CO2_OCN_FMPD_RF01-19_tr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494466" y="4943445"/>
            <a:ext cx="1870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Modeled – Total</a:t>
            </a:r>
            <a:endParaRPr lang="en-US" sz="2000" baseline="-25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765285" y="4943445"/>
            <a:ext cx="203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Modeled – Ocean</a:t>
            </a:r>
            <a:endParaRPr lang="en-US" sz="2000" baseline="-25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522755" y="1548857"/>
            <a:ext cx="1931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Observed – Total</a:t>
            </a:r>
            <a:endParaRPr lang="en-US" sz="2000" baseline="-25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772087" y="1289180"/>
            <a:ext cx="218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Observed and Modeled – Ocean</a:t>
            </a:r>
            <a:endParaRPr lang="en-US" sz="2000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52800" y="2819400"/>
            <a:ext cx="3048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62533" y="6248400"/>
            <a:ext cx="3048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46344" y="28194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-0.3 (11%)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6344" y="6260068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-1.7 (30%)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7" y="6396335"/>
            <a:ext cx="151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see notes on </a:t>
            </a:r>
            <a:r>
              <a:rPr lang="en-US" sz="1200" dirty="0" err="1" smtClean="0"/>
              <a:t>prev</a:t>
            </a:r>
            <a:r>
              <a:rPr lang="en-US" sz="1200" dirty="0" smtClean="0"/>
              <a:t> slides </a:t>
            </a:r>
            <a:r>
              <a:rPr lang="en-US" sz="1200" dirty="0" err="1" smtClean="0"/>
              <a:t>re:checksum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39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735" y="924327"/>
            <a:ext cx="6459308" cy="492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61809"/>
            <a:ext cx="9144000" cy="57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HIPPO Southern Ocean Curtain Averages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4917" y="6036546"/>
            <a:ext cx="358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J. Bent, Dissertation, 2014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4569" y="4928339"/>
            <a:ext cx="358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45-65 S, up to 300 </a:t>
            </a:r>
            <a:r>
              <a:rPr lang="en-US" sz="2000" dirty="0" err="1" smtClean="0">
                <a:latin typeface="Calibri" panose="020F0502020204030204" pitchFamily="34" charset="0"/>
              </a:rPr>
              <a:t>mb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1066800"/>
            <a:ext cx="685800" cy="4495800"/>
          </a:xfrm>
          <a:prstGeom prst="rect">
            <a:avLst/>
          </a:prstGeom>
          <a:solidFill>
            <a:schemeClr val="bg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6067324"/>
            <a:ext cx="294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APO = O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+ 1.1 CO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9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Y:\NCAR\ORCAS\SCI\RATIO\Dichloromethane_vs_CO2_FFF_FMPD_RF01-19_t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295400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Whole campaign ratio next steps</a:t>
            </a:r>
          </a:p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Establish </a:t>
            </a:r>
            <a:r>
              <a:rPr lang="en-US" dirty="0" smtClean="0"/>
              <a:t>representativeness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CAM-</a:t>
            </a:r>
            <a:r>
              <a:rPr lang="en-US" dirty="0" err="1" smtClean="0"/>
              <a:t>Chem</a:t>
            </a:r>
            <a:r>
              <a:rPr lang="en-US" dirty="0" smtClean="0"/>
              <a:t> runs to define CO2_FF vs. Dichloromethane relationship – other tracers?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CT-NRT fossil / land CO</a:t>
            </a:r>
            <a:r>
              <a:rPr lang="en-US" baseline="-25000" dirty="0" smtClean="0"/>
              <a:t>2</a:t>
            </a:r>
            <a:r>
              <a:rPr lang="en-US" dirty="0" smtClean="0"/>
              <a:t> estimates</a:t>
            </a:r>
          </a:p>
        </p:txBody>
      </p:sp>
    </p:spTree>
    <p:extLst>
      <p:ext uri="{BB962C8B-B14F-4D97-AF65-F5344CB8AC3E}">
        <p14:creationId xmlns:p14="http://schemas.microsoft.com/office/powerpoint/2010/main" val="27974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95400"/>
            <a:ext cx="800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AGU</a:t>
            </a:r>
            <a:r>
              <a:rPr lang="en-US" sz="2400" dirty="0" smtClean="0"/>
              <a:t> Abstract:</a:t>
            </a:r>
          </a:p>
          <a:p>
            <a:endParaRPr lang="en-US" dirty="0"/>
          </a:p>
          <a:p>
            <a:r>
              <a:rPr lang="en-US" dirty="0" smtClean="0"/>
              <a:t>Southern </a:t>
            </a:r>
            <a:r>
              <a:rPr lang="en-US" dirty="0"/>
              <a:t>Ocean zonal scale summertime oxygen outgassing and carbon dioxide </a:t>
            </a:r>
            <a:r>
              <a:rPr lang="en-US" dirty="0" err="1" smtClean="0"/>
              <a:t>ingassing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Britton B. Stephens, Matt C. Long, Ralph F. Keeling, </a:t>
            </a:r>
            <a:r>
              <a:rPr lang="en-US" dirty="0" err="1"/>
              <a:t>Colm</a:t>
            </a:r>
            <a:r>
              <a:rPr lang="en-US" dirty="0"/>
              <a:t> Sweeney, Eric A. </a:t>
            </a:r>
            <a:r>
              <a:rPr lang="en-US" dirty="0" err="1"/>
              <a:t>Kort</a:t>
            </a:r>
            <a:r>
              <a:rPr lang="en-US" dirty="0"/>
              <a:t>, Jonathan D. Bent, Eric Morgan, Andrew Watt, Martin </a:t>
            </a:r>
            <a:r>
              <a:rPr lang="en-US" dirty="0" err="1"/>
              <a:t>Hoecker</a:t>
            </a:r>
            <a:r>
              <a:rPr lang="en-US" dirty="0"/>
              <a:t>-Martinez, Bruce C. Daube, Kathryn </a:t>
            </a:r>
            <a:r>
              <a:rPr lang="en-US" dirty="0" err="1"/>
              <a:t>McKain</a:t>
            </a:r>
            <a:r>
              <a:rPr lang="en-US" dirty="0"/>
              <a:t>, Mackenzie Smith, Tim </a:t>
            </a:r>
            <a:r>
              <a:rPr lang="en-US" dirty="0" err="1"/>
              <a:t>Newberger</a:t>
            </a:r>
            <a:r>
              <a:rPr lang="en-US" dirty="0"/>
              <a:t>, and </a:t>
            </a:r>
            <a:r>
              <a:rPr lang="en-US" dirty="0" smtClean="0"/>
              <a:t>the ORCAS Science Team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Paper Plans / Options:</a:t>
            </a:r>
          </a:p>
          <a:p>
            <a:endParaRPr lang="en-US" dirty="0"/>
          </a:p>
          <a:p>
            <a:r>
              <a:rPr lang="en-US" dirty="0" smtClean="0"/>
              <a:t>Combine </a:t>
            </a:r>
            <a:r>
              <a:rPr lang="en-US" dirty="0" smtClean="0"/>
              <a:t>CA and </a:t>
            </a:r>
            <a:r>
              <a:rPr lang="en-US" dirty="0" smtClean="0"/>
              <a:t>whole campaign ratio </a:t>
            </a:r>
            <a:r>
              <a:rPr lang="en-US" dirty="0" smtClean="0"/>
              <a:t>or put whole campaign ratio with BL ratio paper?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ORCAS Photos\Britt Highlights\IMG_72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471" y="670560"/>
            <a:ext cx="7891929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0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tephens\Desktop\CA\orcas_9flights_xsec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4724400" y="2667000"/>
            <a:ext cx="0" cy="1295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-810478" y="3228944"/>
            <a:ext cx="275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Individual Flights - tracks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46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tephens\Desktop\CA\orcas_9flights_xsect_ALTL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891590" y="3228944"/>
            <a:ext cx="2914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Individual Flights - profiles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01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tephens\Desktop\CA\orcas_9flights50-70_xsect_APO_A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24" y="3246120"/>
            <a:ext cx="19812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512752" y="3228944"/>
            <a:ext cx="415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Individual Flights – APO cross-sections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10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stephens\Desktop\CA\orcas_9flights50-70_xsect_CO2_NOA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471554" y="3228944"/>
            <a:ext cx="4074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Individual Flights –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cross sections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85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stephens\Desktop\CA\orcas_comp35-70_xsec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834523" y="3228944"/>
            <a:ext cx="280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Combined Flights - tracks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02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stephens\Desktop\CA\orcas_comp35-70_xsect_ALTL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10" y="-3429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915634" y="3228944"/>
            <a:ext cx="2962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Combined Flights - profiles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9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7721</TotalTime>
  <Words>691</Words>
  <Application>Microsoft Office PowerPoint</Application>
  <PresentationFormat>On-screen Show (4:3)</PresentationFormat>
  <Paragraphs>115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Britton Stephens</dc:creator>
  <cp:lastModifiedBy>Britton Stephens</cp:lastModifiedBy>
  <cp:revision>37</cp:revision>
  <dcterms:created xsi:type="dcterms:W3CDTF">2016-09-03T20:02:41Z</dcterms:created>
  <dcterms:modified xsi:type="dcterms:W3CDTF">2016-09-19T21:13:30Z</dcterms:modified>
</cp:coreProperties>
</file>