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11" r:id="rId3"/>
    <p:sldId id="309" r:id="rId4"/>
    <p:sldId id="297" r:id="rId5"/>
    <p:sldId id="300" r:id="rId6"/>
    <p:sldId id="312" r:id="rId7"/>
    <p:sldId id="270" r:id="rId8"/>
    <p:sldId id="257" r:id="rId9"/>
    <p:sldId id="308" r:id="rId10"/>
    <p:sldId id="298" r:id="rId11"/>
    <p:sldId id="274" r:id="rId12"/>
    <p:sldId id="288" r:id="rId13"/>
    <p:sldId id="261" r:id="rId14"/>
    <p:sldId id="296" r:id="rId15"/>
    <p:sldId id="305" r:id="rId16"/>
    <p:sldId id="306" r:id="rId17"/>
    <p:sldId id="307" r:id="rId18"/>
    <p:sldId id="293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102"/>
    <a:srgbClr val="0BCB07"/>
    <a:srgbClr val="FF8B00"/>
    <a:srgbClr val="FF1CFC"/>
    <a:srgbClr val="1BF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8" autoAdjust="0"/>
    <p:restoredTop sz="89402" autoAdjust="0"/>
  </p:normalViewPr>
  <p:slideViewPr>
    <p:cSldViewPr snapToGrid="0" snapToObjects="1">
      <p:cViewPr>
        <p:scale>
          <a:sx n="90" d="100"/>
          <a:sy n="90" d="100"/>
        </p:scale>
        <p:origin x="-159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85DF5-E3B4-4847-8545-C2DEC29281F6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1C23E-0E8D-714D-8C7A-F015172C9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FEFE68-3BAC-9F4D-BA60-C6ECB103A5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9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(4/24/16 13:02) -----</a:t>
            </a:r>
          </a:p>
          <a:p>
            <a:r>
              <a:rPr lang="en-US" dirty="0"/>
              <a:t>Get the exact difference at the peak</a:t>
            </a:r>
          </a:p>
          <a:p>
            <a:r>
              <a:rPr lang="en-US" dirty="0"/>
              <a:t>fit the Gould o2 data with 2 harmonics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1C23E-0E8D-714D-8C7A-F015172C92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08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1C23E-0E8D-714D-8C7A-F015172C92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16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1C23E-0E8D-714D-8C7A-F015172C92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80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1C23E-0E8D-714D-8C7A-F015172C92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0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1C23E-0E8D-714D-8C7A-F015172C92A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3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1C23E-0E8D-714D-8C7A-F015172C92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09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52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9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8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0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6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41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6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57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01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2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14BCC-311D-F94A-BB85-59A52F8FB0ED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DB086-2E01-B943-8FBF-D32C59D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6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F06 ASRV Gould and Mountains from ~5000 feet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853" y="0"/>
            <a:ext cx="10422675" cy="6949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48" y="256458"/>
            <a:ext cx="8645358" cy="24416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Evidence that Palmer Station Antarctica Seasonal O</a:t>
            </a:r>
            <a:r>
              <a:rPr lang="en-US" baseline="-25000" dirty="0" smtClean="0"/>
              <a:t>2</a:t>
            </a:r>
            <a:r>
              <a:rPr lang="en-US" dirty="0" smtClean="0"/>
              <a:t> and CO</a:t>
            </a:r>
            <a:r>
              <a:rPr lang="en-US" baseline="-25000" dirty="0" smtClean="0"/>
              <a:t>2</a:t>
            </a:r>
            <a:r>
              <a:rPr lang="en-US" dirty="0" smtClean="0"/>
              <a:t> Cycles Understate Regional Marine Boundary Layer Means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055" y="5359394"/>
            <a:ext cx="8414851" cy="1498606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 smtClean="0"/>
              <a:t>Jonathan Bent</a:t>
            </a:r>
          </a:p>
          <a:p>
            <a:r>
              <a:rPr lang="en-US" sz="4500" dirty="0" smtClean="0"/>
              <a:t>NCAR Earth Observing Laboratory</a:t>
            </a:r>
          </a:p>
          <a:p>
            <a:r>
              <a:rPr lang="en-US" sz="2900" dirty="0" smtClean="0"/>
              <a:t>Contributions from: Britt Stephens, Ralph Keeling</a:t>
            </a:r>
            <a:r>
              <a:rPr lang="en-US" sz="2900" dirty="0" smtClean="0"/>
              <a:t>, Eric Morgan, Andy Watt</a:t>
            </a:r>
          </a:p>
          <a:p>
            <a:r>
              <a:rPr lang="en-US" sz="2900" dirty="0" smtClean="0"/>
              <a:t>Sara </a:t>
            </a:r>
            <a:r>
              <a:rPr lang="en-US" sz="2900" dirty="0" err="1" smtClean="0"/>
              <a:t>Mikaloff</a:t>
            </a:r>
            <a:r>
              <a:rPr lang="en-US" sz="2900" dirty="0" smtClean="0"/>
              <a:t> Fletcher, </a:t>
            </a:r>
            <a:r>
              <a:rPr lang="en-US" sz="2900" dirty="0" err="1" smtClean="0"/>
              <a:t>Prabir</a:t>
            </a:r>
            <a:r>
              <a:rPr lang="en-US" sz="2900" dirty="0" smtClean="0"/>
              <a:t> </a:t>
            </a:r>
            <a:r>
              <a:rPr lang="en-US" sz="2900" dirty="0" err="1" smtClean="0"/>
              <a:t>Patra</a:t>
            </a:r>
            <a:r>
              <a:rPr lang="en-US" sz="2900" dirty="0" smtClean="0"/>
              <a:t>, </a:t>
            </a:r>
            <a:r>
              <a:rPr lang="en-US" sz="2900" dirty="0" smtClean="0"/>
              <a:t>and </a:t>
            </a:r>
            <a:r>
              <a:rPr lang="en-US" sz="2900" dirty="0" smtClean="0"/>
              <a:t>ocean modelers enumerated later</a:t>
            </a:r>
            <a:endParaRPr lang="en-US" sz="2900" dirty="0"/>
          </a:p>
        </p:txBody>
      </p:sp>
      <p:pic>
        <p:nvPicPr>
          <p:cNvPr id="6" name="Picture 5" descr="ncar_highres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99" y="2191000"/>
            <a:ext cx="2686517" cy="1014160"/>
          </a:xfrm>
          <a:prstGeom prst="rect">
            <a:avLst/>
          </a:prstGeom>
        </p:spPr>
      </p:pic>
      <p:pic>
        <p:nvPicPr>
          <p:cNvPr id="7" name="Picture 6" descr="nsf4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5" y="4455207"/>
            <a:ext cx="1653340" cy="1653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516" y="4559082"/>
            <a:ext cx="1566333" cy="157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Palmer </a:t>
            </a:r>
            <a:r>
              <a:rPr lang="en-US" dirty="0" smtClean="0"/>
              <a:t>Station amplitude compares </a:t>
            </a:r>
            <a:r>
              <a:rPr lang="en-US" dirty="0" smtClean="0"/>
              <a:t>against other latitudes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793" y="1417638"/>
            <a:ext cx="5289034" cy="52890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9244" y="6337340"/>
            <a:ext cx="198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B. Stephens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2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Spheres of wind </a:t>
            </a:r>
            <a:r>
              <a:rPr lang="en-US" dirty="0" smtClean="0"/>
              <a:t>influence: </a:t>
            </a:r>
            <a:br>
              <a:rPr lang="en-US" dirty="0" smtClean="0"/>
            </a:br>
            <a:r>
              <a:rPr lang="en-US" dirty="0" smtClean="0"/>
              <a:t>RV Gould and Palmer Station</a:t>
            </a:r>
            <a:endParaRPr lang="en-US" dirty="0"/>
          </a:p>
        </p:txBody>
      </p:sp>
      <p:pic>
        <p:nvPicPr>
          <p:cNvPr id="5" name="Picture 4" descr="Palmer_Double_Centered7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 b="2825"/>
          <a:stretch/>
        </p:blipFill>
        <p:spPr>
          <a:xfrm>
            <a:off x="603956" y="1332955"/>
            <a:ext cx="7879644" cy="5023395"/>
          </a:xfrm>
          <a:prstGeom prst="rect">
            <a:avLst/>
          </a:prstGeom>
        </p:spPr>
      </p:pic>
      <p:pic>
        <p:nvPicPr>
          <p:cNvPr id="4" name="Picture 3" descr="PalmerWindRos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4" t="18614" r="25170" b="15550"/>
          <a:stretch/>
        </p:blipFill>
        <p:spPr>
          <a:xfrm>
            <a:off x="6603999" y="1411977"/>
            <a:ext cx="1772356" cy="173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5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does it matter if air is coming from E or W? </a:t>
            </a:r>
            <a:r>
              <a:rPr lang="en-US" dirty="0" smtClean="0"/>
              <a:t>Topograph</a:t>
            </a:r>
            <a:r>
              <a:rPr lang="en-US" dirty="0"/>
              <a:t>y</a:t>
            </a:r>
          </a:p>
        </p:txBody>
      </p:sp>
      <p:pic>
        <p:nvPicPr>
          <p:cNvPr id="4" name="Picture 3" descr="Palmer_Topography_3x_Exa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73" y="1804846"/>
            <a:ext cx="6731973" cy="505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jplot_14928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553" y="-186108"/>
            <a:ext cx="6208889" cy="8035032"/>
          </a:xfrm>
          <a:prstGeom prst="rect">
            <a:avLst/>
          </a:prstGeom>
        </p:spPr>
      </p:pic>
      <p:pic>
        <p:nvPicPr>
          <p:cNvPr id="3" name="Picture 2" descr="RF06_20160125_19h_5m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08" y="1234193"/>
            <a:ext cx="4438360" cy="5520739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133512" y="1591609"/>
            <a:ext cx="782987" cy="1394039"/>
          </a:xfrm>
          <a:custGeom>
            <a:avLst/>
            <a:gdLst>
              <a:gd name="connsiteX0" fmla="*/ 572917 w 782987"/>
              <a:gd name="connsiteY0" fmla="*/ 76386 h 1394039"/>
              <a:gd name="connsiteX1" fmla="*/ 782987 w 782987"/>
              <a:gd name="connsiteY1" fmla="*/ 1394039 h 1394039"/>
              <a:gd name="connsiteX2" fmla="*/ 171875 w 782987"/>
              <a:gd name="connsiteY2" fmla="*/ 486959 h 1394039"/>
              <a:gd name="connsiteX3" fmla="*/ 0 w 782987"/>
              <a:gd name="connsiteY3" fmla="*/ 439218 h 1394039"/>
              <a:gd name="connsiteX4" fmla="*/ 105035 w 782987"/>
              <a:gd name="connsiteY4" fmla="*/ 124127 h 1394039"/>
              <a:gd name="connsiteX5" fmla="*/ 238716 w 782987"/>
              <a:gd name="connsiteY5" fmla="*/ 38193 h 1394039"/>
              <a:gd name="connsiteX6" fmla="*/ 391493 w 782987"/>
              <a:gd name="connsiteY6" fmla="*/ 0 h 1394039"/>
              <a:gd name="connsiteX7" fmla="*/ 506077 w 782987"/>
              <a:gd name="connsiteY7" fmla="*/ 19097 h 1394039"/>
              <a:gd name="connsiteX8" fmla="*/ 572917 w 782987"/>
              <a:gd name="connsiteY8" fmla="*/ 76386 h 1394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987" h="1394039">
                <a:moveTo>
                  <a:pt x="572917" y="76386"/>
                </a:moveTo>
                <a:lnTo>
                  <a:pt x="782987" y="1394039"/>
                </a:lnTo>
                <a:lnTo>
                  <a:pt x="171875" y="486959"/>
                </a:lnTo>
                <a:lnTo>
                  <a:pt x="0" y="439218"/>
                </a:lnTo>
                <a:lnTo>
                  <a:pt x="105035" y="124127"/>
                </a:lnTo>
                <a:lnTo>
                  <a:pt x="238716" y="38193"/>
                </a:lnTo>
                <a:lnTo>
                  <a:pt x="391493" y="0"/>
                </a:lnTo>
                <a:lnTo>
                  <a:pt x="506077" y="19097"/>
                </a:lnTo>
                <a:lnTo>
                  <a:pt x="572917" y="76386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435719" y="1610702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ORCAS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RF01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2418" y="2492814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ORCAS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RF06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HYSPLIT back trajectories</a:t>
            </a:r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6458129" y="2329388"/>
            <a:ext cx="355106" cy="1414486"/>
          </a:xfrm>
          <a:custGeom>
            <a:avLst/>
            <a:gdLst>
              <a:gd name="connsiteX0" fmla="*/ 0 w 355106"/>
              <a:gd name="connsiteY0" fmla="*/ 0 h 1414486"/>
              <a:gd name="connsiteX1" fmla="*/ 355106 w 355106"/>
              <a:gd name="connsiteY1" fmla="*/ 1119550 h 1414486"/>
              <a:gd name="connsiteX2" fmla="*/ 192600 w 355106"/>
              <a:gd name="connsiteY2" fmla="*/ 1414486 h 1414486"/>
              <a:gd name="connsiteX3" fmla="*/ 0 w 355106"/>
              <a:gd name="connsiteY3" fmla="*/ 0 h 141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106" h="1414486">
                <a:moveTo>
                  <a:pt x="0" y="0"/>
                </a:moveTo>
                <a:lnTo>
                  <a:pt x="355106" y="1119550"/>
                </a:lnTo>
                <a:lnTo>
                  <a:pt x="192600" y="1414486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8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mg_timeseries_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6" y="1020704"/>
            <a:ext cx="8184444" cy="5456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Gould O2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8347" y="6337340"/>
            <a:ext cx="198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B. Stephens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64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ORCAS RFs that include data at 64S</a:t>
            </a:r>
            <a:endParaRPr lang="en-US" sz="3600" dirty="0"/>
          </a:p>
        </p:txBody>
      </p:sp>
      <p:pic>
        <p:nvPicPr>
          <p:cNvPr id="4" name="Picture 3" descr="orcas_rf01_xsect_APO_A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4" y="1491225"/>
            <a:ext cx="2613743" cy="2613743"/>
          </a:xfrm>
          <a:prstGeom prst="rect">
            <a:avLst/>
          </a:prstGeom>
        </p:spPr>
      </p:pic>
      <p:pic>
        <p:nvPicPr>
          <p:cNvPr id="5" name="Picture 4" descr="orcas_rf06_xsect_APO_A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054" y="1491225"/>
            <a:ext cx="2608009" cy="2608009"/>
          </a:xfrm>
          <a:prstGeom prst="rect">
            <a:avLst/>
          </a:prstGeom>
        </p:spPr>
      </p:pic>
      <p:pic>
        <p:nvPicPr>
          <p:cNvPr id="6" name="Picture 5" descr="orcas_rf03_xsect_APO_A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07" y="1491225"/>
            <a:ext cx="2608009" cy="2608009"/>
          </a:xfrm>
          <a:prstGeom prst="rect">
            <a:avLst/>
          </a:prstGeom>
        </p:spPr>
      </p:pic>
      <p:pic>
        <p:nvPicPr>
          <p:cNvPr id="7" name="Picture 6" descr="orcas_rf08_xsect_APO_A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099234"/>
            <a:ext cx="2758766" cy="2758766"/>
          </a:xfrm>
          <a:prstGeom prst="rect">
            <a:avLst/>
          </a:prstGeom>
        </p:spPr>
      </p:pic>
      <p:pic>
        <p:nvPicPr>
          <p:cNvPr id="8" name="Picture 7" descr="orcas_rf11_xsect_APO_AO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88" y="4104972"/>
            <a:ext cx="2753028" cy="2753028"/>
          </a:xfrm>
          <a:prstGeom prst="rect">
            <a:avLst/>
          </a:prstGeom>
        </p:spPr>
      </p:pic>
      <p:pic>
        <p:nvPicPr>
          <p:cNvPr id="9" name="Picture 8" descr="orcas_rf17_xsect_APO_A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60" y="4104963"/>
            <a:ext cx="2753037" cy="27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3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_Profiles_from_interp_ORCAS_HIPPO_dt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7" b="23928"/>
          <a:stretch/>
        </p:blipFill>
        <p:spPr>
          <a:xfrm>
            <a:off x="685566" y="1489025"/>
            <a:ext cx="7522988" cy="5074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ORCAS and HIPPO data (detrended)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570846" y="3001409"/>
            <a:ext cx="75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~8 km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70846" y="5426549"/>
            <a:ext cx="75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 km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570846" y="2310758"/>
            <a:ext cx="87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~12 km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70846" y="3750514"/>
            <a:ext cx="9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~4.5 km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4992487" y="3914165"/>
            <a:ext cx="2166034" cy="2150540"/>
            <a:chOff x="4992487" y="3914165"/>
            <a:chExt cx="2166034" cy="2150540"/>
          </a:xfrm>
        </p:grpSpPr>
        <p:sp>
          <p:nvSpPr>
            <p:cNvPr id="10" name="Rectangle 9"/>
            <p:cNvSpPr/>
            <p:nvPr/>
          </p:nvSpPr>
          <p:spPr>
            <a:xfrm>
              <a:off x="4992487" y="3914165"/>
              <a:ext cx="1274614" cy="1691576"/>
            </a:xfrm>
            <a:prstGeom prst="rect">
              <a:avLst/>
            </a:prstGeom>
            <a:noFill/>
            <a:ln>
              <a:solidFill>
                <a:srgbClr val="1BFF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83907" y="5605741"/>
              <a:ext cx="1274614" cy="458964"/>
            </a:xfrm>
            <a:prstGeom prst="rect">
              <a:avLst/>
            </a:prstGeom>
            <a:noFill/>
            <a:ln>
              <a:solidFill>
                <a:srgbClr val="1BFF2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06811" y="3914165"/>
            <a:ext cx="639604" cy="2150540"/>
            <a:chOff x="2906811" y="3914165"/>
            <a:chExt cx="639604" cy="2150540"/>
          </a:xfrm>
        </p:grpSpPr>
        <p:sp>
          <p:nvSpPr>
            <p:cNvPr id="9" name="Rectangle 8"/>
            <p:cNvSpPr/>
            <p:nvPr/>
          </p:nvSpPr>
          <p:spPr>
            <a:xfrm>
              <a:off x="2906811" y="3914165"/>
              <a:ext cx="530999" cy="1691576"/>
            </a:xfrm>
            <a:prstGeom prst="rect">
              <a:avLst/>
            </a:prstGeom>
            <a:noFill/>
            <a:ln>
              <a:solidFill>
                <a:srgbClr val="FF1CF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15416" y="5612677"/>
              <a:ext cx="530999" cy="452028"/>
            </a:xfrm>
            <a:prstGeom prst="rect">
              <a:avLst/>
            </a:prstGeom>
            <a:noFill/>
            <a:ln>
              <a:solidFill>
                <a:srgbClr val="FF1CF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 descr="V_Profiles_from_interp_ORCAS_HIPPO_dt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23010"/>
          <a:stretch/>
        </p:blipFill>
        <p:spPr>
          <a:xfrm>
            <a:off x="690950" y="1576528"/>
            <a:ext cx="7511010" cy="50707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61444" y="1088277"/>
            <a:ext cx="5324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Asterisks: “b” flask samples near time of ORCAS flights. </a:t>
            </a:r>
          </a:p>
          <a:p>
            <a:pPr algn="ctr"/>
            <a:r>
              <a:rPr lang="en-US" dirty="0" smtClean="0">
                <a:solidFill>
                  <a:srgbClr val="FF6600"/>
                </a:solidFill>
              </a:rPr>
              <a:t>Orange</a:t>
            </a:r>
            <a:r>
              <a:rPr lang="en-US" dirty="0" smtClean="0"/>
              <a:t>: Gould; </a:t>
            </a:r>
            <a:r>
              <a:rPr lang="en-US" dirty="0" smtClean="0">
                <a:solidFill>
                  <a:srgbClr val="1BFF26"/>
                </a:solidFill>
              </a:rPr>
              <a:t>Green</a:t>
            </a:r>
            <a:r>
              <a:rPr lang="en-US" dirty="0" smtClean="0"/>
              <a:t>: Palmer Flasks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5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Adjusted up/back</a:t>
            </a:r>
            <a:r>
              <a:rPr lang="is-IS" dirty="0" smtClean="0"/>
              <a:t>…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035777" y="1947333"/>
            <a:ext cx="4820356" cy="3485389"/>
            <a:chOff x="3080919" y="2744936"/>
            <a:chExt cx="4366072" cy="2994146"/>
          </a:xfrm>
        </p:grpSpPr>
        <p:pic>
          <p:nvPicPr>
            <p:cNvPr id="4" name="Picture 3" descr="Screen Shot 2016-04-22 at 2.05.4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1" t="28016" r="47499" b="45998"/>
            <a:stretch/>
          </p:blipFill>
          <p:spPr>
            <a:xfrm>
              <a:off x="3080919" y="2744936"/>
              <a:ext cx="4325238" cy="1929912"/>
            </a:xfrm>
            <a:prstGeom prst="rect">
              <a:avLst/>
            </a:prstGeom>
          </p:spPr>
        </p:pic>
        <p:pic>
          <p:nvPicPr>
            <p:cNvPr id="5" name="Picture 4" descr="Screen Shot 2016-04-22 at 2.05.42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11"/>
            <a:stretch/>
          </p:blipFill>
          <p:spPr>
            <a:xfrm>
              <a:off x="3169726" y="4674848"/>
              <a:ext cx="4277265" cy="67714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28504" y="5369750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Nevison</a:t>
              </a:r>
              <a:r>
                <a:rPr lang="en-US" dirty="0" smtClean="0"/>
                <a:t>, 2016 GRL</a:t>
              </a:r>
              <a:endParaRPr lang="en-US" dirty="0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4034500" y="3339357"/>
              <a:ext cx="0" cy="95253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903119" y="3339357"/>
              <a:ext cx="350303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03119" y="4280064"/>
              <a:ext cx="350303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PSA_CGO_MI_Amps_1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8" y="1417638"/>
            <a:ext cx="4237038" cy="42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60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Conclusions, future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312333"/>
            <a:ext cx="8636000" cy="540455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Gould APO data has ~20% larger p2p amp then Palmer </a:t>
            </a:r>
            <a:r>
              <a:rPr lang="en-US" dirty="0" smtClean="0"/>
              <a:t>Station flasks</a:t>
            </a:r>
          </a:p>
          <a:p>
            <a:r>
              <a:rPr lang="en-US" dirty="0" smtClean="0"/>
              <a:t>Differences most pronounced at seasonal peak (austral summer)</a:t>
            </a:r>
          </a:p>
          <a:p>
            <a:r>
              <a:rPr lang="en-US" dirty="0" smtClean="0"/>
              <a:t>Samples are collected in very different wind domains</a:t>
            </a:r>
          </a:p>
          <a:p>
            <a:r>
              <a:rPr lang="en-US" dirty="0" smtClean="0"/>
              <a:t>Back trajectory analysis shows very different source altitudes/regions and that associated topography has a large effect on whether sample air comes from the MBL or deep troposphere</a:t>
            </a:r>
          </a:p>
          <a:p>
            <a:r>
              <a:rPr lang="en-US" dirty="0" smtClean="0"/>
              <a:t>Difference most pronounced in austral summer because vertical gradient is most pronounced at this point in time</a:t>
            </a:r>
          </a:p>
          <a:p>
            <a:r>
              <a:rPr lang="en-US" dirty="0" smtClean="0"/>
              <a:t>ORCAS and HIPPO data preliminarily support the theory that boundary layer height differences and intensity of fluxes influence how far Palmer flasks are from MBL conditions</a:t>
            </a:r>
          </a:p>
          <a:p>
            <a:endParaRPr lang="en-US" dirty="0"/>
          </a:p>
          <a:p>
            <a:r>
              <a:rPr lang="en-US" dirty="0" smtClean="0"/>
              <a:t>STILT </a:t>
            </a:r>
            <a:r>
              <a:rPr lang="en-US" dirty="0" smtClean="0"/>
              <a:t>simulations </a:t>
            </a:r>
            <a:r>
              <a:rPr lang="en-US" dirty="0" smtClean="0"/>
              <a:t>to determine influence function</a:t>
            </a:r>
          </a:p>
          <a:p>
            <a:r>
              <a:rPr lang="en-US" dirty="0" smtClean="0"/>
              <a:t>Possible influences from E and W domains, including ice cover in Weddell and cold air at surface? Resolvable?</a:t>
            </a:r>
            <a:endParaRPr lang="en-US" dirty="0" smtClean="0"/>
          </a:p>
          <a:p>
            <a:r>
              <a:rPr lang="en-US" dirty="0" smtClean="0"/>
              <a:t>Other suggestions?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190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NSF</a:t>
            </a:r>
          </a:p>
          <a:p>
            <a:r>
              <a:rPr lang="en-US" sz="2400" dirty="0" smtClean="0"/>
              <a:t>Britt Stephens, Ralph </a:t>
            </a:r>
            <a:r>
              <a:rPr lang="en-US" sz="2400" dirty="0" smtClean="0"/>
              <a:t>Keeling (co-advisors, collaborators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Eric Morgan, Andy Watt (collaborators)</a:t>
            </a:r>
            <a:endParaRPr lang="en-US" sz="2400" dirty="0" smtClean="0"/>
          </a:p>
          <a:p>
            <a:r>
              <a:rPr lang="en-US" sz="2400" dirty="0" smtClean="0"/>
              <a:t>Sara </a:t>
            </a:r>
            <a:r>
              <a:rPr lang="en-US" sz="2400" dirty="0" err="1" smtClean="0"/>
              <a:t>Mikaloff</a:t>
            </a:r>
            <a:r>
              <a:rPr lang="en-US" sz="2400" dirty="0"/>
              <a:t> </a:t>
            </a:r>
            <a:r>
              <a:rPr lang="en-US" sz="2400" dirty="0" smtClean="0"/>
              <a:t>Fletcher (NIWA) for TM3 runs</a:t>
            </a:r>
          </a:p>
          <a:p>
            <a:r>
              <a:rPr lang="en-US" sz="2400" dirty="0" err="1" smtClean="0"/>
              <a:t>Prabir</a:t>
            </a:r>
            <a:r>
              <a:rPr lang="en-US" sz="2400" dirty="0" smtClean="0"/>
              <a:t> </a:t>
            </a:r>
            <a:r>
              <a:rPr lang="en-US" sz="2400" dirty="0" err="1" smtClean="0"/>
              <a:t>Patra</a:t>
            </a:r>
            <a:r>
              <a:rPr lang="en-US" sz="2400" dirty="0" smtClean="0"/>
              <a:t> (JAMSTEC) for ACTM runs</a:t>
            </a:r>
          </a:p>
          <a:p>
            <a:r>
              <a:rPr lang="en-US" sz="2400" dirty="0" smtClean="0"/>
              <a:t>Keith Rodgers, Olivier </a:t>
            </a:r>
            <a:r>
              <a:rPr lang="en-US" sz="2400" dirty="0" err="1" smtClean="0"/>
              <a:t>Aumont</a:t>
            </a:r>
            <a:r>
              <a:rPr lang="en-US" sz="2400" dirty="0" smtClean="0"/>
              <a:t>, Matt Long, Corinne </a:t>
            </a:r>
            <a:r>
              <a:rPr lang="en-US" sz="2400" dirty="0" err="1" smtClean="0"/>
              <a:t>LeQuere</a:t>
            </a:r>
            <a:r>
              <a:rPr lang="en-US" sz="2400" dirty="0" smtClean="0"/>
              <a:t>, Scott </a:t>
            </a:r>
            <a:r>
              <a:rPr lang="en-US" sz="2400" dirty="0" err="1" smtClean="0"/>
              <a:t>Doney</a:t>
            </a:r>
            <a:r>
              <a:rPr lang="en-US" sz="2400" dirty="0" smtClean="0"/>
              <a:t>, John Donne for Ocean Model Output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 descr="IMG_7503_slightly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9948"/>
            <a:ext cx="9144000" cy="1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06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61" y="1470731"/>
            <a:ext cx="7454900" cy="519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053"/>
            <a:ext cx="8229600" cy="130272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800" dirty="0" smtClean="0"/>
              <a:t>Palmer Station, Antarctica (PSA) </a:t>
            </a:r>
            <a:br>
              <a:rPr lang="en-US" sz="2800" dirty="0" smtClean="0"/>
            </a:br>
            <a:r>
              <a:rPr lang="en-US" sz="2800" dirty="0" smtClean="0"/>
              <a:t>Cape Grim Observatory, Tasmania (CGO) </a:t>
            </a:r>
            <a:br>
              <a:rPr lang="en-US" sz="2800" dirty="0" smtClean="0"/>
            </a:br>
            <a:r>
              <a:rPr lang="en-US" sz="2800" dirty="0" smtClean="0"/>
              <a:t>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and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Records</a:t>
            </a:r>
            <a:endParaRPr lang="en-US" sz="2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45562" y="4107893"/>
            <a:ext cx="4233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Seasonal Cycle </a:t>
            </a:r>
            <a:r>
              <a:rPr lang="en-US" sz="2400" b="1" dirty="0">
                <a:solidFill>
                  <a:srgbClr val="000000"/>
                </a:solidFill>
              </a:rPr>
              <a:t>O</a:t>
            </a:r>
            <a:r>
              <a:rPr lang="en-US" sz="2400" b="1" baseline="-25000" dirty="0">
                <a:solidFill>
                  <a:srgbClr val="000000"/>
                </a:solidFill>
              </a:rPr>
              <a:t>2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≈ 10 x CO</a:t>
            </a:r>
            <a:r>
              <a:rPr lang="en-US" sz="2400" b="1" baseline="-25000" dirty="0" smtClean="0">
                <a:solidFill>
                  <a:srgbClr val="000000"/>
                </a:solidFill>
              </a:rPr>
              <a:t>2</a:t>
            </a:r>
            <a:endParaRPr lang="en-US" sz="2400" b="1" baseline="-25000" dirty="0">
              <a:solidFill>
                <a:srgbClr val="000000"/>
              </a:solidFill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810322" y="5677914"/>
            <a:ext cx="29418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 dirty="0" smtClean="0">
                <a:solidFill>
                  <a:srgbClr val="7F7F7F"/>
                </a:solidFill>
              </a:rPr>
              <a:t>Seasonal Amp ≈</a:t>
            </a:r>
            <a:r>
              <a:rPr lang="en-US" sz="2000" b="1" dirty="0" smtClean="0">
                <a:solidFill>
                  <a:srgbClr val="7F7F7F"/>
                </a:solidFill>
              </a:rPr>
              <a:t> 1.5ppm</a:t>
            </a:r>
            <a:endParaRPr lang="en-US" sz="2000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0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49"/>
            <a:ext cx="8229600" cy="1143000"/>
          </a:xfrm>
        </p:spPr>
        <p:txBody>
          <a:bodyPr/>
          <a:lstStyle/>
          <a:p>
            <a:r>
              <a:rPr lang="en-US" dirty="0" smtClean="0"/>
              <a:t>Southern Ocean Air-sea Exchange</a:t>
            </a:r>
            <a:endParaRPr lang="en-US" dirty="0"/>
          </a:p>
        </p:txBody>
      </p:sp>
      <p:pic>
        <p:nvPicPr>
          <p:cNvPr id="4" name="Content Placeholder 5" descr="SO_Illustration_Presentation_Simplest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5" r="-12845"/>
          <a:stretch>
            <a:fillRect/>
          </a:stretch>
        </p:blipFill>
        <p:spPr>
          <a:xfrm>
            <a:off x="457200" y="1109580"/>
            <a:ext cx="8229600" cy="5120104"/>
          </a:xfrm>
        </p:spPr>
      </p:pic>
    </p:spTree>
    <p:extLst>
      <p:ext uri="{BB962C8B-B14F-4D97-AF65-F5344CB8AC3E}">
        <p14:creationId xmlns:p14="http://schemas.microsoft.com/office/powerpoint/2010/main" val="399729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Potential Oxygen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APO ≈ O</a:t>
            </a:r>
            <a:r>
              <a:rPr lang="en-US" baseline="-25000" dirty="0"/>
              <a:t>2 </a:t>
            </a:r>
            <a:r>
              <a:rPr lang="en-US" dirty="0"/>
              <a:t>+ 1.1</a:t>
            </a:r>
            <a:r>
              <a:rPr lang="en-US" sz="2000" dirty="0"/>
              <a:t>*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Effectively removes land biosphere influence on C cycle, especially useful in open-ocean Southern Hemisphere regions</a:t>
            </a:r>
          </a:p>
          <a:p>
            <a:r>
              <a:rPr lang="en-US" dirty="0" smtClean="0"/>
              <a:t>Reported in “per meg”, equivalent to per mil, but multiplied by 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</a:p>
          <a:p>
            <a:r>
              <a:rPr lang="en-US" dirty="0" smtClean="0"/>
              <a:t>1 ppm is ~ 5 per meg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2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Palmer Station APO Data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472565" y="2063391"/>
            <a:ext cx="7034009" cy="4233232"/>
            <a:chOff x="-2452450" y="2019596"/>
            <a:chExt cx="7034009" cy="4233232"/>
          </a:xfrm>
        </p:grpSpPr>
        <p:sp>
          <p:nvSpPr>
            <p:cNvPr id="24" name="TextBox 23"/>
            <p:cNvSpPr txBox="1"/>
            <p:nvPr/>
          </p:nvSpPr>
          <p:spPr>
            <a:xfrm>
              <a:off x="481782" y="2687476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1996</a:t>
              </a:r>
              <a:endParaRPr lang="en-US" dirty="0"/>
            </a:p>
          </p:txBody>
        </p:sp>
        <p:cxnSp>
          <p:nvCxnSpPr>
            <p:cNvPr id="26" name="Straight Arrow Connector 25"/>
            <p:cNvCxnSpPr>
              <a:stCxn id="24" idx="1"/>
            </p:cNvCxnSpPr>
            <p:nvPr/>
          </p:nvCxnSpPr>
          <p:spPr>
            <a:xfrm flipH="1" flipV="1">
              <a:off x="271754" y="2867734"/>
              <a:ext cx="210028" cy="44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-2452450" y="2019596"/>
              <a:ext cx="7034009" cy="4233232"/>
              <a:chOff x="-2452450" y="2019596"/>
              <a:chExt cx="7034009" cy="423323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-2452450" y="2019596"/>
                <a:ext cx="7034009" cy="4233232"/>
                <a:chOff x="-1634462" y="2032001"/>
                <a:chExt cx="7034009" cy="4233232"/>
              </a:xfrm>
            </p:grpSpPr>
            <p:pic>
              <p:nvPicPr>
                <p:cNvPr id="4" name="Picture 3" descr="Screen Shot 2016-09-06 at 11.27.18 AM.png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40" r="2"/>
                <a:stretch/>
              </p:blipFill>
              <p:spPr>
                <a:xfrm>
                  <a:off x="-1634462" y="2032001"/>
                  <a:ext cx="7034009" cy="3827306"/>
                </a:xfrm>
                <a:prstGeom prst="rect">
                  <a:avLst/>
                </a:prstGeom>
              </p:spPr>
            </p:pic>
            <p:pic>
              <p:nvPicPr>
                <p:cNvPr id="5" name="Picture 4" descr="Screen Shot 2016-09-06 at 11.28.09 AM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602" r="-1"/>
                <a:stretch/>
              </p:blipFill>
              <p:spPr>
                <a:xfrm>
                  <a:off x="-1596142" y="5859307"/>
                  <a:ext cx="6334806" cy="405926"/>
                </a:xfrm>
                <a:prstGeom prst="rect">
                  <a:avLst/>
                </a:prstGeom>
              </p:spPr>
            </p:pic>
            <p:sp>
              <p:nvSpPr>
                <p:cNvPr id="6" name="Oval 5"/>
                <p:cNvSpPr/>
                <p:nvPr/>
              </p:nvSpPr>
              <p:spPr>
                <a:xfrm>
                  <a:off x="2881685" y="4989043"/>
                  <a:ext cx="227299" cy="326723"/>
                </a:xfrm>
                <a:prstGeom prst="ellipse">
                  <a:avLst/>
                </a:prstGeom>
                <a:noFill/>
                <a:ln w="12700" cmpd="sng">
                  <a:solidFill>
                    <a:srgbClr val="FF1CFC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4265232" y="5106171"/>
                  <a:ext cx="227299" cy="326723"/>
                </a:xfrm>
                <a:prstGeom prst="ellipse">
                  <a:avLst/>
                </a:prstGeom>
                <a:noFill/>
                <a:ln w="12700" cmpd="sng">
                  <a:solidFill>
                    <a:srgbClr val="0BCB07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0BCB07"/>
                    </a:solidFill>
                  </a:endParaRP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2187067" y="4136212"/>
                  <a:ext cx="227299" cy="326723"/>
                </a:xfrm>
                <a:prstGeom prst="ellipse">
                  <a:avLst/>
                </a:prstGeom>
                <a:noFill/>
                <a:ln w="127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374002" y="4866651"/>
                  <a:ext cx="227299" cy="326723"/>
                </a:xfrm>
                <a:prstGeom prst="ellipse">
                  <a:avLst/>
                </a:prstGeom>
                <a:noFill/>
                <a:ln w="12700" cmpd="sng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2544249" y="4493961"/>
                  <a:ext cx="227299" cy="326723"/>
                </a:xfrm>
                <a:prstGeom prst="ellipse">
                  <a:avLst/>
                </a:prstGeom>
                <a:noFill/>
                <a:ln w="127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2862972" y="4820684"/>
                  <a:ext cx="227299" cy="326723"/>
                </a:xfrm>
                <a:prstGeom prst="ellipse">
                  <a:avLst/>
                </a:prstGeom>
                <a:noFill/>
                <a:ln w="12700" cmpd="sng">
                  <a:solidFill>
                    <a:srgbClr val="FFFF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" name="Straight Arrow Connector 19"/>
              <p:cNvCxnSpPr/>
              <p:nvPr/>
            </p:nvCxnSpPr>
            <p:spPr>
              <a:xfrm>
                <a:off x="2290996" y="4976638"/>
                <a:ext cx="1383547" cy="644136"/>
              </a:xfrm>
              <a:prstGeom prst="straightConnector1">
                <a:avLst/>
              </a:prstGeom>
              <a:ln>
                <a:solidFill>
                  <a:srgbClr val="FF8B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599165" y="4316635"/>
              <a:ext cx="7475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8B00"/>
                  </a:solidFill>
                </a:rPr>
                <a:t>Gould</a:t>
              </a:r>
              <a:endParaRPr lang="en-US" dirty="0">
                <a:solidFill>
                  <a:srgbClr val="FF8B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72938" y="4623613"/>
              <a:ext cx="8258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BCB07"/>
                  </a:solidFill>
                </a:rPr>
                <a:t>ORCAS</a:t>
              </a:r>
              <a:endParaRPr lang="en-US" dirty="0">
                <a:solidFill>
                  <a:srgbClr val="0BCB07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50114" y="3477476"/>
              <a:ext cx="10827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HIPPOs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1</a:t>
              </a:r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0000FF"/>
                  </a:solidFill>
                </a:rPr>
                <a:t>2</a:t>
              </a:r>
              <a:r>
                <a:rPr lang="en-US" dirty="0" smtClean="0"/>
                <a:t> 3   </a:t>
              </a:r>
              <a:r>
                <a:rPr lang="en-US" dirty="0" smtClean="0">
                  <a:solidFill>
                    <a:srgbClr val="E1E102"/>
                  </a:solidFill>
                </a:rPr>
                <a:t>4</a:t>
              </a:r>
              <a:r>
                <a:rPr lang="en-US" dirty="0" smtClean="0"/>
                <a:t> </a:t>
              </a:r>
              <a:r>
                <a:rPr lang="en-US" dirty="0" smtClean="0">
                  <a:solidFill>
                    <a:srgbClr val="FF1CFC"/>
                  </a:solidFill>
                </a:rPr>
                <a:t>5</a:t>
              </a:r>
              <a:endParaRPr lang="en-US" dirty="0">
                <a:solidFill>
                  <a:srgbClr val="FF1CFC"/>
                </a:solidFill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226225" y="5224764"/>
            <a:ext cx="2260853" cy="506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72565" y="2102153"/>
            <a:ext cx="0" cy="3744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70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Curtain (Column) Average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7770"/>
            <a:ext cx="5065889" cy="369711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59305" y="1088627"/>
            <a:ext cx="4484695" cy="5769373"/>
            <a:chOff x="52510" y="1144453"/>
            <a:chExt cx="4484695" cy="5769373"/>
          </a:xfrm>
        </p:grpSpPr>
        <p:pic>
          <p:nvPicPr>
            <p:cNvPr id="6" name="Picture 5" descr="StatDat_AO2_MI_Trend&amp;mean_After_2015093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10" y="1144453"/>
              <a:ext cx="4484695" cy="576937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23733" y="4267200"/>
              <a:ext cx="733778" cy="21336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39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39000"/>
                  </a:schemeClr>
                </a:gs>
              </a:gsLst>
              <a:lin ang="16200000" scaled="0"/>
              <a:tileRect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3549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evidence that PSA measurements are not capturing seasonal amplitude</a:t>
            </a:r>
            <a:endParaRPr lang="en-US" dirty="0"/>
          </a:p>
        </p:txBody>
      </p:sp>
      <p:pic>
        <p:nvPicPr>
          <p:cNvPr id="5" name="Picture 4" descr="Screen Shot 2016-04-22 at 2.05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28016" r="47499" b="45998"/>
          <a:stretch/>
        </p:blipFill>
        <p:spPr>
          <a:xfrm>
            <a:off x="4777927" y="1890937"/>
            <a:ext cx="4325238" cy="1929912"/>
          </a:xfrm>
          <a:prstGeom prst="rect">
            <a:avLst/>
          </a:prstGeom>
        </p:spPr>
      </p:pic>
      <p:pic>
        <p:nvPicPr>
          <p:cNvPr id="6" name="Picture 5" descr="Screen Shot 2016-04-22 at 2.05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1"/>
          <a:stretch/>
        </p:blipFill>
        <p:spPr>
          <a:xfrm>
            <a:off x="4866734" y="3820849"/>
            <a:ext cx="4277265" cy="677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25512" y="451575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Nevison</a:t>
            </a:r>
            <a:r>
              <a:rPr lang="en-US" dirty="0" smtClean="0"/>
              <a:t>, 2016 GRL</a:t>
            </a:r>
            <a:endParaRPr lang="en-US" dirty="0"/>
          </a:p>
        </p:txBody>
      </p:sp>
      <p:pic>
        <p:nvPicPr>
          <p:cNvPr id="8" name="Picture 7" descr="PSA_CGO_MI_Amps_1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82" y="1417638"/>
            <a:ext cx="5486400" cy="54864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86043" y="6356350"/>
            <a:ext cx="720107" cy="365125"/>
          </a:xfrm>
        </p:spPr>
        <p:txBody>
          <a:bodyPr/>
          <a:lstStyle/>
          <a:p>
            <a:r>
              <a:rPr lang="nb-NO" sz="2000" dirty="0" smtClean="0"/>
              <a:t>1.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306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mg_timeseries_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6" y="1020704"/>
            <a:ext cx="8184444" cy="5456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Gould O</a:t>
            </a:r>
            <a:r>
              <a:rPr lang="en-US" baseline="-25000" dirty="0" smtClean="0"/>
              <a:t>2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88347" y="6337340"/>
            <a:ext cx="198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Figure: B. Stephens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708435" y="3052704"/>
            <a:ext cx="475226" cy="8193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12177" y="2936421"/>
            <a:ext cx="1196258" cy="1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08435" y="1711149"/>
            <a:ext cx="0" cy="419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09368" y="1690511"/>
            <a:ext cx="0" cy="419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58951" y="1357190"/>
            <a:ext cx="69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Nadir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65596" y="1341817"/>
            <a:ext cx="63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6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mg_timeseries_8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760236"/>
            <a:ext cx="8487833" cy="5658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</a:t>
            </a:r>
            <a:r>
              <a:rPr lang="en-US" baseline="-25000" dirty="0" smtClean="0"/>
              <a:t>2</a:t>
            </a:r>
            <a:r>
              <a:rPr lang="en-US" dirty="0" smtClean="0"/>
              <a:t>, CO</a:t>
            </a:r>
            <a:r>
              <a:rPr lang="en-US" baseline="-25000" dirty="0" smtClean="0"/>
              <a:t>2</a:t>
            </a:r>
            <a:r>
              <a:rPr lang="en-US" dirty="0" smtClean="0"/>
              <a:t> data at Palmer Station only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8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39700</TotalTime>
  <Words>521</Words>
  <Application>Microsoft Macintosh PowerPoint</Application>
  <PresentationFormat>On-screen Show (4:3)</PresentationFormat>
  <Paragraphs>80</Paragraphs>
  <Slides>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Evidence that Palmer Station Antarctica Seasonal O2 and CO2 Cycles Understate Regional Marine Boundary Layer Means </vt:lpstr>
      <vt:lpstr>Palmer Station, Antarctica (PSA)  Cape Grim Observatory, Tasmania (CGO)  O2 and CO2 Records</vt:lpstr>
      <vt:lpstr>Southern Ocean Air-sea Exchange</vt:lpstr>
      <vt:lpstr>Atmospheric Potential Oxygen</vt:lpstr>
      <vt:lpstr>Palmer Station APO Data</vt:lpstr>
      <vt:lpstr>Curtain (Column) Average</vt:lpstr>
      <vt:lpstr>Potential evidence that PSA measurements are not capturing seasonal amplitude</vt:lpstr>
      <vt:lpstr>Gould O2 Data</vt:lpstr>
      <vt:lpstr>O2, CO2 data at Palmer Station only </vt:lpstr>
      <vt:lpstr>How Palmer Station amplitude compares against other latitudes</vt:lpstr>
      <vt:lpstr>Spheres of wind influence:  RV Gould and Palmer Station</vt:lpstr>
      <vt:lpstr>Why does it matter if air is coming from E or W? Topography</vt:lpstr>
      <vt:lpstr>HYSPLIT back trajectories</vt:lpstr>
      <vt:lpstr>Gould O2 Data</vt:lpstr>
      <vt:lpstr>ORCAS RFs that include data at 64S</vt:lpstr>
      <vt:lpstr>ORCAS and HIPPO data (detrended)</vt:lpstr>
      <vt:lpstr>Adjusted up/back…</vt:lpstr>
      <vt:lpstr>Conclusions, future steps</vt:lpstr>
      <vt:lpstr>Acknowledgements</vt:lpstr>
    </vt:vector>
  </TitlesOfParts>
  <Company>National Center for Atmospheric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O2, CO2 and Ar: implications for ocean modeling and improvements to sampling and quality control </dc:title>
  <dc:creator>Jonathan Bent</dc:creator>
  <cp:lastModifiedBy>Jonathan Bent</cp:lastModifiedBy>
  <cp:revision>126</cp:revision>
  <dcterms:created xsi:type="dcterms:W3CDTF">2016-04-01T22:37:10Z</dcterms:created>
  <dcterms:modified xsi:type="dcterms:W3CDTF">2016-09-12T22:56:53Z</dcterms:modified>
</cp:coreProperties>
</file>