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1" r:id="rId2"/>
    <p:sldId id="256" r:id="rId3"/>
    <p:sldId id="257" r:id="rId4"/>
    <p:sldId id="260" r:id="rId5"/>
    <p:sldId id="262" r:id="rId6"/>
    <p:sldId id="263" r:id="rId7"/>
    <p:sldId id="264" r:id="rId8"/>
    <p:sldId id="265" r:id="rId9"/>
    <p:sldId id="272" r:id="rId10"/>
    <p:sldId id="267" r:id="rId11"/>
    <p:sldId id="268" r:id="rId12"/>
    <p:sldId id="269" r:id="rId13"/>
    <p:sldId id="273" r:id="rId14"/>
    <p:sldId id="26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000"/>
    <p:restoredTop sz="94659"/>
  </p:normalViewPr>
  <p:slideViewPr>
    <p:cSldViewPr snapToGrid="0" snapToObjects="1">
      <p:cViewPr varScale="1">
        <p:scale>
          <a:sx n="84" d="100"/>
          <a:sy n="84" d="100"/>
        </p:scale>
        <p:origin x="200" y="7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8C15-AE41-9D4D-96AE-E321AEE81117}" type="datetimeFigureOut">
              <a:rPr lang="en-US" smtClean="0"/>
              <a:t>9/7/16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7C592-0ECA-7C43-A952-7876F1D67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04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8C15-AE41-9D4D-96AE-E321AEE81117}" type="datetimeFigureOut">
              <a:rPr lang="en-US" smtClean="0"/>
              <a:t>9/7/16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7C592-0ECA-7C43-A952-7876F1D67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582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8C15-AE41-9D4D-96AE-E321AEE81117}" type="datetimeFigureOut">
              <a:rPr lang="en-US" smtClean="0"/>
              <a:t>9/7/16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7C592-0ECA-7C43-A952-7876F1D67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15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8C15-AE41-9D4D-96AE-E321AEE81117}" type="datetimeFigureOut">
              <a:rPr lang="en-US" smtClean="0"/>
              <a:t>9/7/16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7C592-0ECA-7C43-A952-7876F1D67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56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8C15-AE41-9D4D-96AE-E321AEE81117}" type="datetimeFigureOut">
              <a:rPr lang="en-US" smtClean="0"/>
              <a:t>9/7/16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7C592-0ECA-7C43-A952-7876F1D67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821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8C15-AE41-9D4D-96AE-E321AEE81117}" type="datetimeFigureOut">
              <a:rPr lang="en-US" smtClean="0"/>
              <a:t>9/7/16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7C592-0ECA-7C43-A952-7876F1D67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95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8C15-AE41-9D4D-96AE-E321AEE81117}" type="datetimeFigureOut">
              <a:rPr lang="en-US" smtClean="0"/>
              <a:t>9/7/16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7C592-0ECA-7C43-A952-7876F1D67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872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8C15-AE41-9D4D-96AE-E321AEE81117}" type="datetimeFigureOut">
              <a:rPr lang="en-US" smtClean="0"/>
              <a:t>9/7/16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7C592-0ECA-7C43-A952-7876F1D67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895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8C15-AE41-9D4D-96AE-E321AEE81117}" type="datetimeFigureOut">
              <a:rPr lang="en-US" smtClean="0"/>
              <a:t>9/7/16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7C592-0ECA-7C43-A952-7876F1D67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814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8C15-AE41-9D4D-96AE-E321AEE81117}" type="datetimeFigureOut">
              <a:rPr lang="en-US" smtClean="0"/>
              <a:t>9/7/16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7C592-0ECA-7C43-A952-7876F1D67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954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8C15-AE41-9D4D-96AE-E321AEE81117}" type="datetimeFigureOut">
              <a:rPr lang="en-US" smtClean="0"/>
              <a:t>9/7/16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7C592-0ECA-7C43-A952-7876F1D67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011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A8C15-AE41-9D4D-96AE-E321AEE81117}" type="datetimeFigureOut">
              <a:rPr lang="en-US" smtClean="0"/>
              <a:t>9/7/16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B7C592-0ECA-7C43-A952-7876F1D67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624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Ocean “mixed” layer dynamics in the Southern Ocean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Dan Whitt and Matt Long</a:t>
            </a:r>
          </a:p>
          <a:p>
            <a:endParaRPr lang="en-US" dirty="0"/>
          </a:p>
          <a:p>
            <a:r>
              <a:rPr lang="en-US" dirty="0" smtClean="0"/>
              <a:t>dw494@cam.ac.uk</a:t>
            </a:r>
          </a:p>
        </p:txBody>
      </p:sp>
    </p:spTree>
    <p:extLst>
      <p:ext uri="{BB962C8B-B14F-4D97-AF65-F5344CB8AC3E}">
        <p14:creationId xmlns:p14="http://schemas.microsoft.com/office/powerpoint/2010/main" val="31785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Unpacking the ocean surface “mixed” layer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Each term will receive an in-depth analysis: </a:t>
            </a:r>
          </a:p>
          <a:p>
            <a:r>
              <a:rPr lang="en-US" sz="2400" b="1" dirty="0"/>
              <a:t>Horizontal transport</a:t>
            </a:r>
            <a:r>
              <a:rPr lang="en-US" sz="2400" dirty="0"/>
              <a:t>: </a:t>
            </a:r>
            <a:r>
              <a:rPr lang="en-US" sz="2400" dirty="0" smtClean="0"/>
              <a:t>Ekman </a:t>
            </a:r>
            <a:r>
              <a:rPr lang="en-US" sz="2400" dirty="0"/>
              <a:t>transport (wind?), </a:t>
            </a:r>
            <a:r>
              <a:rPr lang="en-US" sz="2400" dirty="0" smtClean="0"/>
              <a:t>intrinsic </a:t>
            </a:r>
            <a:r>
              <a:rPr lang="en-US" sz="2400" dirty="0"/>
              <a:t>mesoscale variability (topographic features, instabilities</a:t>
            </a:r>
            <a:r>
              <a:rPr lang="en-US" sz="2400" dirty="0" smtClean="0"/>
              <a:t>?), larger scale geostrophic flows </a:t>
            </a:r>
          </a:p>
          <a:p>
            <a:r>
              <a:rPr lang="en-US" sz="2400" b="1" dirty="0" smtClean="0"/>
              <a:t>Entrainment/Mixing at ML base</a:t>
            </a:r>
            <a:r>
              <a:rPr lang="en-US" sz="2400" dirty="0" smtClean="0"/>
              <a:t>: air-sea physical fluxes, stratification &amp; tracer concentrations in the </a:t>
            </a:r>
            <a:r>
              <a:rPr lang="en-US" sz="2400" dirty="0" err="1" smtClean="0"/>
              <a:t>pycnocline</a:t>
            </a:r>
            <a:r>
              <a:rPr lang="en-US" sz="2400" dirty="0" smtClean="0"/>
              <a:t>, KE/shear at ML base.</a:t>
            </a:r>
          </a:p>
          <a:p>
            <a:r>
              <a:rPr lang="en-US" sz="2400" b="1" dirty="0" smtClean="0"/>
              <a:t>Air-sea flux</a:t>
            </a:r>
            <a:r>
              <a:rPr lang="en-US" sz="2400" dirty="0" smtClean="0"/>
              <a:t> </a:t>
            </a:r>
          </a:p>
          <a:p>
            <a:r>
              <a:rPr lang="en-US" sz="2400" b="1" dirty="0" smtClean="0"/>
              <a:t>Ecosystem reactions</a:t>
            </a:r>
            <a:r>
              <a:rPr lang="en-US" sz="2400" dirty="0" smtClean="0"/>
              <a:t>: what are phytoplankton growth and loss rates, export, grazing rates, limiting nutrients, etc. 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b="1" dirty="0" smtClean="0"/>
              <a:t>Understand </a:t>
            </a:r>
            <a:r>
              <a:rPr lang="en-US" sz="2400" b="1" dirty="0"/>
              <a:t>d</a:t>
            </a:r>
            <a:r>
              <a:rPr lang="en-US" sz="2400" b="1" dirty="0" smtClean="0"/>
              <a:t>ifferent physical/biogeochemical regimes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1766022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478" y="159171"/>
            <a:ext cx="5918522" cy="23390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478" y="2339057"/>
            <a:ext cx="5918522" cy="23390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478" y="4535007"/>
            <a:ext cx="5918522" cy="23229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92" y="309656"/>
            <a:ext cx="5750296" cy="22264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87" y="2392004"/>
            <a:ext cx="5855697" cy="223316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92" y="4444678"/>
            <a:ext cx="5750296" cy="226283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981199" y="2849880"/>
            <a:ext cx="230185" cy="14179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5400000">
            <a:off x="2575721" y="3749578"/>
            <a:ext cx="929578" cy="10694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131235" y="3123757"/>
            <a:ext cx="955415" cy="753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5400000">
            <a:off x="2595717" y="3073950"/>
            <a:ext cx="156760" cy="4966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1653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04" y="204647"/>
            <a:ext cx="11109285" cy="30129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19" y="3649980"/>
            <a:ext cx="11582443" cy="265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001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797" y="0"/>
            <a:ext cx="7425297" cy="3352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797" y="3614932"/>
            <a:ext cx="7614710" cy="3136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6024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5901" y="1085851"/>
            <a:ext cx="14144582" cy="4114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72089" y="2566987"/>
            <a:ext cx="628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[m]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234737" y="2566987"/>
            <a:ext cx="666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[%]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200526" y="716519"/>
            <a:ext cx="5100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Argo winter (JJA) mixed layer depth climatology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55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465970" y="505667"/>
            <a:ext cx="2511706" cy="15857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Atmospheric composition &amp; </a:t>
            </a:r>
          </a:p>
          <a:p>
            <a:pPr algn="ctr"/>
            <a:r>
              <a:rPr lang="en-US" dirty="0" smtClean="0"/>
              <a:t>chemistry</a:t>
            </a:r>
            <a:endParaRPr lang="en-US" dirty="0"/>
          </a:p>
        </p:txBody>
      </p:sp>
      <p:cxnSp>
        <p:nvCxnSpPr>
          <p:cNvPr id="7" name="Straight Arrow Connector 6"/>
          <p:cNvCxnSpPr>
            <a:endCxn id="5" idx="2"/>
          </p:cNvCxnSpPr>
          <p:nvPr/>
        </p:nvCxnSpPr>
        <p:spPr>
          <a:xfrm flipH="1" flipV="1">
            <a:off x="7721823" y="2091399"/>
            <a:ext cx="5183" cy="3999538"/>
          </a:xfrm>
          <a:prstGeom prst="straightConnector1">
            <a:avLst/>
          </a:prstGeom>
          <a:ln w="3810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4003244" y="600558"/>
            <a:ext cx="1" cy="3904646"/>
          </a:xfrm>
          <a:prstGeom prst="straightConnector1">
            <a:avLst/>
          </a:prstGeom>
          <a:ln w="381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5306209" y="5298070"/>
            <a:ext cx="1164944" cy="0"/>
          </a:xfrm>
          <a:prstGeom prst="straightConnector1">
            <a:avLst/>
          </a:prstGeom>
          <a:ln w="381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 rot="10800000" flipV="1">
            <a:off x="6514950" y="4505204"/>
            <a:ext cx="2511706" cy="15857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Ocean biogeochemistry</a:t>
            </a:r>
            <a:endParaRPr lang="en-US" dirty="0"/>
          </a:p>
        </p:txBody>
      </p:sp>
      <p:cxnSp>
        <p:nvCxnSpPr>
          <p:cNvPr id="26" name="Straight Arrow Connector 25"/>
          <p:cNvCxnSpPr/>
          <p:nvPr/>
        </p:nvCxnSpPr>
        <p:spPr>
          <a:xfrm flipH="1" flipV="1">
            <a:off x="5232632" y="1298533"/>
            <a:ext cx="1238521" cy="3241"/>
          </a:xfrm>
          <a:prstGeom prst="straightConnector1">
            <a:avLst/>
          </a:prstGeom>
          <a:ln w="635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9915647" y="5018514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Ocean</a:t>
            </a:r>
            <a:endParaRPr lang="en-US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9858375" y="1113867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Atmosphere</a:t>
            </a:r>
            <a:endParaRPr lang="en-US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9858375" y="3187062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Interface</a:t>
            </a:r>
            <a:endParaRPr lang="en-US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3435993" y="47929"/>
            <a:ext cx="1228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Dynamics</a:t>
            </a:r>
            <a:endParaRPr lang="en-US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6826894" y="65140"/>
            <a:ext cx="2027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Biogeochemistry</a:t>
            </a:r>
            <a:endParaRPr lang="en-US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540576" y="2771563"/>
            <a:ext cx="19515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</a:t>
            </a:r>
            <a:r>
              <a:rPr lang="en-US" b="1" dirty="0" smtClean="0"/>
              <a:t>multitude</a:t>
            </a:r>
            <a:r>
              <a:rPr lang="en-US" dirty="0" smtClean="0"/>
              <a:t> of relevant </a:t>
            </a:r>
            <a:r>
              <a:rPr lang="en-US" dirty="0" smtClean="0"/>
              <a:t>processes</a:t>
            </a:r>
            <a:r>
              <a:rPr lang="en-US" dirty="0" smtClean="0"/>
              <a:t>.</a:t>
            </a:r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7958137" y="2091399"/>
            <a:ext cx="14288" cy="24138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4111878" y="2094640"/>
            <a:ext cx="6992" cy="24105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6471153" y="2552880"/>
            <a:ext cx="2511706" cy="15857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Air-sea flux of geochemical </a:t>
            </a:r>
            <a:r>
              <a:rPr lang="en-US" dirty="0" smtClean="0"/>
              <a:t>constituents</a:t>
            </a:r>
            <a:endParaRPr lang="en-US" dirty="0" smtClean="0"/>
          </a:p>
        </p:txBody>
      </p:sp>
      <p:sp>
        <p:nvSpPr>
          <p:cNvPr id="44" name="Rectangle 43"/>
          <p:cNvSpPr/>
          <p:nvPr/>
        </p:nvSpPr>
        <p:spPr>
          <a:xfrm>
            <a:off x="2794503" y="2552880"/>
            <a:ext cx="2511706" cy="15857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Air-sea momentum and buoyancy fluxes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2794503" y="4505204"/>
            <a:ext cx="2511706" cy="15857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Ocean dynamics</a:t>
            </a:r>
            <a:endParaRPr lang="en-US" dirty="0"/>
          </a:p>
        </p:txBody>
      </p:sp>
      <p:sp>
        <p:nvSpPr>
          <p:cNvPr id="53" name="Rectangle 52"/>
          <p:cNvSpPr/>
          <p:nvPr/>
        </p:nvSpPr>
        <p:spPr>
          <a:xfrm>
            <a:off x="2720926" y="508908"/>
            <a:ext cx="2511706" cy="15857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Atmospheric dynamics</a:t>
            </a:r>
            <a:endParaRPr lang="en-US" dirty="0"/>
          </a:p>
        </p:txBody>
      </p:sp>
      <p:cxnSp>
        <p:nvCxnSpPr>
          <p:cNvPr id="58" name="Straight Arrow Connector 57"/>
          <p:cNvCxnSpPr/>
          <p:nvPr/>
        </p:nvCxnSpPr>
        <p:spPr>
          <a:xfrm>
            <a:off x="5232632" y="1113867"/>
            <a:ext cx="1233954" cy="0"/>
          </a:xfrm>
          <a:prstGeom prst="straightConnector1">
            <a:avLst/>
          </a:prstGeom>
          <a:ln w="3810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43" idx="1"/>
            <a:endCxn id="44" idx="3"/>
          </p:cNvCxnSpPr>
          <p:nvPr/>
        </p:nvCxnSpPr>
        <p:spPr>
          <a:xfrm flipH="1">
            <a:off x="5306209" y="3345746"/>
            <a:ext cx="1164944" cy="0"/>
          </a:xfrm>
          <a:prstGeom prst="straightConnector1">
            <a:avLst/>
          </a:prstGeom>
          <a:ln w="381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533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907"/>
            <a:ext cx="10991850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Earth system 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83720"/>
            <a:ext cx="10515600" cy="4351338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Characterize</a:t>
            </a:r>
            <a:r>
              <a:rPr lang="en-US" sz="2400" dirty="0" smtClean="0"/>
              <a:t> and </a:t>
            </a:r>
            <a:r>
              <a:rPr lang="en-US" sz="2400" b="1" dirty="0" smtClean="0"/>
              <a:t>understand </a:t>
            </a:r>
            <a:r>
              <a:rPr lang="en-US" sz="2400" dirty="0" smtClean="0"/>
              <a:t>air-sea </a:t>
            </a:r>
            <a:r>
              <a:rPr lang="en-US" sz="2400" dirty="0" smtClean="0"/>
              <a:t>CO2 and O2 fluxes </a:t>
            </a:r>
            <a:r>
              <a:rPr lang="en-US" sz="2400" dirty="0" smtClean="0"/>
              <a:t>in the study area and more broadly.</a:t>
            </a:r>
            <a:endParaRPr lang="en-US" sz="2400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087" y="1998745"/>
            <a:ext cx="5584633" cy="48592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80968" y="3125164"/>
            <a:ext cx="20255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A wide range of space and time scales.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78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009" y="-5071"/>
            <a:ext cx="10515600" cy="1325563"/>
          </a:xfrm>
        </p:spPr>
        <p:txBody>
          <a:bodyPr/>
          <a:lstStyle/>
          <a:p>
            <a:r>
              <a:rPr lang="en-US" dirty="0" smtClean="0"/>
              <a:t>My </a:t>
            </a:r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84190" y="927390"/>
            <a:ext cx="1098723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200" b="1" dirty="0" smtClean="0"/>
              <a:t>Characterize</a:t>
            </a:r>
            <a:r>
              <a:rPr lang="en-US" sz="2200" dirty="0" smtClean="0"/>
              <a:t> O2 and CO2 budgets in </a:t>
            </a:r>
            <a:r>
              <a:rPr lang="en-US" sz="2200" dirty="0" smtClean="0"/>
              <a:t>ocean mixed </a:t>
            </a:r>
            <a:r>
              <a:rPr lang="en-US" sz="2200" dirty="0" smtClean="0"/>
              <a:t>layer </a:t>
            </a:r>
            <a:r>
              <a:rPr lang="en-US" sz="2200" dirty="0" smtClean="0"/>
              <a:t>of</a:t>
            </a:r>
            <a:r>
              <a:rPr lang="en-US" sz="2200" dirty="0" smtClean="0"/>
              <a:t> </a:t>
            </a:r>
            <a:br>
              <a:rPr lang="en-US" sz="2200" dirty="0" smtClean="0"/>
            </a:br>
            <a:r>
              <a:rPr lang="en-US" sz="2200" dirty="0" smtClean="0"/>
              <a:t>	0.1</a:t>
            </a:r>
            <a:r>
              <a:rPr lang="en-US" sz="2200" baseline="30000" dirty="0" smtClean="0"/>
              <a:t>o</a:t>
            </a:r>
            <a:r>
              <a:rPr lang="en-US" sz="2200" dirty="0" smtClean="0"/>
              <a:t> and 1.0</a:t>
            </a:r>
            <a:r>
              <a:rPr lang="en-US" sz="2200" baseline="30000" dirty="0"/>
              <a:t>o</a:t>
            </a:r>
            <a:r>
              <a:rPr lang="en-US" sz="2200" dirty="0" smtClean="0"/>
              <a:t> ocean/biogeochemical simulation </a:t>
            </a:r>
            <a:r>
              <a:rPr lang="en-US" sz="1500" dirty="0" smtClean="0"/>
              <a:t>(CORE normal year forcing)</a:t>
            </a:r>
            <a:endParaRPr lang="en-US" sz="1500" dirty="0" smtClean="0"/>
          </a:p>
          <a:p>
            <a:pPr marL="285750" indent="-285750">
              <a:buFont typeface="Arial" charset="0"/>
              <a:buChar char="•"/>
            </a:pPr>
            <a:r>
              <a:rPr lang="en-US" sz="2200" b="1" dirty="0" smtClean="0"/>
              <a:t>Understand </a:t>
            </a:r>
            <a:r>
              <a:rPr lang="en-US" sz="2200" dirty="0" smtClean="0"/>
              <a:t>the dynamics of the budgets in the models.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200" b="1" dirty="0"/>
              <a:t>C</a:t>
            </a:r>
            <a:r>
              <a:rPr lang="en-US" sz="2200" b="1" dirty="0" smtClean="0"/>
              <a:t>ollaborate</a:t>
            </a:r>
            <a:r>
              <a:rPr lang="en-US" sz="2200" dirty="0" smtClean="0"/>
              <a:t> to help develop </a:t>
            </a:r>
            <a:r>
              <a:rPr lang="en-US" sz="2200" b="1" dirty="0" smtClean="0"/>
              <a:t>understanding </a:t>
            </a:r>
            <a:r>
              <a:rPr lang="en-US" sz="2200" dirty="0" smtClean="0"/>
              <a:t>of budgets and fluxes in the real world using obs</a:t>
            </a:r>
            <a:r>
              <a:rPr lang="en-US" sz="2400" dirty="0" smtClean="0"/>
              <a:t>. &amp; models</a:t>
            </a:r>
            <a:endParaRPr lang="en-US" sz="2400" b="1" dirty="0" smtClean="0"/>
          </a:p>
        </p:txBody>
      </p:sp>
      <p:cxnSp>
        <p:nvCxnSpPr>
          <p:cNvPr id="8" name="Straight Arrow Connector 7"/>
          <p:cNvCxnSpPr>
            <a:stCxn id="11" idx="0"/>
            <a:endCxn id="20" idx="2"/>
          </p:cNvCxnSpPr>
          <p:nvPr/>
        </p:nvCxnSpPr>
        <p:spPr>
          <a:xfrm flipV="1">
            <a:off x="7770803" y="4129201"/>
            <a:ext cx="0" cy="376003"/>
          </a:xfrm>
          <a:prstGeom prst="straightConnector1">
            <a:avLst/>
          </a:prstGeom>
          <a:ln w="3810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22" idx="0"/>
            <a:endCxn id="21" idx="2"/>
          </p:cNvCxnSpPr>
          <p:nvPr/>
        </p:nvCxnSpPr>
        <p:spPr>
          <a:xfrm flipV="1">
            <a:off x="4050356" y="4138612"/>
            <a:ext cx="0" cy="366592"/>
          </a:xfrm>
          <a:prstGeom prst="straightConnector1">
            <a:avLst/>
          </a:prstGeom>
          <a:ln w="381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5306209" y="5298070"/>
            <a:ext cx="1164944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 rot="10800000" flipV="1">
            <a:off x="6514950" y="4505204"/>
            <a:ext cx="2511706" cy="15857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Ocean biogeochemistry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9858375" y="4981982"/>
            <a:ext cx="1714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Ocean surface boundary layer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9858375" y="3151669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Air-Sea Interface</a:t>
            </a:r>
            <a:endParaRPr lang="en-US" b="1" dirty="0"/>
          </a:p>
        </p:txBody>
      </p:sp>
      <p:sp>
        <p:nvSpPr>
          <p:cNvPr id="20" name="Rectangle 19"/>
          <p:cNvSpPr/>
          <p:nvPr/>
        </p:nvSpPr>
        <p:spPr>
          <a:xfrm>
            <a:off x="6514950" y="2543469"/>
            <a:ext cx="2511706" cy="15857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Air-sea flux of geochemical constituents</a:t>
            </a:r>
          </a:p>
          <a:p>
            <a:pPr algn="ctr"/>
            <a:r>
              <a:rPr lang="en-US" dirty="0" smtClean="0"/>
              <a:t>e.g. O2/CO2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794503" y="2552880"/>
            <a:ext cx="2511706" cy="15857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Air-sea momentum and buoyancy fluxes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2794503" y="4505204"/>
            <a:ext cx="2511706" cy="15857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Ocean dynamics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2500132" y="4326614"/>
            <a:ext cx="9072743" cy="2145624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>
            <a:stCxn id="20" idx="1"/>
            <a:endCxn id="21" idx="3"/>
          </p:cNvCxnSpPr>
          <p:nvPr/>
        </p:nvCxnSpPr>
        <p:spPr>
          <a:xfrm flipH="1">
            <a:off x="5306209" y="3336335"/>
            <a:ext cx="1208741" cy="9411"/>
          </a:xfrm>
          <a:prstGeom prst="straightConnector1">
            <a:avLst/>
          </a:prstGeom>
          <a:ln w="381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612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dynamics are relevant?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683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Atmospheric physics: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momentum and buoyancy </a:t>
            </a:r>
            <a:r>
              <a:rPr lang="en-US" dirty="0"/>
              <a:t>fluxes </a:t>
            </a:r>
            <a:br>
              <a:rPr lang="en-US" dirty="0"/>
            </a:br>
            <a:r>
              <a:rPr lang="en-US" sz="2000" i="1" dirty="0" smtClean="0"/>
              <a:t>magnitudes, signs, temporal and spatial scales of variability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r>
              <a:rPr lang="en-US" b="1" dirty="0" smtClean="0"/>
              <a:t>Ocean ecosystem dynamics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smtClean="0"/>
              <a:t>nutrient (Fe/Si/N) and grazing limitations on phytoplankton growth/accumulation/community composition, sinking </a:t>
            </a:r>
            <a:br>
              <a:rPr lang="en-US" dirty="0" smtClean="0"/>
            </a:br>
            <a:r>
              <a:rPr lang="en-US" sz="2000" dirty="0" smtClean="0"/>
              <a:t>(and light, but not in summer)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b="1" dirty="0" smtClean="0"/>
              <a:t>Ocean physics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temperature, currents, vertical circulation, fronts, turbulent mixing and entrainment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56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5206"/>
            <a:ext cx="10515600" cy="1325563"/>
          </a:xfrm>
        </p:spPr>
        <p:txBody>
          <a:bodyPr/>
          <a:lstStyle/>
          <a:p>
            <a:r>
              <a:rPr lang="en-US" dirty="0" smtClean="0"/>
              <a:t>Unpacking the ocean surface “mixed” layer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155" y="1227702"/>
            <a:ext cx="10515600" cy="4351338"/>
          </a:xfrm>
        </p:spPr>
        <p:txBody>
          <a:bodyPr/>
          <a:lstStyle/>
          <a:p>
            <a:r>
              <a:rPr lang="en-US" dirty="0" smtClean="0"/>
              <a:t>What is an appropriate definition? What is the time scale over which tracers &amp; momentum are homogenized across the layer?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73624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Unpacking the ocean surface “mixed” layer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72886"/>
            <a:ext cx="10058400" cy="290253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76041" y="4913849"/>
            <a:ext cx="8194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Math for any arbitrary </a:t>
            </a:r>
            <a:r>
              <a:rPr lang="en-US" i="1" dirty="0" smtClean="0"/>
              <a:t>reactive tracer N</a:t>
            </a:r>
            <a:r>
              <a:rPr lang="en-US" dirty="0" smtClean="0"/>
              <a:t>, and boundary layer depth H 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E</a:t>
            </a:r>
            <a:r>
              <a:rPr lang="en-US" dirty="0" smtClean="0"/>
              <a:t>asier to interpret with a dynamically relevant 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15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Unpacking the ocean surface “mixed” </a:t>
            </a:r>
            <a:r>
              <a:rPr lang="en-US" dirty="0" smtClean="0"/>
              <a:t>layer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082" y="1690688"/>
            <a:ext cx="9791700" cy="4648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42572" y="6099858"/>
            <a:ext cx="7106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Negative w</a:t>
            </a:r>
            <a:r>
              <a:rPr lang="en-US" baseline="-25000" dirty="0" smtClean="0"/>
              <a:t>en</a:t>
            </a:r>
            <a:r>
              <a:rPr lang="en-US" dirty="0" smtClean="0"/>
              <a:t> &lt;-&gt; water entrained into the boundary layer from below</a:t>
            </a:r>
          </a:p>
          <a:p>
            <a:r>
              <a:rPr lang="en-US" dirty="0"/>
              <a:t>P</a:t>
            </a:r>
            <a:r>
              <a:rPr lang="en-US" dirty="0" smtClean="0"/>
              <a:t>ositive w</a:t>
            </a:r>
            <a:r>
              <a:rPr lang="en-US" baseline="-25000" dirty="0" smtClean="0"/>
              <a:t>en</a:t>
            </a:r>
            <a:r>
              <a:rPr lang="en-US" dirty="0" smtClean="0"/>
              <a:t> &lt;-&gt; water detrained from the boundary layer to the interior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1921397" y="1690688"/>
            <a:ext cx="405114" cy="1844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326511" y="1471043"/>
            <a:ext cx="4390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Depth average over boundary layer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6836057" y="1765532"/>
            <a:ext cx="201352" cy="2944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037408" y="1419741"/>
            <a:ext cx="4390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Perturbation from depth avg.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543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497" y="0"/>
            <a:ext cx="7373205" cy="65454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294469" y="6076709"/>
            <a:ext cx="2164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Levy et al.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9829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1770</TotalTime>
  <Words>318</Words>
  <Application>Microsoft Macintosh PowerPoint</Application>
  <PresentationFormat>Widescreen</PresentationFormat>
  <Paragraphs>55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Calibri</vt:lpstr>
      <vt:lpstr>Calibri Light</vt:lpstr>
      <vt:lpstr>Arial</vt:lpstr>
      <vt:lpstr>Office Theme</vt:lpstr>
      <vt:lpstr>Ocean “mixed” layer dynamics in the Southern Ocean </vt:lpstr>
      <vt:lpstr>PowerPoint Presentation</vt:lpstr>
      <vt:lpstr>Earth system challenge</vt:lpstr>
      <vt:lpstr>My goals</vt:lpstr>
      <vt:lpstr>What dynamics are relevant?</vt:lpstr>
      <vt:lpstr>Unpacking the ocean surface “mixed” layer</vt:lpstr>
      <vt:lpstr>Unpacking the ocean surface “mixed” layer</vt:lpstr>
      <vt:lpstr>Unpacking the ocean surface “mixed” layer</vt:lpstr>
      <vt:lpstr>PowerPoint Presentation</vt:lpstr>
      <vt:lpstr>Unpacking the ocean surface “mixed” layer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 Whitt</dc:creator>
  <cp:lastModifiedBy>Dan Whitt</cp:lastModifiedBy>
  <cp:revision>154</cp:revision>
  <dcterms:created xsi:type="dcterms:W3CDTF">2016-09-06T14:49:10Z</dcterms:created>
  <dcterms:modified xsi:type="dcterms:W3CDTF">2016-09-08T17:14:05Z</dcterms:modified>
</cp:coreProperties>
</file>