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3" r:id="rId3"/>
    <p:sldId id="258" r:id="rId4"/>
    <p:sldId id="295" r:id="rId5"/>
    <p:sldId id="303" r:id="rId6"/>
    <p:sldId id="296" r:id="rId7"/>
    <p:sldId id="297" r:id="rId8"/>
    <p:sldId id="315" r:id="rId9"/>
    <p:sldId id="298" r:id="rId10"/>
    <p:sldId id="299" r:id="rId11"/>
    <p:sldId id="329" r:id="rId12"/>
    <p:sldId id="331" r:id="rId13"/>
    <p:sldId id="300" r:id="rId14"/>
    <p:sldId id="305" r:id="rId15"/>
    <p:sldId id="263" r:id="rId16"/>
    <p:sldId id="264" r:id="rId17"/>
    <p:sldId id="265" r:id="rId18"/>
    <p:sldId id="262" r:id="rId19"/>
    <p:sldId id="266" r:id="rId20"/>
    <p:sldId id="318" r:id="rId21"/>
    <p:sldId id="319" r:id="rId22"/>
    <p:sldId id="320" r:id="rId23"/>
    <p:sldId id="259" r:id="rId24"/>
    <p:sldId id="260" r:id="rId25"/>
    <p:sldId id="337" r:id="rId26"/>
    <p:sldId id="338" r:id="rId27"/>
    <p:sldId id="267" r:id="rId28"/>
    <p:sldId id="270" r:id="rId29"/>
    <p:sldId id="309" r:id="rId30"/>
    <p:sldId id="336" r:id="rId31"/>
    <p:sldId id="268" r:id="rId32"/>
    <p:sldId id="269" r:id="rId33"/>
    <p:sldId id="271" r:id="rId34"/>
    <p:sldId id="272" r:id="rId35"/>
    <p:sldId id="310" r:id="rId36"/>
    <p:sldId id="334" r:id="rId37"/>
    <p:sldId id="333" r:id="rId38"/>
    <p:sldId id="286" r:id="rId39"/>
    <p:sldId id="314" r:id="rId40"/>
    <p:sldId id="287" r:id="rId41"/>
    <p:sldId id="313" r:id="rId42"/>
    <p:sldId id="316" r:id="rId43"/>
    <p:sldId id="288" r:id="rId44"/>
    <p:sldId id="312" r:id="rId45"/>
    <p:sldId id="342" r:id="rId46"/>
    <p:sldId id="343" r:id="rId47"/>
    <p:sldId id="340" r:id="rId48"/>
    <p:sldId id="34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85" d="100"/>
          <a:sy n="85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59DA-FD0C-4BFF-80D5-9A4220ED838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CF3C-883B-47A6-A5D5-0CE3D9DE1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‘TOGA’ instrument</a:t>
            </a:r>
            <a:r>
              <a:rPr lang="en-US" baseline="0" dirty="0" smtClean="0"/>
              <a:t> completed! Received an NSF grant and it took a number of years to develop. Shown here is the </a:t>
            </a:r>
            <a:r>
              <a:rPr lang="en-US" baseline="0" dirty="0" err="1" smtClean="0"/>
              <a:t>beuatiful</a:t>
            </a:r>
            <a:r>
              <a:rPr lang="en-US" baseline="0" dirty="0" smtClean="0"/>
              <a:t> GV and the inlet for the instrument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flown on series of test flights May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673CF-0AED-40AF-8BB7-86EDA3E4C5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6BEA-14F2-4E2C-A3C5-9F8737836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DC26-38A0-437C-BBFB-A43A4B59135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7AAC-D852-456F-9001-F62031A3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715"/>
            <a:ext cx="9144000" cy="570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ORCAS WORKSHOP – TOGA Observations</a:t>
            </a:r>
          </a:p>
          <a:p>
            <a:endParaRPr lang="en-US" sz="2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TOGA team: Eric </a:t>
            </a:r>
            <a:r>
              <a:rPr lang="en-US" sz="2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Apel</a:t>
            </a: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Rebecca </a:t>
            </a:r>
            <a:r>
              <a:rPr lang="en-US" sz="2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Hornbrook</a:t>
            </a: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Alan Hills, Nicola Blake</a:t>
            </a:r>
          </a:p>
          <a:p>
            <a:endParaRPr lang="en-US" sz="2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06541"/>
            <a:ext cx="4229591" cy="577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2491" y="316468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 43  ppbv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2491" y="233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 43 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9841" y="76200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472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err="1" smtClean="0">
                <a:solidFill>
                  <a:srgbClr val="FF0000"/>
                </a:solidFill>
              </a:rPr>
              <a:t>Dibromomethane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114800" cy="587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29000" y="4209874"/>
            <a:ext cx="32004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anti-correlation with CO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mid-troposphere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597" y="652046"/>
            <a:ext cx="34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Excluding data sampled over S. America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64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40783"/>
            <a:ext cx="4155639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155639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332"/>
            <a:ext cx="4100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Dibromomethane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Bromoform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7651"/>
            <a:ext cx="845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Ocean Air Fraction </a:t>
            </a:r>
            <a:r>
              <a:rPr lang="en-US" dirty="0" smtClean="0"/>
              <a:t>(1 = ocean surface, 0 = land surface, 0.8 = 80% ocean surface history.)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8557"/>
            <a:ext cx="426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01" y="733425"/>
            <a:ext cx="426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392668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 &lt;  0.021  &lt;  Mid  &lt; 0.041  &lt; High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0506"/>
            <a:ext cx="323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Bromoform</a:t>
            </a:r>
            <a:r>
              <a:rPr lang="en-US" dirty="0" smtClean="0"/>
              <a:t>, binned by IDL T000: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865" y="-1"/>
            <a:ext cx="483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“IDL T000” </a:t>
            </a:r>
            <a:r>
              <a:rPr lang="en-US" dirty="0" smtClean="0"/>
              <a:t>= arbitrary (?) model time since air </a:t>
            </a:r>
          </a:p>
          <a:p>
            <a:r>
              <a:rPr lang="en-US" dirty="0" smtClean="0"/>
              <a:t>parcel in lowest model layer over ocean.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01" y="876301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15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err="1" smtClean="0">
                <a:solidFill>
                  <a:srgbClr val="FF0000"/>
                </a:solidFill>
              </a:rPr>
              <a:t>Bromoform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 -540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634" y="2971800"/>
            <a:ext cx="192911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Correlated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4931"/>
            <a:ext cx="4087186" cy="583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7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</a:rPr>
              <a:t>Scientific Motivations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30429" cy="550420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NMHCs/OVOCs/Nitriles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NMHC: Example of biogenic/anthropogenic tracer in SH: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Benzene: </a:t>
            </a:r>
            <a:r>
              <a:rPr lang="el-GR" sz="1800" dirty="0" smtClean="0">
                <a:solidFill>
                  <a:srgbClr val="0000FF"/>
                </a:solidFill>
              </a:rPr>
              <a:t>τ</a:t>
            </a:r>
            <a:r>
              <a:rPr lang="en-US" sz="1800" dirty="0" smtClean="0">
                <a:solidFill>
                  <a:srgbClr val="0000FF"/>
                </a:solidFill>
              </a:rPr>
              <a:t> ≈ </a:t>
            </a:r>
            <a:r>
              <a:rPr lang="en-US" sz="1800" dirty="0" smtClean="0">
                <a:solidFill>
                  <a:srgbClr val="0000FF"/>
                </a:solidFill>
              </a:rPr>
              <a:t>10 days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OVOCs/HCN/CH3CN: Oceanic emissions and uptake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Formaldehyde/Acetaldehyde: </a:t>
            </a:r>
            <a:r>
              <a:rPr lang="el-GR" sz="1800" dirty="0">
                <a:solidFill>
                  <a:srgbClr val="0000FF"/>
                </a:solidFill>
              </a:rPr>
              <a:t>τ</a:t>
            </a:r>
            <a:r>
              <a:rPr lang="en-US" sz="1800" dirty="0">
                <a:solidFill>
                  <a:srgbClr val="0000FF"/>
                </a:solidFill>
              </a:rPr>
              <a:t> ≈ </a:t>
            </a:r>
            <a:r>
              <a:rPr lang="en-US" sz="1800" dirty="0" smtClean="0">
                <a:solidFill>
                  <a:srgbClr val="0000FF"/>
                </a:solidFill>
              </a:rPr>
              <a:t>0.4 day - oxidizing capacity of troposphere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Methanol: </a:t>
            </a:r>
            <a:r>
              <a:rPr lang="el-GR" sz="1800" dirty="0">
                <a:solidFill>
                  <a:srgbClr val="0000FF"/>
                </a:solidFill>
              </a:rPr>
              <a:t>τ</a:t>
            </a:r>
            <a:r>
              <a:rPr lang="en-US" sz="1800" dirty="0">
                <a:solidFill>
                  <a:srgbClr val="0000FF"/>
                </a:solidFill>
              </a:rPr>
              <a:t> ≈ </a:t>
            </a:r>
            <a:r>
              <a:rPr lang="en-US" sz="1800" dirty="0" smtClean="0">
                <a:solidFill>
                  <a:srgbClr val="0000FF"/>
                </a:solidFill>
              </a:rPr>
              <a:t>10 days, Acetone: </a:t>
            </a:r>
            <a:r>
              <a:rPr lang="el-GR" sz="1800" dirty="0">
                <a:solidFill>
                  <a:srgbClr val="0000FF"/>
                </a:solidFill>
              </a:rPr>
              <a:t>τ</a:t>
            </a:r>
            <a:r>
              <a:rPr lang="en-US" sz="1800" dirty="0">
                <a:solidFill>
                  <a:srgbClr val="0000FF"/>
                </a:solidFill>
              </a:rPr>
              <a:t> ≈ </a:t>
            </a:r>
            <a:r>
              <a:rPr lang="en-US" sz="1800" dirty="0" smtClean="0">
                <a:solidFill>
                  <a:srgbClr val="0000FF"/>
                </a:solidFill>
              </a:rPr>
              <a:t>40 days: BB/</a:t>
            </a:r>
            <a:r>
              <a:rPr lang="en-US" sz="1800" dirty="0" err="1" smtClean="0">
                <a:solidFill>
                  <a:srgbClr val="0000FF"/>
                </a:solidFill>
              </a:rPr>
              <a:t>Anthro</a:t>
            </a:r>
            <a:r>
              <a:rPr lang="en-US" sz="1800" dirty="0" smtClean="0">
                <a:solidFill>
                  <a:srgbClr val="0000FF"/>
                </a:solidFill>
              </a:rPr>
              <a:t>/Biogenic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Nitriles: HCN/CH3CN – very long-lived tracers of BB – months to year – depends on deposition</a:t>
            </a: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1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46868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0"/>
            <a:ext cx="3768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Benzene (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anthro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and BB tracer)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46868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0"/>
            <a:ext cx="3768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Benzene (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anthro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and BB tracer)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41" y="9525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2926"/>
            <a:ext cx="4160371" cy="593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386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smtClean="0">
                <a:solidFill>
                  <a:srgbClr val="FF0000"/>
                </a:solidFill>
              </a:rPr>
              <a:t>Benzene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058982" y="3114907"/>
            <a:ext cx="406457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correlates </a:t>
            </a: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 smtClean="0">
                <a:solidFill>
                  <a:srgbClr val="FF0000"/>
                </a:solidFill>
              </a:rPr>
              <a:t>CO (albeit very low levels)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491" y="316468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 43  ppbv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2491" y="233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 43 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9841" y="76200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32597" y="652046"/>
            <a:ext cx="34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Excluding data sampled over S. America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1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860800" cy="5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599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Benzene, colored by CO</a:t>
            </a:r>
            <a:r>
              <a:rPr lang="en-US" baseline="-25000" dirty="0" smtClean="0"/>
              <a:t>2 </a:t>
            </a:r>
            <a:r>
              <a:rPr lang="en-US" dirty="0" smtClean="0"/>
              <a:t>(NOAA)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00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114800" cy="587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68886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 -540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386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Benzene,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234487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correlation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>
            <a:fillRect/>
          </a:stretch>
        </p:blipFill>
        <p:spPr>
          <a:xfrm>
            <a:off x="5808733" y="1676727"/>
            <a:ext cx="2624313" cy="33336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9" name="Rectangle 18"/>
          <p:cNvSpPr/>
          <p:nvPr/>
        </p:nvSpPr>
        <p:spPr>
          <a:xfrm>
            <a:off x="5138246" y="1395924"/>
            <a:ext cx="194835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NSF/NCAR Gulfstream V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1624" y="6457803"/>
            <a:ext cx="165891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Installed on the G-V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TOGA: An airborne high speed GC/MS allows for rapid and sensitive analysis of more than 50 organic molecules - autonomously</a:t>
            </a:r>
            <a:endParaRPr lang="en-US" sz="2400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-557752" y="2653592"/>
            <a:ext cx="6934200" cy="10802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</a:rPr>
              <a:t>Scientific Motivations</a:t>
            </a:r>
            <a:br>
              <a:rPr lang="en-US" sz="3600" b="1" i="1" dirty="0" smtClean="0">
                <a:solidFill>
                  <a:srgbClr val="0070C0"/>
                </a:solidFill>
              </a:rPr>
            </a:br>
            <a:r>
              <a:rPr lang="en-US" sz="3600" b="1" i="1" dirty="0" smtClean="0">
                <a:solidFill>
                  <a:srgbClr val="0070C0"/>
                </a:solidFill>
              </a:rPr>
              <a:t>Reactive gases w/ AWAS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381000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Emissions from productive Southern Ocean can have regional and global (?) impacts.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769" y="5017949"/>
            <a:ext cx="5867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Distributions and </a:t>
            </a:r>
            <a:r>
              <a:rPr lang="en-US" sz="2400" u="sng" dirty="0" smtClean="0">
                <a:solidFill>
                  <a:srgbClr val="C00000"/>
                </a:solidFill>
              </a:rPr>
              <a:t>fluxes</a:t>
            </a:r>
            <a:r>
              <a:rPr lang="en-US" sz="2400" dirty="0" smtClean="0">
                <a:solidFill>
                  <a:srgbClr val="C00000"/>
                </a:solidFill>
              </a:rPr>
              <a:t> poorly characterized/or conflicting conclusions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1" y="6088471"/>
            <a:ext cx="822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What is the relationship of halocarbon fluxes and distributions to those of 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830997"/>
            <a:ext cx="716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Becky </a:t>
            </a:r>
            <a:r>
              <a:rPr lang="en-US" dirty="0" err="1" smtClean="0"/>
              <a:t>Hornbrook</a:t>
            </a:r>
            <a:r>
              <a:rPr lang="en-US" dirty="0" smtClean="0"/>
              <a:t>, Nicola Blake (UCI), Alan Hills, Eric </a:t>
            </a:r>
            <a:r>
              <a:rPr lang="en-US" dirty="0" err="1" smtClean="0"/>
              <a:t>Apel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1491" y="1395924"/>
            <a:ext cx="487680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Alkanes, Alkenes, Aromatics, Oxygenates, Nitriles, DMS &amp; Halocarbons – 2 minute continuous analysis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4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725" y="737554"/>
            <a:ext cx="721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aged pollution layer  during RF08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benzene present in layer at 7 km, with butane and toluene </a:t>
            </a:r>
            <a:r>
              <a:rPr lang="en-US" dirty="0" err="1" smtClean="0"/>
              <a:t>bdl</a:t>
            </a:r>
            <a:r>
              <a:rPr lang="en-US" dirty="0" smtClean="0"/>
              <a:t> – gives information on age of the layer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130425"/>
            <a:ext cx="83454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332"/>
            <a:ext cx="3505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Benzene as a pollution tracer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12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9" y="1501426"/>
            <a:ext cx="2895061" cy="383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57200"/>
            <a:ext cx="4884672" cy="60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rot="2546972">
            <a:off x="6836561" y="3592182"/>
            <a:ext cx="685800" cy="428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341" y="762000"/>
            <a:ext cx="293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RF18 – Elevated butanes and </a:t>
            </a:r>
          </a:p>
          <a:p>
            <a:r>
              <a:rPr lang="en-US" dirty="0" smtClean="0"/>
              <a:t>pentanes in a layer at 6 km: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9427" y="5437322"/>
            <a:ext cx="2302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*colored by flight time</a:t>
            </a:r>
          </a:p>
          <a:p>
            <a:r>
              <a:rPr lang="en-US" dirty="0" smtClean="0"/>
              <a:t> (purple = takeoff</a:t>
            </a:r>
          </a:p>
          <a:p>
            <a:r>
              <a:rPr lang="en-US" dirty="0"/>
              <a:t> </a:t>
            </a:r>
            <a:r>
              <a:rPr lang="en-US" dirty="0" smtClean="0"/>
              <a:t>  red = landing)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332"/>
            <a:ext cx="628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Alkanes (butanes and pentanes) as pollution tracers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2" idx="3"/>
          </p:cNvCxnSpPr>
          <p:nvPr/>
        </p:nvCxnSpPr>
        <p:spPr>
          <a:xfrm>
            <a:off x="2667000" y="3200400"/>
            <a:ext cx="4231273" cy="554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3592513"/>
            <a:ext cx="8548687" cy="2960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6074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914400"/>
            <a:ext cx="304800" cy="518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914400"/>
            <a:ext cx="304800" cy="518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332"/>
            <a:ext cx="628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Alkanes (butanes and pentanes) as pollution tracers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332"/>
            <a:ext cx="7312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Acetone (CH</a:t>
            </a:r>
            <a:r>
              <a:rPr lang="en-US" sz="2200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COCH</a:t>
            </a:r>
            <a:r>
              <a:rPr lang="en-US" sz="2200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(BB,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anthro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tracer and oxidation product)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0332"/>
            <a:ext cx="7312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Acetone (CH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) (BB,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anthro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tracer and oxidation product)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434"/>
            <a:ext cx="8769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Methanol (CH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OH) (BB, anthropogenic and continental biogenic emissions)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434"/>
            <a:ext cx="8769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Methanol (CH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OH) (BB, anthropogenic and continental biogenic emissions)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73344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113212" cy="58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383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smtClean="0">
                <a:solidFill>
                  <a:srgbClr val="FF0000"/>
                </a:solidFill>
              </a:rPr>
              <a:t>Acetone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2048" y="3124200"/>
            <a:ext cx="25415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 correlation with 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491" y="316468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 43  ppbv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2491" y="233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 43 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9841" y="76200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32597" y="652046"/>
            <a:ext cx="34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Excluding data sampled over S. America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68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137585" cy="59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83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smtClean="0">
                <a:solidFill>
                  <a:srgbClr val="FF0000"/>
                </a:solidFill>
              </a:rPr>
              <a:t>Acetone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 -540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24742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Anti-correlation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332"/>
            <a:ext cx="9448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CH</a:t>
            </a:r>
            <a:r>
              <a:rPr lang="en-US" sz="19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OH and CH</a:t>
            </a:r>
            <a:r>
              <a:rPr lang="en-US" sz="19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COCH</a:t>
            </a:r>
            <a:r>
              <a:rPr lang="en-US" sz="19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(moderately long lived OVOCs, combo of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anthro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, biogenic, and BB)</a:t>
            </a:r>
            <a:endParaRPr lang="en-US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3733800"/>
            <a:ext cx="359944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 enhancements of both tracers </a:t>
            </a:r>
          </a:p>
          <a:p>
            <a:pPr algn="ctr"/>
            <a:r>
              <a:rPr lang="en-US" dirty="0" smtClean="0"/>
              <a:t>with CO in the middle troposphere</a:t>
            </a:r>
          </a:p>
        </p:txBody>
      </p:sp>
    </p:spTree>
    <p:extLst>
      <p:ext uri="{BB962C8B-B14F-4D97-AF65-F5344CB8AC3E}">
        <p14:creationId xmlns:p14="http://schemas.microsoft.com/office/powerpoint/2010/main" val="4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92127"/>
              </p:ext>
            </p:extLst>
          </p:nvPr>
        </p:nvGraphicFramePr>
        <p:xfrm>
          <a:off x="76200" y="807720"/>
          <a:ext cx="8915399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605"/>
                <a:gridCol w="852777"/>
                <a:gridCol w="2170706"/>
                <a:gridCol w="830912"/>
                <a:gridCol w="2347621"/>
                <a:gridCol w="852778"/>
              </a:tblGrid>
              <a:tr h="3154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/>
                        <a:t>NMHCs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algn="l"/>
                      <a:r>
                        <a:rPr lang="en-US" sz="1200" dirty="0" smtClean="0"/>
                        <a:t>1-butene/isobutene</a:t>
                      </a:r>
                    </a:p>
                    <a:p>
                      <a:pPr algn="l"/>
                      <a:r>
                        <a:rPr lang="en-US" sz="1200" dirty="0" smtClean="0"/>
                        <a:t>propane</a:t>
                      </a:r>
                    </a:p>
                    <a:p>
                      <a:pPr algn="l"/>
                      <a:r>
                        <a:rPr lang="en-US" sz="1200" dirty="0" smtClean="0"/>
                        <a:t>isobutane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-butane</a:t>
                      </a:r>
                    </a:p>
                    <a:p>
                      <a:pPr algn="l"/>
                      <a:r>
                        <a:rPr lang="en-US" sz="1200" dirty="0" smtClean="0"/>
                        <a:t>isopentane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-pentane</a:t>
                      </a:r>
                    </a:p>
                    <a:p>
                      <a:pPr algn="l"/>
                      <a:r>
                        <a:rPr lang="en-US" sz="1200" dirty="0" smtClean="0"/>
                        <a:t>2-methylpentane</a:t>
                      </a:r>
                    </a:p>
                    <a:p>
                      <a:pPr algn="l"/>
                      <a:r>
                        <a:rPr lang="en-US" sz="1200" dirty="0" smtClean="0"/>
                        <a:t>3-methylpentane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-hexane</a:t>
                      </a:r>
                    </a:p>
                    <a:p>
                      <a:pPr algn="l"/>
                      <a:r>
                        <a:rPr lang="en-US" sz="1200" i="1" dirty="0" smtClean="0"/>
                        <a:t>n</a:t>
                      </a:r>
                      <a:r>
                        <a:rPr lang="en-US" sz="1200" dirty="0" smtClean="0"/>
                        <a:t>-heptane</a:t>
                      </a:r>
                    </a:p>
                    <a:p>
                      <a:pPr algn="l"/>
                      <a:r>
                        <a:rPr lang="en-US" sz="1200" dirty="0" smtClean="0"/>
                        <a:t>benzene</a:t>
                      </a:r>
                    </a:p>
                    <a:p>
                      <a:pPr algn="l"/>
                      <a:r>
                        <a:rPr lang="en-US" sz="1200" dirty="0" smtClean="0"/>
                        <a:t>toluene</a:t>
                      </a:r>
                    </a:p>
                    <a:p>
                      <a:pPr algn="l"/>
                      <a:r>
                        <a:rPr lang="en-US" sz="1200" dirty="0" smtClean="0"/>
                        <a:t>ethylbenzene/p-/m-xylene</a:t>
                      </a:r>
                    </a:p>
                    <a:p>
                      <a:pPr algn="l"/>
                      <a:r>
                        <a:rPr lang="en-US" sz="1200" dirty="0" smtClean="0"/>
                        <a:t>o-xylene</a:t>
                      </a:r>
                    </a:p>
                    <a:p>
                      <a:pPr algn="l"/>
                      <a:r>
                        <a:rPr lang="en-US" sz="1200" dirty="0" smtClean="0"/>
                        <a:t>1,2,3-trimethylbenzene</a:t>
                      </a:r>
                    </a:p>
                    <a:p>
                      <a:pPr algn="l"/>
                      <a:r>
                        <a:rPr lang="en-US" sz="1200" dirty="0" smtClean="0"/>
                        <a:t>1,2,4-trimethylbenzene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r>
                        <a:rPr lang="en-US" sz="1200" u="sng" dirty="0" smtClean="0">
                          <a:solidFill>
                            <a:srgbClr val="0070C0"/>
                          </a:solidFill>
                        </a:rPr>
                        <a:t>Alkyl Nitrates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methyl nitrate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ethyl nitrate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isopropyl nitrate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</a:rPr>
                        <a:t>butyl nitrates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 smtClean="0"/>
                        <a:t>LOD;</a:t>
                      </a:r>
                      <a:r>
                        <a:rPr lang="en-US" sz="1200" u="sng" baseline="0" dirty="0" smtClean="0"/>
                        <a:t> pptv</a:t>
                      </a:r>
                      <a:endParaRPr lang="en-US" sz="1200" u="sng" dirty="0" smtClean="0"/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3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0.5</a:t>
                      </a:r>
                    </a:p>
                    <a:p>
                      <a:pPr algn="ctr"/>
                      <a:r>
                        <a:rPr lang="en-US" sz="1200" dirty="0" smtClean="0"/>
                        <a:t>0.3</a:t>
                      </a:r>
                    </a:p>
                    <a:p>
                      <a:pPr algn="ctr"/>
                      <a:r>
                        <a:rPr lang="en-US" sz="1200" dirty="0" smtClean="0"/>
                        <a:t>0.2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0070C0"/>
                          </a:solidFill>
                        </a:rPr>
                        <a:t>LOD;</a:t>
                      </a:r>
                      <a:r>
                        <a:rPr lang="en-US" sz="1200" u="sng" baseline="0" dirty="0" smtClean="0">
                          <a:solidFill>
                            <a:srgbClr val="0070C0"/>
                          </a:solidFill>
                        </a:rPr>
                        <a:t> pptv</a:t>
                      </a:r>
                      <a:endParaRPr lang="en-US" sz="1200" u="sng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OVOCs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formaldehyde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HCHO)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acetaldehyde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CHO)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propanal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butanal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acetone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COCH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MEK (butanone)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methanol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OH)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ethanol (C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OH)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2-propanol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acrolein (CH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CHCHO)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MTBE (methyl tert-butyl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ether)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r>
                        <a:rPr lang="en-US" sz="1200" b="0" u="sng" dirty="0" smtClean="0">
                          <a:solidFill>
                            <a:srgbClr val="009644"/>
                          </a:solidFill>
                        </a:rPr>
                        <a:t>Biogenic</a:t>
                      </a:r>
                      <a:r>
                        <a:rPr lang="en-US" sz="1200" b="0" u="sng" baseline="0" dirty="0" smtClean="0">
                          <a:solidFill>
                            <a:srgbClr val="009644"/>
                          </a:solidFill>
                        </a:rPr>
                        <a:t> VOCs</a:t>
                      </a:r>
                      <a:r>
                        <a:rPr lang="en-US" sz="1200" b="0" u="none" baseline="0" dirty="0" smtClean="0">
                          <a:solidFill>
                            <a:srgbClr val="009644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isoprene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MBO (2-methyl-3-buten-2-ol)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MVK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methacrolein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3-methyl</a:t>
                      </a:r>
                      <a:r>
                        <a:rPr lang="en-US" sz="1200" b="0" baseline="0" dirty="0" smtClean="0">
                          <a:solidFill>
                            <a:srgbClr val="009644"/>
                          </a:solidFill>
                        </a:rPr>
                        <a:t>furan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-pinene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-pinene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camphene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rgbClr val="009644"/>
                          </a:solidFill>
                        </a:rPr>
                        <a:t>limonene/3-carene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FF0000"/>
                          </a:solidFill>
                        </a:rPr>
                        <a:t>LOD</a:t>
                      </a:r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; pptv</a:t>
                      </a:r>
                      <a:endParaRPr lang="en-US" sz="1200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  <a:p>
                      <a:pPr algn="l"/>
                      <a:endParaRPr lang="en-US" sz="1200" dirty="0" smtClean="0">
                        <a:solidFill>
                          <a:srgbClr val="009644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009644"/>
                          </a:solidFill>
                        </a:rPr>
                        <a:t>LOD;</a:t>
                      </a:r>
                      <a:r>
                        <a:rPr lang="en-US" sz="1200" u="sng" baseline="0" dirty="0" smtClean="0">
                          <a:solidFill>
                            <a:srgbClr val="009644"/>
                          </a:solidFill>
                        </a:rPr>
                        <a:t> pptv</a:t>
                      </a:r>
                      <a:endParaRPr lang="en-US" sz="1200" u="sng" dirty="0" smtClean="0">
                        <a:solidFill>
                          <a:srgbClr val="009644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9644"/>
                          </a:solidFill>
                        </a:rPr>
                        <a:t>0.5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7030A0"/>
                          </a:solidFill>
                        </a:rPr>
                        <a:t>Halogenated VOCs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CFC-11 (CCl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F)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CFC-113 (CCl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FCClF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Cl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methyl chloride)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dichloromethane)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chloroform)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4 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(t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etrachloromethane)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(tetrachloroethene)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Cl (chlorobenzene)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methyl bromide)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dibromomethane)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CHBr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bromoform)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I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methyl iodide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en-US" sz="12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diiodomethane)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ethyl iodide)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ICl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chloroiodomethane)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CHBrCl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 (</a:t>
                      </a:r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bromodichloromethane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CHBr</a:t>
                      </a:r>
                      <a:r>
                        <a:rPr lang="en-US" sz="1200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7030A0"/>
                          </a:solidFill>
                        </a:rPr>
                        <a:t>Cl (dibromochloromethane)</a:t>
                      </a:r>
                    </a:p>
                    <a:p>
                      <a:pPr algn="l"/>
                      <a:endParaRPr lang="en-US" sz="1200" baseline="0" dirty="0" smtClean="0"/>
                    </a:p>
                    <a:p>
                      <a:pPr algn="l"/>
                      <a:r>
                        <a:rPr lang="en-US" sz="12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Others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DMS (dimethyl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sulfide)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HCN (hydrogen cyanide)</a:t>
                      </a:r>
                    </a:p>
                    <a:p>
                      <a:pPr algn="l"/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Acetonitrile (CH</a:t>
                      </a:r>
                      <a:r>
                        <a:rPr lang="en-US" sz="12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rgbClr val="7030A0"/>
                          </a:solidFill>
                        </a:rPr>
                        <a:t>LOD</a:t>
                      </a:r>
                      <a:r>
                        <a:rPr lang="en-US" sz="1200" u="sng" baseline="0" dirty="0" smtClean="0">
                          <a:solidFill>
                            <a:srgbClr val="7030A0"/>
                          </a:solidFill>
                        </a:rPr>
                        <a:t>; pptv</a:t>
                      </a:r>
                      <a:endParaRPr lang="en-US" sz="1200" u="sng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0.03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0.07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7030A0"/>
                          </a:solidFill>
                        </a:rPr>
                        <a:t>0.03</a:t>
                      </a:r>
                    </a:p>
                    <a:p>
                      <a:pPr algn="l"/>
                      <a:endParaRPr lang="en-US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LOD;</a:t>
                      </a:r>
                      <a:r>
                        <a:rPr lang="en-US" sz="1200" u="sng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pptv</a:t>
                      </a:r>
                      <a:endParaRPr lang="en-US" sz="1200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19110"/>
            <a:ext cx="781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TOGA Measured Compounds - ORCAS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366030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020" y="6553200"/>
            <a:ext cx="1839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– June 14,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9866" y="348734"/>
            <a:ext cx="8723134" cy="3537466"/>
            <a:chOff x="39866" y="348734"/>
            <a:chExt cx="8723134" cy="3537466"/>
          </a:xfrm>
        </p:grpSpPr>
        <p:sp>
          <p:nvSpPr>
            <p:cNvPr id="3" name="Rectangle 2"/>
            <p:cNvSpPr/>
            <p:nvPr/>
          </p:nvSpPr>
          <p:spPr>
            <a:xfrm>
              <a:off x="119702" y="990600"/>
              <a:ext cx="2619859" cy="11430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866" y="2819400"/>
              <a:ext cx="2699696" cy="7620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8759" y="987338"/>
              <a:ext cx="771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5826" y="1378803"/>
              <a:ext cx="7504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58" y="3042460"/>
              <a:ext cx="771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9722" y="3179601"/>
              <a:ext cx="380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2876" y="3352800"/>
              <a:ext cx="3802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2400" y="22098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7757" y="24384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7659" y="25908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6503" y="27432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7757" y="36576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48532" y="3886200"/>
              <a:ext cx="23622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867400" y="1562100"/>
              <a:ext cx="2895600" cy="9525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33138" y="348734"/>
              <a:ext cx="226812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Anthropogenic tracers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5" name="Straight Arrow Connector 64"/>
            <p:cNvCxnSpPr>
              <a:stCxn id="63" idx="3"/>
            </p:cNvCxnSpPr>
            <p:nvPr/>
          </p:nvCxnSpPr>
          <p:spPr>
            <a:xfrm>
              <a:off x="5401259" y="533400"/>
              <a:ext cx="2269881" cy="10287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943600" y="2038350"/>
              <a:ext cx="2702713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3" idx="1"/>
            </p:cNvCxnSpPr>
            <p:nvPr/>
          </p:nvCxnSpPr>
          <p:spPr>
            <a:xfrm flipH="1">
              <a:off x="2509957" y="533400"/>
              <a:ext cx="623181" cy="45393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3" idx="1"/>
            </p:cNvCxnSpPr>
            <p:nvPr/>
          </p:nvCxnSpPr>
          <p:spPr>
            <a:xfrm flipH="1">
              <a:off x="2362200" y="533400"/>
              <a:ext cx="770938" cy="228600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867400" y="2667000"/>
            <a:ext cx="3034034" cy="3427619"/>
            <a:chOff x="5867400" y="2667000"/>
            <a:chExt cx="3034034" cy="3427619"/>
          </a:xfrm>
        </p:grpSpPr>
        <p:sp>
          <p:nvSpPr>
            <p:cNvPr id="53" name="Rectangle 52"/>
            <p:cNvSpPr/>
            <p:nvPr/>
          </p:nvSpPr>
          <p:spPr>
            <a:xfrm>
              <a:off x="5867400" y="4267200"/>
              <a:ext cx="3034034" cy="838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867400" y="2667000"/>
              <a:ext cx="3034034" cy="152026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5200" y="319326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93311" y="338318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53073" y="353558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27963" y="5725287"/>
              <a:ext cx="1754006" cy="36933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Ocean emissions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7400" y="4495800"/>
              <a:ext cx="2971800" cy="1905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70" idx="2"/>
            </p:cNvCxnSpPr>
            <p:nvPr/>
          </p:nvCxnSpPr>
          <p:spPr>
            <a:xfrm flipH="1" flipV="1">
              <a:off x="7353300" y="4686300"/>
              <a:ext cx="152016" cy="10389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 flipV="1">
              <a:off x="7620000" y="4191000"/>
              <a:ext cx="51140" cy="15342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819400" y="762000"/>
            <a:ext cx="5976846" cy="5563451"/>
            <a:chOff x="2819400" y="762000"/>
            <a:chExt cx="5976846" cy="5563451"/>
          </a:xfrm>
        </p:grpSpPr>
        <p:sp>
          <p:nvSpPr>
            <p:cNvPr id="52" name="Rectangle 51"/>
            <p:cNvSpPr/>
            <p:nvPr/>
          </p:nvSpPr>
          <p:spPr>
            <a:xfrm>
              <a:off x="2819400" y="762000"/>
              <a:ext cx="2895600" cy="2417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67200" y="5402121"/>
              <a:ext cx="1969642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Biomass Burning/</a:t>
              </a:r>
            </a:p>
            <a:p>
              <a:r>
                <a:rPr lang="en-US" dirty="0" smtClean="0"/>
                <a:t>Anthropogenic/</a:t>
              </a:r>
            </a:p>
            <a:p>
              <a:r>
                <a:rPr lang="en-US" dirty="0" smtClean="0"/>
                <a:t>Oxidation Products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34154" y="4670156"/>
              <a:ext cx="2962092" cy="4191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5448300" y="5105400"/>
              <a:ext cx="800100" cy="2967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 flipV="1">
              <a:off x="4010102" y="3179601"/>
              <a:ext cx="866698" cy="2222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626317" y="3370880"/>
            <a:ext cx="3088683" cy="2677572"/>
            <a:chOff x="2626317" y="3370880"/>
            <a:chExt cx="3088683" cy="2677572"/>
          </a:xfrm>
        </p:grpSpPr>
        <p:sp>
          <p:nvSpPr>
            <p:cNvPr id="38" name="Rectangle 37"/>
            <p:cNvSpPr/>
            <p:nvPr/>
          </p:nvSpPr>
          <p:spPr>
            <a:xfrm>
              <a:off x="2819400" y="4343400"/>
              <a:ext cx="2895600" cy="152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895600" y="4634299"/>
              <a:ext cx="2590800" cy="3187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895600" y="4634299"/>
              <a:ext cx="2514600" cy="3949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95600" y="3657600"/>
              <a:ext cx="25908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57500" y="4267200"/>
              <a:ext cx="25908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19985" y="3747700"/>
              <a:ext cx="771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1549" y="3914001"/>
              <a:ext cx="771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often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9869" y="337088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bdl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7500" y="3429000"/>
              <a:ext cx="2781300" cy="1731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57500" y="3747701"/>
              <a:ext cx="2781300" cy="43956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26317" y="5679120"/>
              <a:ext cx="1069203" cy="3693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B050"/>
                  </a:solidFill>
                </a:rPr>
                <a:t>Biogenics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V="1">
              <a:off x="3352800" y="5105400"/>
              <a:ext cx="114300" cy="57372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47757" y="4419600"/>
            <a:ext cx="2462975" cy="1480491"/>
            <a:chOff x="147757" y="4419600"/>
            <a:chExt cx="2462975" cy="1480491"/>
          </a:xfrm>
        </p:grpSpPr>
        <p:grpSp>
          <p:nvGrpSpPr>
            <p:cNvPr id="35" name="Group 34"/>
            <p:cNvGrpSpPr/>
            <p:nvPr/>
          </p:nvGrpSpPr>
          <p:grpSpPr>
            <a:xfrm>
              <a:off x="152400" y="4419600"/>
              <a:ext cx="2396303" cy="533400"/>
              <a:chOff x="152400" y="4419600"/>
              <a:chExt cx="2396303" cy="533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6503" y="4419600"/>
                <a:ext cx="23622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2400" y="4953000"/>
                <a:ext cx="23622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14400" y="4495800"/>
                <a:ext cx="771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often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bdl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98537" y="4648200"/>
                <a:ext cx="7713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often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bdl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147757" y="4495800"/>
              <a:ext cx="2462975" cy="383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57659" y="5253760"/>
              <a:ext cx="1810688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Nitrates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(ocean? </a:t>
              </a:r>
              <a:r>
                <a:rPr lang="en-US" dirty="0" err="1" smtClean="0">
                  <a:solidFill>
                    <a:srgbClr val="FF0000"/>
                  </a:solidFill>
                </a:rPr>
                <a:t>Anthro</a:t>
              </a:r>
              <a:r>
                <a:rPr lang="en-US" dirty="0" smtClean="0">
                  <a:solidFill>
                    <a:srgbClr val="FF0000"/>
                  </a:solidFill>
                </a:rPr>
                <a:t>?)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V="1">
              <a:off x="1053108" y="4925199"/>
              <a:ext cx="90104" cy="2805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1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2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"/>
            <a:ext cx="426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0332"/>
            <a:ext cx="890346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CH</a:t>
            </a:r>
            <a:r>
              <a:rPr lang="en-US" sz="19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OH and CH</a:t>
            </a:r>
            <a:r>
              <a:rPr lang="en-US" sz="19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COCH</a:t>
            </a:r>
            <a:r>
              <a:rPr lang="en-US" sz="19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(moderately long lived OVOCs, combo of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anthro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, biogenic, and BB)</a:t>
            </a:r>
            <a:endParaRPr lang="en-US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4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0332"/>
            <a:ext cx="3794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Acetonitrile (CH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CN) (BB tracer)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332"/>
            <a:ext cx="3794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Acetonitrile (CH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CN) (BB tracer)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04" y="971085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415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smtClean="0">
                <a:solidFill>
                  <a:srgbClr val="FF0000"/>
                </a:solidFill>
              </a:rPr>
              <a:t>Acetonitrile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3508" y="3828365"/>
            <a:ext cx="25415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Clear correlation with CO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9" y="914400"/>
            <a:ext cx="4119681" cy="587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22491" y="316468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 43  ppbv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22491" y="233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 43 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9841" y="76200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32597" y="652046"/>
            <a:ext cx="34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Excluding data sampled over S. America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40" y="914400"/>
            <a:ext cx="4325933" cy="590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15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smtClean="0">
                <a:solidFill>
                  <a:srgbClr val="FF0000"/>
                </a:solidFill>
              </a:rPr>
              <a:t>Acetonitrile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O</a:t>
            </a:r>
            <a:r>
              <a:rPr lang="en-US" baseline="-25000" dirty="0" smtClean="0"/>
              <a:t>2 </a:t>
            </a:r>
            <a:r>
              <a:rPr lang="en-US" dirty="0" smtClean="0"/>
              <a:t>(AO2)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560600" y="581957"/>
            <a:ext cx="24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:  &lt; -560 per meg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8763" y="302562"/>
            <a:ext cx="298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 O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 -560 to -540 per meg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:  &gt; -540 per meg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0600" y="1600200"/>
            <a:ext cx="24742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Anti-correlation with 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3869"/>
            <a:ext cx="4114800" cy="58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332"/>
            <a:ext cx="7377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HCN and 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CN (BB tracers – lifetimes on order of 1-2 months)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0437" y="3429000"/>
            <a:ext cx="359944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Clear enhancements of both tracers </a:t>
            </a:r>
          </a:p>
          <a:p>
            <a:pPr algn="ctr"/>
            <a:r>
              <a:rPr lang="en-US" dirty="0" smtClean="0"/>
              <a:t>with CO in the middle troposphere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5119607"/>
            <a:ext cx="320998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Indications of loss to the surface</a:t>
            </a:r>
          </a:p>
          <a:p>
            <a:pPr algn="ctr"/>
            <a:r>
              <a:rPr lang="en-US" dirty="0" smtClean="0"/>
              <a:t>for both HCN and CH</a:t>
            </a:r>
            <a:r>
              <a:rPr lang="en-US" baseline="-25000" dirty="0" smtClean="0"/>
              <a:t>3</a:t>
            </a:r>
            <a:r>
              <a:rPr lang="en-US" dirty="0" smtClean="0"/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28645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332"/>
            <a:ext cx="7377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HCN and 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CN (BB tracers – lifetimes on order of 1-2 months)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6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3425"/>
            <a:ext cx="426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33425"/>
            <a:ext cx="426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377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HCN and 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CN (BB tracers – lifetimes on order of 1-2 months)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46868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0990" y="468868"/>
            <a:ext cx="36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 &lt;  0.021  &lt;  Mid  &lt; 0.041  &lt;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0332"/>
            <a:ext cx="8360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(strong NH tracer – emitted in much lower quantities in the SH.)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332"/>
            <a:ext cx="8422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(possible NH tracer – emitted in much lower quantities in the SH.)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7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7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</a:rPr>
              <a:t>Scientific Motivations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30429" cy="550420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Emissions from productive Southern Ocean can have regional and global (?) impacts.</a:t>
            </a:r>
          </a:p>
          <a:p>
            <a:pPr lvl="1"/>
            <a:r>
              <a:rPr lang="en-US" sz="1600" dirty="0" smtClean="0"/>
              <a:t>Reactive halocarbons</a:t>
            </a:r>
          </a:p>
          <a:p>
            <a:pPr lvl="2"/>
            <a:r>
              <a:rPr lang="en-US" sz="1600" dirty="0" smtClean="0"/>
              <a:t>Oxidative processes / ozone depletion (tropospheric and stratospheric)</a:t>
            </a:r>
          </a:p>
          <a:p>
            <a:pPr lvl="2"/>
            <a:r>
              <a:rPr lang="en-US" sz="1600" dirty="0" smtClean="0"/>
              <a:t>Aerosol formation</a:t>
            </a:r>
          </a:p>
          <a:p>
            <a:pPr lvl="1"/>
            <a:r>
              <a:rPr lang="en-US" sz="1600" dirty="0" smtClean="0"/>
              <a:t>NMHCs/OVOCs/nitriles</a:t>
            </a:r>
          </a:p>
          <a:p>
            <a:pPr lvl="1"/>
            <a:r>
              <a:rPr lang="en-US" sz="1600" dirty="0" smtClean="0"/>
              <a:t>Organic Nitrates</a:t>
            </a:r>
            <a:endParaRPr lang="en-US" sz="1600" dirty="0"/>
          </a:p>
          <a:p>
            <a:pPr lvl="1"/>
            <a:r>
              <a:rPr lang="en-US" sz="1600" dirty="0" smtClean="0"/>
              <a:t>Sulfur species</a:t>
            </a:r>
          </a:p>
          <a:p>
            <a:pPr lvl="2"/>
            <a:r>
              <a:rPr lang="en-US" sz="1600" dirty="0" smtClean="0"/>
              <a:t>DMS and aerosol formation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Distributions and </a:t>
            </a:r>
            <a:r>
              <a:rPr lang="en-US" sz="2000" u="sng" dirty="0" smtClean="0">
                <a:solidFill>
                  <a:srgbClr val="C00000"/>
                </a:solidFill>
              </a:rPr>
              <a:t>fluxes</a:t>
            </a:r>
            <a:r>
              <a:rPr lang="en-US" sz="2000" dirty="0" smtClean="0">
                <a:solidFill>
                  <a:srgbClr val="C00000"/>
                </a:solidFill>
              </a:rPr>
              <a:t> poorly characterized/or conflicting conclusions</a:t>
            </a:r>
          </a:p>
          <a:p>
            <a:pPr lvl="1"/>
            <a:r>
              <a:rPr lang="en-US" sz="1600" dirty="0" smtClean="0"/>
              <a:t>Investigate links to biogeochemical processes – can these be incorporated into models?</a:t>
            </a:r>
          </a:p>
          <a:p>
            <a:pPr lvl="2"/>
            <a:r>
              <a:rPr lang="en-US" sz="1600" dirty="0" smtClean="0"/>
              <a:t>Pigments</a:t>
            </a:r>
          </a:p>
          <a:p>
            <a:pPr lvl="2"/>
            <a:r>
              <a:rPr lang="en-US" sz="1600" dirty="0" smtClean="0"/>
              <a:t>Species dependence</a:t>
            </a:r>
          </a:p>
          <a:p>
            <a:pPr marL="342900" lvl="2" indent="-342900"/>
            <a:r>
              <a:rPr lang="en-US" sz="2000" dirty="0" smtClean="0">
                <a:solidFill>
                  <a:srgbClr val="C00000"/>
                </a:solidFill>
              </a:rPr>
              <a:t>Can reactive gas N/S gradients lend insight into inter-hemispheric mixing?</a:t>
            </a:r>
            <a:endParaRPr lang="en-US" sz="2000" dirty="0">
              <a:solidFill>
                <a:srgbClr val="C00000"/>
              </a:solidFill>
            </a:endParaRP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19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332"/>
            <a:ext cx="8328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CHCl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(possible NH tracer – emitted in much lower quantities in the SH.)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332"/>
            <a:ext cx="8328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CHCl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(possible NH tracer – emitted in much lower quantities in the SH.)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382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77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32"/>
            <a:ext cx="8008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CH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and CHCl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(moderately long-lived anthropogenic halocarbons)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7889" y="3657600"/>
            <a:ext cx="21882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significant </a:t>
            </a:r>
          </a:p>
          <a:p>
            <a:pPr algn="ctr"/>
            <a:r>
              <a:rPr lang="en-US" dirty="0" smtClean="0"/>
              <a:t>difference observed</a:t>
            </a:r>
          </a:p>
          <a:p>
            <a:pPr algn="ctr"/>
            <a:r>
              <a:rPr lang="en-US" dirty="0" smtClean="0"/>
              <a:t>with CO in lower and</a:t>
            </a:r>
          </a:p>
          <a:p>
            <a:pPr algn="ctr"/>
            <a:r>
              <a:rPr lang="en-US" dirty="0" smtClean="0"/>
              <a:t>mid troposphere</a:t>
            </a:r>
          </a:p>
        </p:txBody>
      </p:sp>
    </p:spTree>
    <p:extLst>
      <p:ext uri="{BB962C8B-B14F-4D97-AF65-F5344CB8AC3E}">
        <p14:creationId xmlns:p14="http://schemas.microsoft.com/office/powerpoint/2010/main" val="2801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332"/>
            <a:ext cx="8223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(another NH tracer – emitted in much lower quantities in the SH.)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332"/>
            <a:ext cx="8223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</a:t>
            </a:r>
            <a:r>
              <a:rPr lang="en-US" sz="2200" baseline="-250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(another NH tracer – emitted in much lower quantities in the SH.)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6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5" y="609600"/>
            <a:ext cx="89517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 species from a number of compound classes were measured during ORCAS</a:t>
            </a:r>
          </a:p>
          <a:p>
            <a:endParaRPr lang="en-US" dirty="0" smtClean="0"/>
          </a:p>
          <a:p>
            <a:pPr marL="285750" indent="171450">
              <a:buFont typeface="Arial" pitchFamily="34" charset="0"/>
              <a:buChar char="•"/>
            </a:pPr>
            <a:r>
              <a:rPr lang="en-US" dirty="0" smtClean="0"/>
              <a:t>NMHCs</a:t>
            </a:r>
          </a:p>
          <a:p>
            <a:pPr marL="285750" indent="171450">
              <a:buFont typeface="Arial" pitchFamily="34" charset="0"/>
              <a:buChar char="•"/>
            </a:pPr>
            <a:r>
              <a:rPr lang="en-US" dirty="0" smtClean="0"/>
              <a:t>OVOCs</a:t>
            </a:r>
          </a:p>
          <a:p>
            <a:pPr marL="285750" indent="171450">
              <a:buFont typeface="Arial" pitchFamily="34" charset="0"/>
              <a:buChar char="•"/>
            </a:pPr>
            <a:r>
              <a:rPr lang="en-US" dirty="0" err="1" smtClean="0"/>
              <a:t>Organohalogens</a:t>
            </a:r>
            <a:endParaRPr lang="en-US" dirty="0" smtClean="0"/>
          </a:p>
          <a:p>
            <a:pPr marL="285750" indent="171450">
              <a:buFont typeface="Arial" pitchFamily="34" charset="0"/>
              <a:buChar char="•"/>
            </a:pPr>
            <a:r>
              <a:rPr lang="en-US" dirty="0" smtClean="0"/>
              <a:t>Nitriles</a:t>
            </a:r>
          </a:p>
          <a:p>
            <a:pPr marL="285750" indent="171450">
              <a:buFont typeface="Arial" pitchFamily="34" charset="0"/>
              <a:buChar char="•"/>
            </a:pPr>
            <a:r>
              <a:rPr lang="en-US" dirty="0" smtClean="0"/>
              <a:t>Organic nitrates</a:t>
            </a:r>
          </a:p>
          <a:p>
            <a:pPr marL="285750" indent="171450">
              <a:buFont typeface="Arial" pitchFamily="34" charset="0"/>
              <a:buChar char="•"/>
            </a:pPr>
            <a:r>
              <a:rPr lang="en-US" dirty="0" smtClean="0"/>
              <a:t>Sulfur species</a:t>
            </a:r>
          </a:p>
          <a:p>
            <a:pPr marL="285750" indent="171450">
              <a:buFont typeface="Arial" pitchFamily="34" charset="0"/>
              <a:buChar char="•"/>
            </a:pPr>
            <a:endParaRPr lang="en-US" dirty="0"/>
          </a:p>
          <a:p>
            <a:pPr marL="571500" lvl="0" indent="-285750">
              <a:buFontTx/>
              <a:buChar char="-"/>
            </a:pPr>
            <a:r>
              <a:rPr lang="en-US" dirty="0" smtClean="0"/>
              <a:t>What are relationships </a:t>
            </a:r>
            <a:r>
              <a:rPr lang="en-US" dirty="0"/>
              <a:t>of VOC </a:t>
            </a:r>
            <a:r>
              <a:rPr lang="en-US" dirty="0" smtClean="0"/>
              <a:t>distributions </a:t>
            </a:r>
            <a:r>
              <a:rPr lang="en-US" dirty="0"/>
              <a:t>to those of CO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What is effect of southern oceanic uptake on the lifetime and distributions of longer-lived species? (HCN, CH3CN, Acetone, Methanol)      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STILT collaboration  - hope to derive fluxes for some key ocean emitted species 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Importance of southern oceans in global </a:t>
            </a:r>
            <a:r>
              <a:rPr lang="en-US" dirty="0" err="1" smtClean="0"/>
              <a:t>organohalogen</a:t>
            </a:r>
            <a:r>
              <a:rPr lang="en-US" dirty="0" smtClean="0"/>
              <a:t> distributions?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What is the effect of VOCs (OVOCs) on the oxidizing capacity of the southern ocean MBL?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Can gradients in species such as 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r>
              <a:rPr lang="en-US" dirty="0" smtClean="0"/>
              <a:t> and chloroform help inform on inter-hemispheric mixing?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Hope to use data to help improve CAM-</a:t>
            </a:r>
            <a:r>
              <a:rPr lang="en-US" dirty="0" err="1" smtClean="0"/>
              <a:t>chem</a:t>
            </a:r>
            <a:r>
              <a:rPr lang="en-US" dirty="0" smtClean="0"/>
              <a:t> model </a:t>
            </a:r>
            <a:r>
              <a:rPr lang="en-US" dirty="0" err="1" smtClean="0"/>
              <a:t>organohalogen</a:t>
            </a:r>
            <a:r>
              <a:rPr lang="en-US" dirty="0" smtClean="0"/>
              <a:t> and DMS representations</a:t>
            </a:r>
          </a:p>
          <a:p>
            <a:pPr marL="571500" lvl="0" indent="-285750">
              <a:buFontTx/>
              <a:buChar char="-"/>
            </a:pPr>
            <a:r>
              <a:rPr lang="en-US" dirty="0" smtClean="0"/>
              <a:t>Use TOGA tracers to characterize air-masses encountered in ORCAS</a:t>
            </a:r>
          </a:p>
          <a:p>
            <a:pPr marL="571500" lvl="0" indent="-285750">
              <a:buFontTx/>
              <a:buChar char="-"/>
            </a:pPr>
            <a:endParaRPr lang="en-US" baseline="-25000" dirty="0"/>
          </a:p>
          <a:p>
            <a:pPr marL="571500" lvl="0" indent="-285750">
              <a:buFontTx/>
              <a:buChar char="-"/>
            </a:pPr>
            <a:endParaRPr lang="en-US" dirty="0"/>
          </a:p>
          <a:p>
            <a:pPr marL="285750"/>
            <a:endParaRPr lang="en-US" dirty="0" smtClean="0"/>
          </a:p>
          <a:p>
            <a:pPr marL="285750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332"/>
            <a:ext cx="3644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TOGA reactive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gases summary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1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5155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slides to have incase there is a question or two</a:t>
            </a:r>
          </a:p>
          <a:p>
            <a:endParaRPr lang="en-US" dirty="0"/>
          </a:p>
          <a:p>
            <a:r>
              <a:rPr lang="en-US" dirty="0" smtClean="0"/>
              <a:t>(could put aldehydes back in here also)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2819400"/>
            <a:ext cx="21845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Delete?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5488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206" y="62484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DMS MRs were elevated during the first half of the ORCAS study.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14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Sized by DMS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28600"/>
            <a:ext cx="683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DMS during ORCAS, sized by the DMS mixing ratio, and colored by date.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819400"/>
            <a:ext cx="21845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Delete?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7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</a:rPr>
              <a:t>Scientific Motivations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30429" cy="5504206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Reactive halocarbons (LOTS of unknowns about sources)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    - Bromine  (and chlorine and iodine) containing reactive gases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</a:t>
            </a:r>
            <a:r>
              <a:rPr lang="en-US" sz="1800" dirty="0" err="1" smtClean="0">
                <a:solidFill>
                  <a:srgbClr val="0000FF"/>
                </a:solidFill>
              </a:rPr>
              <a:t>bromoform</a:t>
            </a:r>
            <a:r>
              <a:rPr lang="en-US" sz="1800" dirty="0" smtClean="0">
                <a:solidFill>
                  <a:srgbClr val="0000FF"/>
                </a:solidFill>
              </a:rPr>
              <a:t>: </a:t>
            </a:r>
            <a:r>
              <a:rPr lang="el-GR" sz="1800" dirty="0" smtClean="0">
                <a:solidFill>
                  <a:srgbClr val="0000FF"/>
                </a:solidFill>
              </a:rPr>
              <a:t>τ</a:t>
            </a:r>
            <a:r>
              <a:rPr lang="en-US" sz="1800" dirty="0" smtClean="0">
                <a:solidFill>
                  <a:srgbClr val="0000FF"/>
                </a:solidFill>
              </a:rPr>
              <a:t> ≈ 25 days – photolysis/OH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err="1" smtClean="0">
                <a:solidFill>
                  <a:srgbClr val="0000FF"/>
                </a:solidFill>
              </a:rPr>
              <a:t>dibromomethane</a:t>
            </a:r>
            <a:r>
              <a:rPr lang="en-US" sz="1800" dirty="0" smtClean="0">
                <a:solidFill>
                  <a:srgbClr val="0000FF"/>
                </a:solidFill>
              </a:rPr>
              <a:t>:  </a:t>
            </a:r>
            <a:r>
              <a:rPr lang="el-GR" sz="1800" dirty="0" smtClean="0">
                <a:solidFill>
                  <a:srgbClr val="0000FF"/>
                </a:solidFill>
              </a:rPr>
              <a:t>τ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≈ </a:t>
            </a:r>
            <a:r>
              <a:rPr lang="en-US" sz="1800" dirty="0" smtClean="0">
                <a:solidFill>
                  <a:srgbClr val="0000FF"/>
                </a:solidFill>
              </a:rPr>
              <a:t>120 </a:t>
            </a:r>
            <a:r>
              <a:rPr lang="en-US" sz="1800" dirty="0">
                <a:solidFill>
                  <a:srgbClr val="0000FF"/>
                </a:solidFill>
              </a:rPr>
              <a:t>days </a:t>
            </a:r>
            <a:r>
              <a:rPr lang="en-US" sz="1800" dirty="0" smtClean="0">
                <a:solidFill>
                  <a:srgbClr val="0000FF"/>
                </a:solidFill>
              </a:rPr>
              <a:t>(OH)</a:t>
            </a:r>
            <a:endParaRPr lang="en-US" sz="18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 lvl="2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5715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422395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Salawich</a:t>
            </a:r>
            <a:r>
              <a:rPr lang="en-US" sz="1100" dirty="0" smtClean="0"/>
              <a:t> et al., 2006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7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446868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0332"/>
            <a:ext cx="3511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Bromoform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(ocean emission)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ORCAS</a:t>
            </a:r>
          </a:p>
          <a:p>
            <a:pPr algn="ctr"/>
            <a:r>
              <a:rPr lang="en-US" dirty="0" smtClean="0"/>
              <a:t>Jan/Feb 2016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369047" y="4426471"/>
            <a:ext cx="228600" cy="3381678"/>
          </a:xfrm>
          <a:prstGeom prst="rightBrace">
            <a:avLst>
              <a:gd name="adj1" fmla="val 59180"/>
              <a:gd name="adj2" fmla="val 747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5400000">
            <a:off x="6758139" y="4372160"/>
            <a:ext cx="228600" cy="3381678"/>
          </a:xfrm>
          <a:prstGeom prst="rightBrace">
            <a:avLst>
              <a:gd name="adj1" fmla="val 59180"/>
              <a:gd name="adj2" fmla="val 309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64572" y="6211669"/>
            <a:ext cx="144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CONTRAST</a:t>
            </a:r>
          </a:p>
          <a:p>
            <a:pPr algn="ctr"/>
            <a:r>
              <a:rPr lang="en-US" dirty="0" smtClean="0"/>
              <a:t>Jan/Feb 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8932" y="6480005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TORERO – Jan/Feb 2012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470991" y="4622003"/>
            <a:ext cx="228600" cy="3381678"/>
          </a:xfrm>
          <a:prstGeom prst="rightBrace">
            <a:avLst>
              <a:gd name="adj1" fmla="val 5918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23900"/>
            <a:ext cx="86725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0332"/>
            <a:ext cx="3511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Bromoform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(ocean emission)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5" y="609600"/>
            <a:ext cx="89517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Altitude-binned TOGA data, excluding data sampled over South America*</a:t>
            </a:r>
          </a:p>
          <a:p>
            <a:r>
              <a:rPr lang="en-US" dirty="0" smtClean="0"/>
              <a:t>	Low CO = &lt; 43 ppb 	  </a:t>
            </a:r>
            <a:r>
              <a:rPr lang="en-US" dirty="0" smtClean="0">
                <a:solidFill>
                  <a:srgbClr val="FF0000"/>
                </a:solidFill>
              </a:rPr>
              <a:t>High CO = &gt; 43 ppb</a:t>
            </a:r>
          </a:p>
          <a:p>
            <a:r>
              <a:rPr lang="en-US" dirty="0" smtClean="0"/>
              <a:t>Means and standard deviations shown, number of data points in each bin shown.</a:t>
            </a:r>
            <a:endParaRPr lang="en-US" dirty="0"/>
          </a:p>
          <a:p>
            <a:r>
              <a:rPr lang="en-US" sz="1400" dirty="0" smtClean="0"/>
              <a:t>*Includes data sampled over the Argentine Basin, which is influenced by South American outflow.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332"/>
            <a:ext cx="7445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TOGA reactive carbon species compared to observed (QCLS) CO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8915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7060" y="6550222"/>
            <a:ext cx="263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ORCAS data meeting – Sept 8, 2016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7627"/>
            <a:ext cx="334682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5732" y="2057400"/>
            <a:ext cx="58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e.g.:</a:t>
            </a:r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77627"/>
            <a:ext cx="3264849" cy="446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00"/>
            <a:ext cx="42672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77423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CO:  &lt; 43 ppbv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CO:  &gt; 43 ppbv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641" y="0"/>
            <a:ext cx="87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*Using</a:t>
            </a:r>
          </a:p>
          <a:p>
            <a:r>
              <a:rPr lang="en-US" sz="1400" dirty="0" smtClean="0"/>
              <a:t>CO_QCLS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414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ORCAS – Altitude-dependent </a:t>
            </a:r>
            <a:r>
              <a:rPr lang="en-US" b="1" i="1" dirty="0" err="1" smtClean="0">
                <a:solidFill>
                  <a:srgbClr val="FF0000"/>
                </a:solidFill>
              </a:rPr>
              <a:t>Bromoform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colored by CO</a:t>
            </a:r>
            <a:r>
              <a:rPr lang="en-US" baseline="-25000" dirty="0" smtClean="0"/>
              <a:t> </a:t>
            </a:r>
            <a:r>
              <a:rPr lang="en-US" dirty="0" smtClean="0"/>
              <a:t>(QCLS)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14565" y="3155795"/>
            <a:ext cx="1394277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anti-correlation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CO in mid-trop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4803"/>
            <a:ext cx="4056572" cy="578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2597" y="609600"/>
            <a:ext cx="34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Excluding data sampled over S. America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46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1963</Words>
  <Application>Microsoft Office PowerPoint</Application>
  <PresentationFormat>On-screen Show (4:3)</PresentationFormat>
  <Paragraphs>471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Scientific Motivations Reactive gases w/ AWAS</vt:lpstr>
      <vt:lpstr>PowerPoint Presentation</vt:lpstr>
      <vt:lpstr>Scientific Motivations</vt:lpstr>
      <vt:lpstr>Scientific Motivations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Motivations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Hornbrook</dc:creator>
  <cp:lastModifiedBy>Eric Apel</cp:lastModifiedBy>
  <cp:revision>38</cp:revision>
  <dcterms:created xsi:type="dcterms:W3CDTF">2016-06-13T20:16:34Z</dcterms:created>
  <dcterms:modified xsi:type="dcterms:W3CDTF">2016-09-08T02:46:05Z</dcterms:modified>
</cp:coreProperties>
</file>