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23"/>
  </p:normalViewPr>
  <p:slideViewPr>
    <p:cSldViewPr snapToGrid="0" snapToObjects="1">
      <p:cViewPr varScale="1">
        <p:scale>
          <a:sx n="59" d="100"/>
          <a:sy n="59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A6DA-1D95-9342-9EAA-C532B9155A57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D8B8-925A-D34B-92C7-F5B9A2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shows…I don’t show fluxes because 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exist such large uncertainties…between model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Matt’s fig. yesterday)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this research stems from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large uncertainties 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impacts of clouds and aerosols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quantifying biogenic gaseous precursors for natural aerosols and to identify their marine 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-CESM projections of albedo and precipitation are sensitive to cloud dynamics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 MBL CCN primarily of marine origin, &gt;50% biogenic.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-DMS, isoprene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monoterpenes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alpha-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likely represent largest sources of biogenic sulfate and SOA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02E1-3DF8-0242-BA6A-D5CEF4A60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shows…I don’t show fluxes because 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exist such large uncertainties…between model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Matt’s fig. yesterday)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this research stems from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large uncertainties 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impacts of clouds and aerosols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quantifying biogenic gaseous precursors for natural aerosols and to identify their marine 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-CESM projections of albedo and precipitation are sensitive to cloud dynamics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 MBL CCN primarily of marine origin, &gt;50% biogenic.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-DMS, isoprene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monoterpenes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alpha-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likely represent largest sources of biogenic sulfate and SOA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02E1-3DF8-0242-BA6A-D5CEF4A60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Isoprene/(MVK</a:t>
            </a:r>
            <a:r>
              <a:rPr lang="en-US" baseline="0" dirty="0" smtClean="0"/>
              <a:t> + MACR) </a:t>
            </a:r>
          </a:p>
          <a:p>
            <a:r>
              <a:rPr lang="en-US" baseline="0" dirty="0" err="1" smtClean="0"/>
              <a:t>Mathacrolein</a:t>
            </a:r>
            <a:r>
              <a:rPr lang="en-US" baseline="0" dirty="0" smtClean="0"/>
              <a:t> methyl </a:t>
            </a:r>
            <a:r>
              <a:rPr lang="en-US" baseline="0" dirty="0" err="1" smtClean="0"/>
              <a:t>vinul</a:t>
            </a:r>
            <a:r>
              <a:rPr lang="en-US" baseline="0" dirty="0" smtClean="0"/>
              <a:t> ketone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D8B8-925A-D34B-92C7-F5B9A243CE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Particle Dispersion Modeling  (HYSPLITT STILT)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D8B8-925A-D34B-92C7-F5B9A243CE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D8B8-925A-D34B-92C7-F5B9A243CE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6230-8020-F549-8185-FB19F845B58E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F6D3-D331-8947-A02E-B2328A88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0"/>
            <a:ext cx="9144000" cy="19240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Inverse Flux Estimates and Marine </a:t>
            </a:r>
            <a:r>
              <a:rPr lang="en-US" sz="4400" dirty="0"/>
              <a:t>S</a:t>
            </a:r>
            <a:r>
              <a:rPr lang="en-US" sz="4400" dirty="0" smtClean="0"/>
              <a:t>ources of DMS, Isoprene, and </a:t>
            </a:r>
            <a:r>
              <a:rPr lang="en-US" sz="4400" dirty="0" err="1" smtClean="0"/>
              <a:t>Monoterpenes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Elizabeth C. Asher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Collaborators: Eric </a:t>
            </a:r>
            <a:r>
              <a:rPr lang="en-US" dirty="0" err="1" smtClean="0"/>
              <a:t>Apel</a:t>
            </a:r>
            <a:r>
              <a:rPr lang="en-US" dirty="0" smtClean="0"/>
              <a:t>, Rebecca </a:t>
            </a:r>
            <a:r>
              <a:rPr lang="en-US" dirty="0" err="1" smtClean="0"/>
              <a:t>Hornbrook</a:t>
            </a:r>
            <a:r>
              <a:rPr lang="en-US" dirty="0" smtClean="0"/>
              <a:t>, </a:t>
            </a:r>
            <a:r>
              <a:rPr lang="en-US" dirty="0" err="1" smtClean="0"/>
              <a:t>AlanHills</a:t>
            </a:r>
            <a:r>
              <a:rPr lang="en-US" dirty="0" smtClean="0"/>
              <a:t>, Nicola Blake, Britt Stephens…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655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are marine emissions and sources of gaseous precursors for natural aerosols?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19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iped Right Arrow 11"/>
          <p:cNvSpPr/>
          <p:nvPr/>
        </p:nvSpPr>
        <p:spPr>
          <a:xfrm rot="16200000" flipV="1">
            <a:off x="1038385" y="3662266"/>
            <a:ext cx="1752727" cy="236294"/>
          </a:xfrm>
          <a:prstGeom prst="stripedRightArrow">
            <a:avLst/>
          </a:prstGeom>
          <a:solidFill>
            <a:srgbClr val="008000"/>
          </a:solidFill>
          <a:ln>
            <a:solidFill>
              <a:srgbClr val="292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22389" y="3063232"/>
            <a:ext cx="199632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Monoterpenes</a:t>
            </a:r>
            <a:endParaRPr lang="en-US" dirty="0" smtClean="0"/>
          </a:p>
          <a:p>
            <a:r>
              <a:rPr lang="en-US" dirty="0" smtClean="0"/>
              <a:t>e.g. Alpha-</a:t>
            </a:r>
            <a:r>
              <a:rPr lang="en-US" dirty="0" err="1" smtClean="0"/>
              <a:t>Pinene</a:t>
            </a:r>
            <a:endParaRPr lang="en-US" dirty="0" smtClean="0"/>
          </a:p>
          <a:p>
            <a:r>
              <a:rPr lang="en-US" dirty="0" smtClean="0"/>
              <a:t>~2.6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41" name="Striped Right Arrow 40"/>
          <p:cNvSpPr/>
          <p:nvPr/>
        </p:nvSpPr>
        <p:spPr>
          <a:xfrm rot="16200000" flipV="1">
            <a:off x="-238523" y="3678807"/>
            <a:ext cx="1752727" cy="236294"/>
          </a:xfrm>
          <a:prstGeom prst="stripedRightArrow">
            <a:avLst/>
          </a:prstGeom>
          <a:solidFill>
            <a:srgbClr val="008000"/>
          </a:solidFill>
          <a:ln>
            <a:solidFill>
              <a:srgbClr val="292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81248" y="3283357"/>
            <a:ext cx="10259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Isoprene</a:t>
            </a:r>
          </a:p>
          <a:p>
            <a:r>
              <a:rPr lang="en-US" dirty="0" smtClean="0"/>
              <a:t>C5H8</a:t>
            </a:r>
          </a:p>
          <a:p>
            <a:r>
              <a:rPr lang="en-US" dirty="0" smtClean="0"/>
              <a:t>~1.4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57768" y="2458916"/>
            <a:ext cx="10958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DMS</a:t>
            </a:r>
          </a:p>
          <a:p>
            <a:r>
              <a:rPr lang="en-US" dirty="0" smtClean="0"/>
              <a:t>(CH3)2S</a:t>
            </a:r>
          </a:p>
          <a:p>
            <a:r>
              <a:rPr lang="en-US" dirty="0" smtClean="0"/>
              <a:t>~28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4344878" y="729577"/>
            <a:ext cx="1468196" cy="49144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43336" y="1480560"/>
            <a:ext cx="3658410" cy="1301522"/>
            <a:chOff x="743336" y="1480560"/>
            <a:chExt cx="3658410" cy="130152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013940" y="1954262"/>
              <a:ext cx="761329" cy="827820"/>
            </a:xfrm>
            <a:prstGeom prst="straightConnector1">
              <a:avLst/>
            </a:prstGeom>
            <a:ln>
              <a:solidFill>
                <a:srgbClr val="292934"/>
              </a:solidFill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19465" y="1480560"/>
              <a:ext cx="3382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Secondary Organic Aerosols (SOA)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743336" y="1954262"/>
              <a:ext cx="761329" cy="827820"/>
            </a:xfrm>
            <a:prstGeom prst="straightConnector1">
              <a:avLst/>
            </a:prstGeom>
            <a:ln>
              <a:solidFill>
                <a:srgbClr val="292934"/>
              </a:solidFill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900320" y="19407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128416" y="201762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900320" y="21090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374210" y="194071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328490" y="217816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052595" y="2223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128416" y="182445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V="1">
            <a:off x="4325922" y="1215204"/>
            <a:ext cx="389580" cy="412106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626514" y="880511"/>
            <a:ext cx="2127911" cy="1065492"/>
            <a:chOff x="5626514" y="880511"/>
            <a:chExt cx="2127911" cy="1065492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5626514" y="1197883"/>
              <a:ext cx="1543274" cy="748120"/>
            </a:xfrm>
            <a:prstGeom prst="straightConnector1">
              <a:avLst/>
            </a:prstGeom>
            <a:ln>
              <a:solidFill>
                <a:schemeClr val="tx1"/>
              </a:solidFill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6928558" y="880511"/>
              <a:ext cx="825867" cy="885763"/>
              <a:chOff x="6928558" y="880511"/>
              <a:chExt cx="825867" cy="88576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928558" y="880511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H2SO4</a:t>
                </a:r>
                <a:endParaRPr lang="en-US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7014524" y="139166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7242620" y="146857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7075359" y="156001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488414" y="139166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7503529" y="162911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7166799" y="167483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7242620" y="127540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8" name="Straight Arrow Connector 67"/>
          <p:cNvCxnSpPr/>
          <p:nvPr/>
        </p:nvCxnSpPr>
        <p:spPr>
          <a:xfrm flipH="1" flipV="1">
            <a:off x="5869942" y="918427"/>
            <a:ext cx="1020386" cy="209121"/>
          </a:xfrm>
          <a:prstGeom prst="straightConnector1">
            <a:avLst/>
          </a:prstGeom>
          <a:ln>
            <a:solidFill>
              <a:srgbClr val="4F81BD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57" y="4081013"/>
            <a:ext cx="9144000" cy="1499384"/>
            <a:chOff x="0" y="4066539"/>
            <a:chExt cx="9144000" cy="14993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410" y="4066539"/>
              <a:ext cx="2996814" cy="13085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4678608"/>
              <a:ext cx="277526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325784" y="5196591"/>
              <a:ext cx="85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OCEAN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162696" y="4678608"/>
              <a:ext cx="39813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16518" y="4761426"/>
            <a:ext cx="2596130" cy="988456"/>
            <a:chOff x="5016518" y="4761426"/>
            <a:chExt cx="2596130" cy="988456"/>
          </a:xfrm>
        </p:grpSpPr>
        <p:sp>
          <p:nvSpPr>
            <p:cNvPr id="84" name="TextBox 83"/>
            <p:cNvSpPr txBox="1"/>
            <p:nvPr/>
          </p:nvSpPr>
          <p:spPr>
            <a:xfrm>
              <a:off x="6281935" y="5219013"/>
              <a:ext cx="1330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Mixed Layer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16518" y="4761426"/>
              <a:ext cx="1150149" cy="988456"/>
              <a:chOff x="5016518" y="4761426"/>
              <a:chExt cx="1150149" cy="988456"/>
            </a:xfrm>
          </p:grpSpPr>
          <p:sp>
            <p:nvSpPr>
              <p:cNvPr id="28" name="Curved Right Arrow 27"/>
              <p:cNvSpPr/>
              <p:nvPr/>
            </p:nvSpPr>
            <p:spPr>
              <a:xfrm>
                <a:off x="5016518" y="4820177"/>
                <a:ext cx="541250" cy="929705"/>
              </a:xfrm>
              <a:prstGeom prst="curved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29293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rved Right Arrow 29"/>
              <p:cNvSpPr/>
              <p:nvPr/>
            </p:nvSpPr>
            <p:spPr>
              <a:xfrm rot="10800000">
                <a:off x="5625417" y="4761426"/>
                <a:ext cx="541250" cy="929705"/>
              </a:xfrm>
              <a:prstGeom prst="curvedRightArrow">
                <a:avLst/>
              </a:prstGeom>
              <a:solidFill>
                <a:srgbClr val="C6D9F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Striped Right Arrow 12"/>
          <p:cNvSpPr/>
          <p:nvPr/>
        </p:nvSpPr>
        <p:spPr>
          <a:xfrm rot="16200000" flipV="1">
            <a:off x="4090306" y="3187374"/>
            <a:ext cx="2702514" cy="236292"/>
          </a:xfrm>
          <a:prstGeom prst="striped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67757" y="5143573"/>
            <a:ext cx="2192805" cy="490869"/>
            <a:chOff x="667757" y="5143573"/>
            <a:chExt cx="2192805" cy="490869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295232" y="5259837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2523328" y="5336743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2295232" y="5428183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2769122" y="5259837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723402" y="5497282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447507" y="5543002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523328" y="5143573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7757" y="5234206"/>
              <a:ext cx="156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Phytoplankton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693298" y="4206687"/>
            <a:ext cx="8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Sea ice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41" grpId="0" animBg="1"/>
      <p:bldP spid="49" grpId="0" animBg="1"/>
      <p:bldP spid="51" grpId="0" animBg="1"/>
      <p:bldP spid="5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3"/>
            <a:ext cx="8229600" cy="1143000"/>
          </a:xfrm>
        </p:spPr>
        <p:txBody>
          <a:bodyPr/>
          <a:lstStyle/>
          <a:p>
            <a:r>
              <a:rPr lang="en-US" dirty="0" smtClean="0"/>
              <a:t>QL Data Summary (RF1-RF19)</a:t>
            </a:r>
            <a:endParaRPr lang="en-US" dirty="0"/>
          </a:p>
        </p:txBody>
      </p:sp>
      <p:pic>
        <p:nvPicPr>
          <p:cNvPr id="8" name="Content Placeholder 7" descr="orcas_rf01-19_xsect_Isopre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402333" y="966419"/>
            <a:ext cx="5615286" cy="3088191"/>
          </a:xfrm>
        </p:spPr>
      </p:pic>
      <p:pic>
        <p:nvPicPr>
          <p:cNvPr id="11" name="Content Placeholder 3" descr="orcas_rf01-19_xsect_Alpha_Pine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339131" y="966419"/>
            <a:ext cx="5586166" cy="3072176"/>
          </a:xfrm>
          <a:prstGeom prst="rect">
            <a:avLst/>
          </a:prstGeom>
        </p:spPr>
      </p:pic>
      <p:pic>
        <p:nvPicPr>
          <p:cNvPr id="10" name="Content Placeholder 5" descr="orcas_rf01-19_xsect_D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339132" y="3785825"/>
            <a:ext cx="5586166" cy="30721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59620" y="3355532"/>
            <a:ext cx="454949" cy="32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99431" y="6199952"/>
            <a:ext cx="454949" cy="32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orcas_rf01-19_xsect_MAC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59503" y="3829975"/>
            <a:ext cx="5520448" cy="30360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32145" y="5877668"/>
            <a:ext cx="1364855" cy="32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ORCAS_RF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426395" y="1775529"/>
            <a:ext cx="9043294" cy="497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</a:t>
            </a:r>
            <a:r>
              <a:rPr lang="en-US" dirty="0"/>
              <a:t>S</a:t>
            </a:r>
            <a:r>
              <a:rPr lang="en-US" dirty="0" smtClean="0"/>
              <a:t>ea-Air Fluxes and Identifying Marine Sources</a:t>
            </a:r>
            <a:endParaRPr lang="en-US" dirty="0"/>
          </a:p>
        </p:txBody>
      </p:sp>
      <p:pic>
        <p:nvPicPr>
          <p:cNvPr id="6" name="Content Placeholder 5" descr="Hippo_hysplit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61" r="-39661"/>
          <a:stretch>
            <a:fillRect/>
          </a:stretch>
        </p:blipFill>
        <p:spPr>
          <a:xfrm>
            <a:off x="-2082924" y="1881674"/>
            <a:ext cx="8850290" cy="4867319"/>
          </a:xfrm>
        </p:spPr>
      </p:pic>
      <p:sp>
        <p:nvSpPr>
          <p:cNvPr id="3" name="TextBox 2"/>
          <p:cNvSpPr txBox="1"/>
          <p:nvPr/>
        </p:nvSpPr>
        <p:spPr>
          <a:xfrm>
            <a:off x="1402759" y="1607933"/>
            <a:ext cx="199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 Jan 21,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45" y="6503426"/>
            <a:ext cx="416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Elliot </a:t>
            </a:r>
            <a:r>
              <a:rPr lang="en-US" dirty="0"/>
              <a:t>Atlas, accessed from </a:t>
            </a:r>
            <a:r>
              <a:rPr lang="en-US" dirty="0" err="1"/>
              <a:t>hippo.ornl.gov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1871" y="1607933"/>
            <a:ext cx="20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Feb 24,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9699" y="6527469"/>
            <a:ext cx="24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TOGA, Becky </a:t>
            </a:r>
            <a:r>
              <a:rPr lang="en-US" dirty="0" err="1" smtClean="0"/>
              <a:t>Hornbrook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&amp;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STILT Meteorology field GDAS0p5 (WRF, AMPS?)</a:t>
            </a:r>
          </a:p>
          <a:p>
            <a:r>
              <a:rPr lang="en-US" dirty="0" smtClean="0"/>
              <a:t>STILT Initial/ background conditions</a:t>
            </a:r>
          </a:p>
          <a:p>
            <a:r>
              <a:rPr lang="en-US" dirty="0" smtClean="0"/>
              <a:t>offline calculation of OH-oxidation (other critical oxidants e.g. </a:t>
            </a:r>
            <a:r>
              <a:rPr lang="en-US" dirty="0" err="1" smtClean="0"/>
              <a:t>BrO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Can we use PRISM or PHYSAT data to ID diatoms (isoprene producers) vs. </a:t>
            </a:r>
            <a:r>
              <a:rPr lang="en-US" dirty="0" err="1" smtClean="0"/>
              <a:t>phaeocystis</a:t>
            </a:r>
            <a:r>
              <a:rPr lang="en-US" dirty="0"/>
              <a:t> </a:t>
            </a:r>
            <a:r>
              <a:rPr lang="en-US" dirty="0" smtClean="0"/>
              <a:t>(prolific DMS producers)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385</Words>
  <Application>Microsoft Macintosh PowerPoint</Application>
  <PresentationFormat>On-screen Show (4:3)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Inverse Flux Estimates and Marine Sources of DMS, Isoprene, and Monoterpenes</vt:lpstr>
      <vt:lpstr>What are marine emissions and sources of gaseous precursors for natural aerosols?</vt:lpstr>
      <vt:lpstr>PowerPoint Presentation</vt:lpstr>
      <vt:lpstr>QL Data Summary (RF1-RF19)</vt:lpstr>
      <vt:lpstr>Calculating Sea-Air Fluxes and Identifying Marine Sources</vt:lpstr>
      <vt:lpstr>Challenges &amp; Questions: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Asher</dc:creator>
  <cp:lastModifiedBy>Microsoft Office User</cp:lastModifiedBy>
  <cp:revision>25</cp:revision>
  <dcterms:created xsi:type="dcterms:W3CDTF">2016-09-07T21:38:48Z</dcterms:created>
  <dcterms:modified xsi:type="dcterms:W3CDTF">2016-09-08T16:56:54Z</dcterms:modified>
</cp:coreProperties>
</file>