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63" r:id="rId2"/>
    <p:sldId id="264" r:id="rId3"/>
    <p:sldId id="266" r:id="rId4"/>
    <p:sldId id="258" r:id="rId5"/>
    <p:sldId id="275" r:id="rId6"/>
    <p:sldId id="279" r:id="rId7"/>
    <p:sldId id="257" r:id="rId8"/>
    <p:sldId id="277" r:id="rId9"/>
    <p:sldId id="300" r:id="rId10"/>
    <p:sldId id="305" r:id="rId11"/>
    <p:sldId id="267" r:id="rId12"/>
    <p:sldId id="322" r:id="rId13"/>
    <p:sldId id="323" r:id="rId14"/>
    <p:sldId id="292" r:id="rId15"/>
    <p:sldId id="260" r:id="rId16"/>
    <p:sldId id="315" r:id="rId17"/>
    <p:sldId id="316" r:id="rId18"/>
    <p:sldId id="298" r:id="rId19"/>
    <p:sldId id="319" r:id="rId20"/>
    <p:sldId id="318" r:id="rId21"/>
    <p:sldId id="281" r:id="rId22"/>
    <p:sldId id="261" r:id="rId23"/>
    <p:sldId id="321" r:id="rId24"/>
    <p:sldId id="282" r:id="rId25"/>
    <p:sldId id="301" r:id="rId26"/>
    <p:sldId id="284" r:id="rId27"/>
    <p:sldId id="285" r:id="rId28"/>
    <p:sldId id="286" r:id="rId29"/>
    <p:sldId id="287" r:id="rId30"/>
    <p:sldId id="289" r:id="rId31"/>
    <p:sldId id="290" r:id="rId32"/>
    <p:sldId id="303" r:id="rId33"/>
    <p:sldId id="308" r:id="rId34"/>
    <p:sldId id="324" r:id="rId35"/>
    <p:sldId id="311" r:id="rId36"/>
    <p:sldId id="310" r:id="rId37"/>
    <p:sldId id="312" r:id="rId38"/>
    <p:sldId id="313" r:id="rId39"/>
    <p:sldId id="325" r:id="rId40"/>
    <p:sldId id="306" r:id="rId41"/>
    <p:sldId id="307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00" autoAdjust="0"/>
    <p:restoredTop sz="94660"/>
  </p:normalViewPr>
  <p:slideViewPr>
    <p:cSldViewPr snapToGrid="0">
      <p:cViewPr>
        <p:scale>
          <a:sx n="78" d="100"/>
          <a:sy n="78" d="100"/>
        </p:scale>
        <p:origin x="444" y="-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1892B-0A88-43EE-B800-34C209D0E480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AC588-5F8E-4301-8D11-DF737F72A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7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SoGasEx</a:t>
            </a:r>
            <a:r>
              <a:rPr lang="en-US" dirty="0" smtClean="0"/>
              <a:t>, SOCCOM, ICESOCC,</a:t>
            </a:r>
            <a:r>
              <a:rPr lang="en-US" baseline="0" dirty="0" smtClean="0"/>
              <a:t> Palmer, </a:t>
            </a:r>
            <a:r>
              <a:rPr lang="en-US" baseline="0" dirty="0" err="1" smtClean="0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8728D-C72B-484C-8626-6E8D3C3409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37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8728D-C72B-484C-8626-6E8D3C3409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95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4 </a:t>
            </a:r>
            <a:r>
              <a:rPr lang="en-US" sz="1200" dirty="0" err="1" smtClean="0"/>
              <a:t>mutli</a:t>
            </a:r>
            <a:r>
              <a:rPr lang="en-US" sz="1200" dirty="0" smtClean="0"/>
              <a:t>-band retrieval algorithms,</a:t>
            </a:r>
            <a:r>
              <a:rPr lang="en-US" sz="1200" baseline="0" dirty="0" smtClean="0"/>
              <a:t> </a:t>
            </a:r>
            <a:r>
              <a:rPr lang="en-US" sz="1200" dirty="0" err="1" smtClean="0"/>
              <a:t>ncl</a:t>
            </a:r>
            <a:r>
              <a:rPr lang="en-US" sz="1200" dirty="0" smtClean="0"/>
              <a:t>. OC4v6, OC3M, MODIS-Aqua and</a:t>
            </a:r>
            <a:r>
              <a:rPr lang="en-US" sz="1200" baseline="0" dirty="0" smtClean="0"/>
              <a:t> </a:t>
            </a:r>
            <a:r>
              <a:rPr lang="en-US" sz="1200" dirty="0" err="1" smtClean="0"/>
              <a:t>SeaWiFS</a:t>
            </a:r>
            <a:r>
              <a:rPr lang="en-US" sz="1200" dirty="0" smtClean="0"/>
              <a:t> algorithm versions for the Southern Ocean (Johnson et al., 2013)</a:t>
            </a:r>
          </a:p>
          <a:p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Full spectroscopic retrieval of water properties using the deep water model of Lee et al (2004) </a:t>
            </a:r>
          </a:p>
          <a:p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971A6-5C47-6645-AFAB-922888BBC093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8006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CORAL data level definitions follow the standard terminology of the NASA Earth Observing System and Data Information System (EOSDIS).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2024F-7595-944F-806A-B12728E758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85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665C-B17D-4D6B-A28D-26D9F7E0BF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27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5358E-B0BC-BE4F-AD96-F432158F47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60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9665C-B17D-4D6B-A28D-26D9F7E0BF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39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E8649-0D9E-4A1B-9688-F38585010D8C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DC5B-19F4-41A1-8F00-811A280C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78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E8649-0D9E-4A1B-9688-F38585010D8C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DC5B-19F4-41A1-8F00-811A280C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34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E8649-0D9E-4A1B-9688-F38585010D8C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DC5B-19F4-41A1-8F00-811A280C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78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5191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14950-0F25-0B4E-8E62-D837504823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8818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595" y="254497"/>
            <a:ext cx="8230810" cy="428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33917" y="1047750"/>
            <a:ext cx="8261048" cy="35543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5338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E8649-0D9E-4A1B-9688-F38585010D8C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DC5B-19F4-41A1-8F00-811A280C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5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E8649-0D9E-4A1B-9688-F38585010D8C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DC5B-19F4-41A1-8F00-811A280C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37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E8649-0D9E-4A1B-9688-F38585010D8C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DC5B-19F4-41A1-8F00-811A280C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2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E8649-0D9E-4A1B-9688-F38585010D8C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DC5B-19F4-41A1-8F00-811A280C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60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E8649-0D9E-4A1B-9688-F38585010D8C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DC5B-19F4-41A1-8F00-811A280C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64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E8649-0D9E-4A1B-9688-F38585010D8C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DC5B-19F4-41A1-8F00-811A280C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33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E8649-0D9E-4A1B-9688-F38585010D8C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DC5B-19F4-41A1-8F00-811A280C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24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E8649-0D9E-4A1B-9688-F38585010D8C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DC5B-19F4-41A1-8F00-811A280C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72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E8649-0D9E-4A1B-9688-F38585010D8C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8DC5B-19F4-41A1-8F00-811A280C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2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jp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cid:image001.jpg@01D1D90D.FD743A30" TargetMode="Externa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397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28600" y="2622783"/>
            <a:ext cx="8686800" cy="0"/>
          </a:xfrm>
          <a:prstGeom prst="line">
            <a:avLst/>
          </a:prstGeom>
          <a:ln w="50800">
            <a:gradFill flip="none" rotWithShape="1">
              <a:gsLst>
                <a:gs pos="0">
                  <a:srgbClr val="333399"/>
                </a:gs>
                <a:gs pos="100000">
                  <a:srgbClr val="FF0000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1086978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/>
              </a:rPr>
              <a:t>Optical Properties of the Water Column for ORCAS: Airborne (PRISM), Satellite, and Ship Measurements</a:t>
            </a:r>
            <a:endParaRPr lang="en-US" sz="3200" b="1" dirty="0">
              <a:solidFill>
                <a:srgbClr val="000000"/>
              </a:solidFill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45194" y="2865473"/>
            <a:ext cx="2870206" cy="3801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Calibri"/>
                <a:cs typeface="Arial"/>
              </a:rPr>
              <a:t>Heidi </a:t>
            </a:r>
            <a:r>
              <a:rPr lang="en-US" sz="1600" b="1" dirty="0" err="1" smtClean="0">
                <a:solidFill>
                  <a:srgbClr val="000000"/>
                </a:solidFill>
                <a:latin typeface="Calibri"/>
                <a:cs typeface="Arial"/>
              </a:rPr>
              <a:t>Dierssen</a:t>
            </a:r>
            <a:r>
              <a:rPr lang="en-US" sz="1600" b="1" dirty="0" smtClean="0">
                <a:solidFill>
                  <a:srgbClr val="000000"/>
                </a:solidFill>
                <a:latin typeface="Calibri"/>
                <a:cs typeface="Arial"/>
              </a:rPr>
              <a:t>, Kate Randolph, </a:t>
            </a: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Calibri"/>
                <a:cs typeface="Arial"/>
              </a:rPr>
              <a:t>&amp; </a:t>
            </a:r>
            <a:r>
              <a:rPr lang="en-US" sz="1600" b="1" dirty="0" err="1" smtClean="0">
                <a:solidFill>
                  <a:srgbClr val="000000"/>
                </a:solidFill>
                <a:latin typeface="Calibri"/>
                <a:cs typeface="Arial"/>
              </a:rPr>
              <a:t>Shungu</a:t>
            </a:r>
            <a:r>
              <a:rPr lang="en-US" sz="1600" b="1" dirty="0" smtClean="0">
                <a:solidFill>
                  <a:srgbClr val="000000"/>
                </a:solidFill>
                <a:latin typeface="Calibri"/>
                <a:cs typeface="Arial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alibri"/>
                <a:cs typeface="Arial"/>
              </a:rPr>
              <a:t>Garaba</a:t>
            </a:r>
            <a:endParaRPr lang="en-US" sz="1600" b="1" dirty="0" smtClean="0">
              <a:solidFill>
                <a:srgbClr val="000000"/>
              </a:solidFill>
              <a:latin typeface="Calibri"/>
              <a:cs typeface="Arial"/>
            </a:endParaRPr>
          </a:p>
          <a:p>
            <a:pPr algn="ctr"/>
            <a:r>
              <a:rPr lang="en-US" sz="1400" i="1" dirty="0" smtClean="0">
                <a:solidFill>
                  <a:srgbClr val="000000"/>
                </a:solidFill>
                <a:latin typeface="Calibri"/>
                <a:cs typeface="Arial"/>
              </a:rPr>
              <a:t>University of Connecticut</a:t>
            </a:r>
          </a:p>
          <a:p>
            <a:pPr algn="ctr"/>
            <a:endParaRPr lang="en-US" sz="1600" b="1" dirty="0">
              <a:solidFill>
                <a:srgbClr val="000000"/>
              </a:solidFill>
              <a:latin typeface="Calibri"/>
              <a:cs typeface="Arial"/>
            </a:endParaRP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Calibri"/>
                <a:cs typeface="Arial"/>
              </a:rPr>
              <a:t>Michelle Gierach, David Thompson &amp;</a:t>
            </a:r>
          </a:p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Calibri"/>
                <a:cs typeface="Arial"/>
              </a:rPr>
              <a:t>The PRISM Team*</a:t>
            </a:r>
          </a:p>
          <a:p>
            <a:pPr algn="ctr"/>
            <a:r>
              <a:rPr lang="en-US" sz="1400" i="1" dirty="0" smtClean="0">
                <a:solidFill>
                  <a:srgbClr val="000000"/>
                </a:solidFill>
                <a:latin typeface="Calibri"/>
                <a:cs typeface="Arial"/>
              </a:rPr>
              <a:t>Jet Propulsion Laboratory</a:t>
            </a:r>
          </a:p>
          <a:p>
            <a:pPr algn="ctr"/>
            <a:endParaRPr lang="en-US" sz="1100" i="1" dirty="0">
              <a:solidFill>
                <a:srgbClr val="000000"/>
              </a:solidFill>
              <a:latin typeface="Calibri"/>
              <a:cs typeface="Arial"/>
            </a:endParaRPr>
          </a:p>
          <a:p>
            <a:r>
              <a:rPr lang="en-US" sz="1400" i="1" dirty="0" smtClean="0">
                <a:solidFill>
                  <a:srgbClr val="000000"/>
                </a:solidFill>
                <a:latin typeface="Calibri"/>
                <a:cs typeface="Arial"/>
              </a:rPr>
              <a:t>*In Alphabetical Order: </a:t>
            </a:r>
            <a:r>
              <a:rPr lang="en-US" sz="1400" i="1" dirty="0">
                <a:solidFill>
                  <a:srgbClr val="000000"/>
                </a:solidFill>
                <a:latin typeface="Calibri"/>
                <a:cs typeface="Arial"/>
              </a:rPr>
              <a:t>E</a:t>
            </a:r>
            <a:r>
              <a:rPr lang="en-US" sz="1400" i="1" dirty="0" smtClean="0">
                <a:solidFill>
                  <a:srgbClr val="000000"/>
                </a:solidFill>
                <a:latin typeface="Calibri"/>
                <a:cs typeface="Arial"/>
              </a:rPr>
              <a:t>rnesto Diaz, Justin Haag, Mark </a:t>
            </a:r>
            <a:r>
              <a:rPr lang="en-US" sz="1400" i="1" dirty="0" err="1" smtClean="0">
                <a:solidFill>
                  <a:srgbClr val="000000"/>
                </a:solidFill>
                <a:latin typeface="Calibri"/>
                <a:cs typeface="Arial"/>
              </a:rPr>
              <a:t>Helmlinger</a:t>
            </a:r>
            <a:r>
              <a:rPr lang="en-US" sz="1400" i="1" dirty="0" smtClean="0">
                <a:solidFill>
                  <a:srgbClr val="000000"/>
                </a:solidFill>
                <a:latin typeface="Calibri"/>
                <a:cs typeface="Arial"/>
              </a:rPr>
              <a:t>, Marco Hernandez, Byron Van </a:t>
            </a:r>
            <a:r>
              <a:rPr lang="en-US" sz="1400" i="1" dirty="0" err="1" smtClean="0">
                <a:solidFill>
                  <a:srgbClr val="000000"/>
                </a:solidFill>
                <a:latin typeface="Calibri"/>
                <a:cs typeface="Arial"/>
              </a:rPr>
              <a:t>Gorp</a:t>
            </a:r>
            <a:r>
              <a:rPr lang="en-US" sz="1400" i="1" dirty="0" smtClean="0">
                <a:solidFill>
                  <a:srgbClr val="000000"/>
                </a:solidFill>
                <a:latin typeface="Calibri"/>
                <a:cs typeface="Arial"/>
              </a:rPr>
              <a:t>, Robert Green, Didier </a:t>
            </a:r>
            <a:r>
              <a:rPr lang="en-US" sz="1400" i="1" dirty="0" err="1" smtClean="0">
                <a:solidFill>
                  <a:srgbClr val="000000"/>
                </a:solidFill>
                <a:latin typeface="Calibri"/>
                <a:cs typeface="Arial"/>
              </a:rPr>
              <a:t>Keymeulen</a:t>
            </a:r>
            <a:r>
              <a:rPr lang="en-US" sz="1400" i="1" dirty="0" smtClean="0">
                <a:solidFill>
                  <a:srgbClr val="000000"/>
                </a:solidFill>
                <a:latin typeface="Calibri"/>
                <a:cs typeface="Arial"/>
              </a:rPr>
              <a:t>, Peter </a:t>
            </a:r>
            <a:r>
              <a:rPr lang="en-US" sz="1400" i="1" dirty="0" err="1" smtClean="0">
                <a:solidFill>
                  <a:srgbClr val="000000"/>
                </a:solidFill>
                <a:latin typeface="Calibri"/>
                <a:cs typeface="Arial"/>
              </a:rPr>
              <a:t>Kobzeff</a:t>
            </a:r>
            <a:r>
              <a:rPr lang="en-US" sz="1400" i="1" dirty="0" smtClean="0">
                <a:solidFill>
                  <a:srgbClr val="000000"/>
                </a:solidFill>
                <a:latin typeface="Calibri"/>
                <a:cs typeface="Arial"/>
              </a:rPr>
              <a:t>, Linley Kroll, Frank </a:t>
            </a:r>
            <a:r>
              <a:rPr lang="en-US" sz="1400" i="1" dirty="0" err="1" smtClean="0">
                <a:solidFill>
                  <a:srgbClr val="000000"/>
                </a:solidFill>
                <a:latin typeface="Calibri"/>
                <a:cs typeface="Arial"/>
              </a:rPr>
              <a:t>Loya</a:t>
            </a:r>
            <a:r>
              <a:rPr lang="en-US" sz="1400" i="1" dirty="0" smtClean="0">
                <a:solidFill>
                  <a:srgbClr val="000000"/>
                </a:solidFill>
                <a:latin typeface="Calibri"/>
                <a:cs typeface="Arial"/>
              </a:rPr>
              <a:t>, </a:t>
            </a:r>
            <a:r>
              <a:rPr lang="en-US" sz="1400" i="1" dirty="0" err="1" smtClean="0">
                <a:solidFill>
                  <a:srgbClr val="000000"/>
                </a:solidFill>
                <a:latin typeface="Calibri"/>
                <a:cs typeface="Arial"/>
              </a:rPr>
              <a:t>Huy</a:t>
            </a:r>
            <a:r>
              <a:rPr lang="en-US" sz="1400" i="1" dirty="0" smtClean="0">
                <a:solidFill>
                  <a:srgbClr val="000000"/>
                </a:solidFill>
                <a:latin typeface="Calibri"/>
                <a:cs typeface="Arial"/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  <a:latin typeface="Calibri"/>
                <a:cs typeface="Arial"/>
              </a:rPr>
              <a:t>Luong</a:t>
            </a:r>
            <a:r>
              <a:rPr lang="en-US" sz="1400" i="1" dirty="0" smtClean="0">
                <a:solidFill>
                  <a:srgbClr val="000000"/>
                </a:solidFill>
                <a:latin typeface="Calibri"/>
                <a:cs typeface="Arial"/>
              </a:rPr>
              <a:t>, Sarah </a:t>
            </a:r>
            <a:r>
              <a:rPr lang="en-US" sz="1400" i="1" dirty="0" err="1" smtClean="0">
                <a:solidFill>
                  <a:srgbClr val="000000"/>
                </a:solidFill>
                <a:latin typeface="Calibri"/>
                <a:cs typeface="Arial"/>
              </a:rPr>
              <a:t>Lundeen</a:t>
            </a:r>
            <a:r>
              <a:rPr lang="en-US" sz="1400" i="1" dirty="0" smtClean="0">
                <a:solidFill>
                  <a:srgbClr val="000000"/>
                </a:solidFill>
                <a:latin typeface="Calibri"/>
                <a:cs typeface="Arial"/>
              </a:rPr>
              <a:t>, Ian </a:t>
            </a:r>
            <a:r>
              <a:rPr lang="en-US" sz="1400" i="1" dirty="0" err="1" smtClean="0">
                <a:solidFill>
                  <a:srgbClr val="000000"/>
                </a:solidFill>
                <a:latin typeface="Calibri"/>
                <a:cs typeface="Arial"/>
              </a:rPr>
              <a:t>McCubbin</a:t>
            </a:r>
            <a:r>
              <a:rPr lang="en-US" sz="1400" i="1" dirty="0" smtClean="0">
                <a:solidFill>
                  <a:srgbClr val="000000"/>
                </a:solidFill>
                <a:latin typeface="Calibri"/>
                <a:cs typeface="Arial"/>
              </a:rPr>
              <a:t>, </a:t>
            </a:r>
            <a:r>
              <a:rPr lang="en-US" sz="1400" i="1" dirty="0" err="1" smtClean="0">
                <a:solidFill>
                  <a:srgbClr val="000000"/>
                </a:solidFill>
                <a:latin typeface="Calibri"/>
                <a:cs typeface="Arial"/>
              </a:rPr>
              <a:t>Pantazis</a:t>
            </a:r>
            <a:r>
              <a:rPr lang="en-US" sz="1400" i="1" dirty="0" smtClean="0">
                <a:solidFill>
                  <a:srgbClr val="000000"/>
                </a:solidFill>
                <a:latin typeface="Calibri"/>
                <a:cs typeface="Arial"/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  <a:latin typeface="Calibri"/>
                <a:cs typeface="Arial"/>
              </a:rPr>
              <a:t>Mouroulis</a:t>
            </a:r>
            <a:r>
              <a:rPr lang="en-US" sz="1400" i="1" dirty="0" smtClean="0">
                <a:solidFill>
                  <a:srgbClr val="000000"/>
                </a:solidFill>
                <a:latin typeface="Calibri"/>
                <a:cs typeface="Arial"/>
              </a:rPr>
              <a:t>, Scott Nolte, Chuck </a:t>
            </a:r>
            <a:r>
              <a:rPr lang="en-US" sz="1400" i="1" dirty="0" err="1" smtClean="0">
                <a:solidFill>
                  <a:srgbClr val="000000"/>
                </a:solidFill>
                <a:latin typeface="Calibri"/>
                <a:cs typeface="Arial"/>
              </a:rPr>
              <a:t>Sarture</a:t>
            </a:r>
            <a:r>
              <a:rPr lang="en-US" sz="1400" i="1" dirty="0" smtClean="0">
                <a:solidFill>
                  <a:srgbClr val="000000"/>
                </a:solidFill>
                <a:latin typeface="Calibri"/>
                <a:cs typeface="Arial"/>
              </a:rPr>
              <a:t>, John Shaw, Peter Sullivan</a:t>
            </a:r>
            <a:endParaRPr lang="en-US" sz="1400" dirty="0">
              <a:solidFill>
                <a:srgbClr val="000000"/>
              </a:solidFill>
            </a:endParaRP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/>
          </p:nvPr>
        </p:nvGraphicFramePr>
        <p:xfrm>
          <a:off x="464658" y="53470"/>
          <a:ext cx="1192084" cy="974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Photo Editor Photo" r:id="rId3" imgW="1523810" imgH="1380952" progId="MSPhotoEd.3">
                  <p:embed/>
                </p:oleObj>
              </mc:Choice>
              <mc:Fallback>
                <p:oleObj name="Photo Editor Photo" r:id="rId3" imgW="1523810" imgH="13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01" t="11919" r="6001" b="8607"/>
                      <a:stretch>
                        <a:fillRect/>
                      </a:stretch>
                    </p:blipFill>
                    <p:spPr bwMode="auto">
                      <a:xfrm>
                        <a:off x="464658" y="53470"/>
                        <a:ext cx="1192084" cy="9742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JPL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399" y="215027"/>
            <a:ext cx="1945001" cy="796942"/>
          </a:xfrm>
          <a:prstGeom prst="rect">
            <a:avLst/>
          </a:prstGeom>
        </p:spPr>
      </p:pic>
      <p:pic>
        <p:nvPicPr>
          <p:cNvPr id="3" name="Picture 2" descr="inde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970" y="53470"/>
            <a:ext cx="1016000" cy="1016000"/>
          </a:xfrm>
          <a:prstGeom prst="rect">
            <a:avLst/>
          </a:prstGeom>
        </p:spPr>
      </p:pic>
      <p:pic>
        <p:nvPicPr>
          <p:cNvPr id="15" name="Picture 14" descr="image001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0139" y="2616199"/>
            <a:ext cx="3595125" cy="4216402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8" t="5613" r="13503" b="7406"/>
          <a:stretch/>
        </p:blipFill>
        <p:spPr>
          <a:xfrm>
            <a:off x="145442" y="5096697"/>
            <a:ext cx="1511300" cy="1574800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t="9787"/>
          <a:stretch/>
        </p:blipFill>
        <p:spPr>
          <a:xfrm rot="5400000">
            <a:off x="4285997" y="2965203"/>
            <a:ext cx="1930888" cy="1587506"/>
          </a:xfrm>
          <a:prstGeom prst="rect">
            <a:avLst/>
          </a:prstGeom>
        </p:spPr>
      </p:pic>
      <p:pic>
        <p:nvPicPr>
          <p:cNvPr id="16" name="Picture 15" descr="ncar-logo-sm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872" y="100727"/>
            <a:ext cx="2901098" cy="911242"/>
          </a:xfrm>
          <a:prstGeom prst="rect">
            <a:avLst/>
          </a:prstGeom>
        </p:spPr>
      </p:pic>
      <p:pic>
        <p:nvPicPr>
          <p:cNvPr id="17" name="Picture 16" descr="nsf1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614" y="56982"/>
            <a:ext cx="1010258" cy="101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4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Chlorophyll across Drake Passage 65 to 85W</a:t>
            </a:r>
            <a:endParaRPr lang="en-US" sz="3200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089" y="888612"/>
            <a:ext cx="6076703" cy="596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4365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117" y="-86430"/>
            <a:ext cx="7886700" cy="1325563"/>
          </a:xfrm>
        </p:spPr>
        <p:txBody>
          <a:bodyPr/>
          <a:lstStyle/>
          <a:p>
            <a:r>
              <a:rPr lang="en-US" dirty="0" smtClean="0"/>
              <a:t>PRISM Image Analysis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1" y="908872"/>
            <a:ext cx="8652932" cy="561939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PRISM processing is still underway due to: 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US" sz="2200" b="1" dirty="0" smtClean="0"/>
              <a:t>Significant data volume</a:t>
            </a:r>
            <a:r>
              <a:rPr lang="en-US" sz="2200" dirty="0" smtClean="0"/>
              <a:t> - ~5.7TB for raw </a:t>
            </a:r>
            <a:r>
              <a:rPr lang="en-US" sz="2200" dirty="0"/>
              <a:t>PRISM </a:t>
            </a:r>
            <a:r>
              <a:rPr lang="en-US" sz="2200" dirty="0" smtClean="0"/>
              <a:t>data from all lab</a:t>
            </a:r>
            <a:r>
              <a:rPr lang="en-US" sz="2200" dirty="0"/>
              <a:t>/field calibration, ferry flights, and research flights </a:t>
            </a:r>
            <a:endParaRPr lang="en-US" sz="2200" dirty="0" smtClean="0"/>
          </a:p>
          <a:p>
            <a:pPr marL="914400" lvl="1" indent="-457200" algn="just">
              <a:buFont typeface="+mj-lt"/>
              <a:buAutoNum type="arabicPeriod"/>
            </a:pPr>
            <a:r>
              <a:rPr lang="en-US" sz="2200" b="1" dirty="0" smtClean="0"/>
              <a:t>Code issues </a:t>
            </a:r>
            <a:r>
              <a:rPr lang="en-US" sz="2200" dirty="0" smtClean="0"/>
              <a:t>- Issues with </a:t>
            </a:r>
            <a:r>
              <a:rPr lang="en-US" sz="2200" dirty="0" err="1" smtClean="0"/>
              <a:t>orthorectification</a:t>
            </a:r>
            <a:r>
              <a:rPr lang="en-US" sz="2200" dirty="0" smtClean="0"/>
              <a:t> code for ascending/descending flight lines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n-US" sz="2200" b="1" dirty="0" smtClean="0"/>
              <a:t>Calibration and Atmospheric Correction</a:t>
            </a:r>
          </a:p>
          <a:p>
            <a:pPr marL="914400" lvl="1" indent="-457200" algn="just">
              <a:buFont typeface="+mj-lt"/>
              <a:buAutoNum type="arabicPeriod"/>
            </a:pPr>
            <a:endParaRPr lang="en-US" sz="2200" dirty="0"/>
          </a:p>
          <a:p>
            <a:pPr marL="338138" indent="-280988" algn="just"/>
            <a:r>
              <a:rPr lang="en-US" sz="2400" dirty="0" smtClean="0"/>
              <a:t>Priority is given to </a:t>
            </a:r>
            <a:r>
              <a:rPr lang="en-US" sz="2400" dirty="0" err="1" smtClean="0"/>
              <a:t>flightlines</a:t>
            </a:r>
            <a:r>
              <a:rPr lang="en-US" sz="2400" dirty="0" smtClean="0"/>
              <a:t> that contain validation sites and that have interesting biological or integrated </a:t>
            </a:r>
            <a:r>
              <a:rPr lang="en-US" sz="2400" dirty="0"/>
              <a:t>Earth System </a:t>
            </a:r>
            <a:r>
              <a:rPr lang="en-US" sz="2400" dirty="0" smtClean="0"/>
              <a:t>perspectives, including: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200" b="1" dirty="0"/>
              <a:t>February 18, 2016 – Gould </a:t>
            </a:r>
            <a:r>
              <a:rPr lang="en-US" sz="2200" b="1" dirty="0" err="1" smtClean="0"/>
              <a:t>Overflight</a:t>
            </a:r>
            <a:r>
              <a:rPr lang="en-US" sz="2200" b="1" dirty="0" smtClean="0"/>
              <a:t> &amp; Drake Passage</a:t>
            </a:r>
            <a:endParaRPr lang="en-US" sz="2200" b="1" dirty="0"/>
          </a:p>
          <a:p>
            <a:pPr marL="971550" lvl="1" indent="-514350" algn="just">
              <a:buFont typeface="+mj-lt"/>
              <a:buAutoNum type="arabicPeriod"/>
            </a:pPr>
            <a:r>
              <a:rPr lang="en-US" sz="2200" dirty="0" smtClean="0"/>
              <a:t>January 30, 2016 – Patagonia Shelf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200" b="1" dirty="0"/>
              <a:t>January 25, 2016 – Palmer &amp; Gould </a:t>
            </a:r>
            <a:r>
              <a:rPr lang="en-US" sz="2200" b="1" dirty="0" err="1"/>
              <a:t>Overflights</a:t>
            </a:r>
            <a:endParaRPr lang="en-US" sz="2200" b="1" dirty="0"/>
          </a:p>
          <a:p>
            <a:pPr marL="971550" lvl="1" indent="-514350" algn="just">
              <a:buFont typeface="+mj-lt"/>
              <a:buAutoNum type="arabicPeriod"/>
            </a:pPr>
            <a:r>
              <a:rPr lang="en-US" sz="2200" dirty="0" smtClean="0"/>
              <a:t>January 21, February 5, &amp; February 12, 2016 – Ice Edge(s)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200" dirty="0" smtClean="0"/>
              <a:t>January 15, 2016 – Drake Passage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en-US" sz="2200" dirty="0" smtClean="0"/>
              <a:t>All remaining </a:t>
            </a:r>
            <a:r>
              <a:rPr lang="en-US" sz="2200" dirty="0" err="1" smtClean="0"/>
              <a:t>flightlines</a:t>
            </a:r>
            <a:endParaRPr lang="en-US" sz="2200" dirty="0" smtClean="0"/>
          </a:p>
          <a:p>
            <a:pPr marL="971550" lvl="1" indent="-514350" algn="just">
              <a:buFont typeface="+mj-lt"/>
              <a:buAutoNum type="arabicPeriod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18708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2"/>
            <a:ext cx="7555263" cy="716873"/>
          </a:xfrm>
        </p:spPr>
        <p:txBody>
          <a:bodyPr>
            <a:normAutofit/>
          </a:bodyPr>
          <a:lstStyle/>
          <a:p>
            <a:r>
              <a:rPr lang="en-US" sz="3600" dirty="0"/>
              <a:t>Algorithm Design and Validation	</a:t>
            </a:r>
          </a:p>
        </p:txBody>
      </p:sp>
      <p:sp>
        <p:nvSpPr>
          <p:cNvPr id="5" name="Rectangle 4"/>
          <p:cNvSpPr/>
          <p:nvPr/>
        </p:nvSpPr>
        <p:spPr>
          <a:xfrm>
            <a:off x="140692" y="753385"/>
            <a:ext cx="4436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Radiometric Calibration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19677" y="747081"/>
            <a:ext cx="4436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Open Water Validation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53330" y="892840"/>
            <a:ext cx="0" cy="2842293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2392" y="3735133"/>
            <a:ext cx="9033124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40691" y="1095014"/>
            <a:ext cx="45921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00" dirty="0" smtClean="0"/>
              <a:t>We derived a new calibration solution for PRISM based on hangar experiments in March 2016. 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53330" y="1365253"/>
            <a:ext cx="20959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Ocean targets are </a:t>
            </a:r>
            <a:r>
              <a:rPr lang="en-US" sz="1400" dirty="0" smtClean="0"/>
              <a:t>generally harder </a:t>
            </a:r>
            <a:r>
              <a:rPr lang="en-US" sz="1400" dirty="0"/>
              <a:t>to validate directly due to temporal and spatial </a:t>
            </a:r>
            <a:r>
              <a:rPr lang="en-US" sz="1400" dirty="0" smtClean="0"/>
              <a:t>variability; however, in situ data looks promising.</a:t>
            </a:r>
          </a:p>
          <a:p>
            <a:endParaRPr lang="en-US" sz="1400" dirty="0"/>
          </a:p>
          <a:p>
            <a:r>
              <a:rPr lang="en-US" sz="1400" dirty="0" smtClean="0"/>
              <a:t>Comparison with PRISM </a:t>
            </a:r>
            <a:r>
              <a:rPr lang="en-US" sz="1400" dirty="0" err="1" smtClean="0"/>
              <a:t>Rrs</a:t>
            </a:r>
            <a:r>
              <a:rPr lang="en-US" sz="1400" dirty="0" smtClean="0"/>
              <a:t> </a:t>
            </a:r>
            <a:r>
              <a:rPr lang="en-US" sz="1400" dirty="0" smtClean="0"/>
              <a:t>ongoing</a:t>
            </a:r>
            <a:endParaRPr lang="en-US" sz="1400" dirty="0"/>
          </a:p>
        </p:txBody>
      </p:sp>
      <p:sp>
        <p:nvSpPr>
          <p:cNvPr id="39" name="Rectangle 38"/>
          <p:cNvSpPr/>
          <p:nvPr/>
        </p:nvSpPr>
        <p:spPr>
          <a:xfrm>
            <a:off x="3606800" y="3766134"/>
            <a:ext cx="5194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Level 3: </a:t>
            </a:r>
            <a:r>
              <a:rPr lang="en-US" b="1" dirty="0"/>
              <a:t>Water Optical </a:t>
            </a:r>
            <a:r>
              <a:rPr lang="en-US" b="1" dirty="0" smtClean="0"/>
              <a:t>Properties (</a:t>
            </a:r>
            <a:r>
              <a:rPr lang="en-US" b="1" dirty="0" err="1" smtClean="0"/>
              <a:t>Chla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47" name="Rectangle 46"/>
          <p:cNvSpPr/>
          <p:nvPr/>
        </p:nvSpPr>
        <p:spPr>
          <a:xfrm>
            <a:off x="140691" y="3766134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Level 2 </a:t>
            </a:r>
            <a:r>
              <a:rPr lang="en-US" b="1" dirty="0" smtClean="0"/>
              <a:t>Product: Reflectance</a:t>
            </a:r>
            <a:endParaRPr lang="en-US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1280598" y="5899150"/>
            <a:ext cx="1631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PRISM </a:t>
            </a:r>
            <a:r>
              <a:rPr lang="en-US" sz="1400" dirty="0" err="1" smtClean="0"/>
              <a:t>R</a:t>
            </a:r>
            <a:r>
              <a:rPr lang="en-US" sz="1400" baseline="-25000" dirty="0" err="1" smtClean="0"/>
              <a:t>rs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(Visible RGB shown)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499" y="1455724"/>
            <a:ext cx="1966339" cy="12139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0691" y="1551465"/>
            <a:ext cx="262580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/>
              <a:t>The flat field used two blue sphere acquisitions at full intensity, and agree to within 0.1</a:t>
            </a:r>
            <a:r>
              <a:rPr lang="en-US" sz="1300" dirty="0" smtClean="0"/>
              <a:t>%.</a:t>
            </a:r>
            <a:endParaRPr lang="en-US" sz="13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2752"/>
          <a:stretch/>
        </p:blipFill>
        <p:spPr>
          <a:xfrm>
            <a:off x="140692" y="2243962"/>
            <a:ext cx="2370237" cy="1423036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2510930" y="2965691"/>
            <a:ext cx="22066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 smtClean="0"/>
              <a:t>Wavelength calibration / solar residual test was reasonable.</a:t>
            </a:r>
            <a:endParaRPr lang="en-US" sz="1300" dirty="0"/>
          </a:p>
        </p:txBody>
      </p:sp>
      <p:cxnSp>
        <p:nvCxnSpPr>
          <p:cNvPr id="61" name="Straight Connector 60"/>
          <p:cNvCxnSpPr/>
          <p:nvPr/>
        </p:nvCxnSpPr>
        <p:spPr>
          <a:xfrm>
            <a:off x="3474966" y="3735133"/>
            <a:ext cx="0" cy="3122867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Picture 62" descr="Screen Shot 2016-01-28 at 12.44.04 PM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3228" r="50595"/>
          <a:stretch/>
        </p:blipFill>
        <p:spPr>
          <a:xfrm>
            <a:off x="140692" y="4135466"/>
            <a:ext cx="1027608" cy="2722534"/>
          </a:xfrm>
          <a:prstGeom prst="rect">
            <a:avLst/>
          </a:prstGeom>
        </p:spPr>
      </p:pic>
      <p:pic>
        <p:nvPicPr>
          <p:cNvPr id="67" name="Picture 66" descr="20160115t200054_spectr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98" y="4135466"/>
            <a:ext cx="1955012" cy="1384801"/>
          </a:xfrm>
          <a:prstGeom prst="rect">
            <a:avLst/>
          </a:prstGeom>
        </p:spPr>
      </p:pic>
      <p:cxnSp>
        <p:nvCxnSpPr>
          <p:cNvPr id="69" name="Straight Arrow Connector 68"/>
          <p:cNvCxnSpPr/>
          <p:nvPr/>
        </p:nvCxnSpPr>
        <p:spPr>
          <a:xfrm flipV="1">
            <a:off x="901092" y="4758267"/>
            <a:ext cx="1046241" cy="46566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74966" y="4086769"/>
            <a:ext cx="55807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Standard multi-bea</a:t>
            </a:r>
            <a:r>
              <a:rPr lang="en-US" sz="1400" dirty="0"/>
              <a:t>m</a:t>
            </a:r>
            <a:r>
              <a:rPr lang="en-US" sz="1400" dirty="0" smtClean="0"/>
              <a:t> &amp; spectroscopic retrieval algorithms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r="60067"/>
          <a:stretch/>
        </p:blipFill>
        <p:spPr>
          <a:xfrm>
            <a:off x="3866759" y="4240658"/>
            <a:ext cx="1732158" cy="261734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8"/>
          <a:srcRect l="40102"/>
          <a:stretch/>
        </p:blipFill>
        <p:spPr>
          <a:xfrm>
            <a:off x="5676450" y="4313303"/>
            <a:ext cx="2526063" cy="25446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7312" y="1147412"/>
            <a:ext cx="2319759" cy="235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2"/>
            <a:ext cx="7653867" cy="716873"/>
          </a:xfrm>
        </p:spPr>
        <p:txBody>
          <a:bodyPr/>
          <a:lstStyle/>
          <a:p>
            <a:r>
              <a:rPr lang="en-US" dirty="0" smtClean="0"/>
              <a:t>Airborne &amp; In Situ Data Products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E5814950-0F25-0B4E-8E62-D8375048237A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17570" y="1091017"/>
          <a:ext cx="8826856" cy="2566821"/>
        </p:xfrm>
        <a:graphic>
          <a:graphicData uri="http://schemas.openxmlformats.org/drawingml/2006/table">
            <a:tbl>
              <a:tblPr/>
              <a:tblGrid>
                <a:gridCol w="1637663"/>
                <a:gridCol w="7189193"/>
              </a:tblGrid>
              <a:tr h="25400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Data Product </a:t>
                      </a:r>
                    </a:p>
                  </a:txBody>
                  <a:tcPr marL="70961" marR="70961" marT="35481" marB="35481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Description </a:t>
                      </a:r>
                    </a:p>
                  </a:txBody>
                  <a:tcPr marL="70961" marR="70961" marT="35481" marB="35481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0465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effectLst/>
                        </a:rPr>
                        <a:t>Airborne</a:t>
                      </a:r>
                      <a:r>
                        <a:rPr lang="en-US" sz="1300" b="1" baseline="0" dirty="0" smtClean="0">
                          <a:effectLst/>
                        </a:rPr>
                        <a:t> Data Products Generated by the PRISM Science Data System (SDS)</a:t>
                      </a:r>
                      <a:endParaRPr lang="en-US" sz="1300" b="1" dirty="0">
                        <a:effectLst/>
                      </a:endParaRPr>
                    </a:p>
                  </a:txBody>
                  <a:tcPr marL="70961" marR="70961" marT="35481" marB="35481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6274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effectLst/>
                        </a:rPr>
                        <a:t>Level 0</a:t>
                      </a:r>
                      <a:endParaRPr lang="en-US" sz="1300" b="1" dirty="0">
                        <a:effectLst/>
                      </a:endParaRPr>
                    </a:p>
                  </a:txBody>
                  <a:tcPr marL="70961" marR="70961" marT="35481" marB="35481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300" dirty="0" smtClean="0">
                          <a:effectLst/>
                        </a:rPr>
                        <a:t>Reconstructed, unprocessed PRISM digitized numbers (DN) at full resolution with GPS</a:t>
                      </a:r>
                      <a:endParaRPr lang="en-US" sz="1300" dirty="0">
                        <a:effectLst/>
                      </a:endParaRPr>
                    </a:p>
                  </a:txBody>
                  <a:tcPr marL="70961" marR="70961" marT="35481" marB="35481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573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effectLst/>
                        </a:rPr>
                        <a:t>Level 1  </a:t>
                      </a:r>
                      <a:endParaRPr lang="en-US" sz="1300" b="1" dirty="0">
                        <a:effectLst/>
                      </a:endParaRPr>
                    </a:p>
                  </a:txBody>
                  <a:tcPr marL="70961" marR="70961" marT="35481" marB="35481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300" dirty="0" smtClean="0">
                          <a:effectLst/>
                        </a:rPr>
                        <a:t>Calibrated spectral radiance with </a:t>
                      </a:r>
                      <a:r>
                        <a:rPr lang="en-US" sz="1300" dirty="0" err="1" smtClean="0">
                          <a:effectLst/>
                        </a:rPr>
                        <a:t>geolocation</a:t>
                      </a:r>
                      <a:r>
                        <a:rPr lang="en-US" sz="1300" baseline="0" dirty="0" smtClean="0">
                          <a:effectLst/>
                        </a:rPr>
                        <a:t> information, incl. </a:t>
                      </a:r>
                      <a:r>
                        <a:rPr lang="en-US" sz="1300" dirty="0" smtClean="0">
                          <a:effectLst/>
                        </a:rPr>
                        <a:t>illumination and observation geometry</a:t>
                      </a:r>
                      <a:endParaRPr lang="en-US" sz="1300" dirty="0">
                        <a:effectLst/>
                      </a:endParaRPr>
                    </a:p>
                  </a:txBody>
                  <a:tcPr marL="70961" marR="70961" marT="35481" marB="35481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564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effectLst/>
                        </a:rPr>
                        <a:t>Level 2</a:t>
                      </a:r>
                      <a:endParaRPr lang="en-US" sz="1300" b="1" dirty="0">
                        <a:effectLst/>
                      </a:endParaRPr>
                    </a:p>
                  </a:txBody>
                  <a:tcPr marL="70961" marR="70961" marT="35481" marB="35481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300" dirty="0" smtClean="0">
                          <a:effectLst/>
                        </a:rPr>
                        <a:t>Reflectance generated following atmosphere</a:t>
                      </a:r>
                      <a:r>
                        <a:rPr lang="en-US" sz="1300" baseline="0" dirty="0" smtClean="0">
                          <a:effectLst/>
                        </a:rPr>
                        <a:t> </a:t>
                      </a:r>
                      <a:r>
                        <a:rPr lang="en-US" sz="1300" dirty="0" err="1" smtClean="0">
                          <a:effectLst/>
                        </a:rPr>
                        <a:t>radiative</a:t>
                      </a:r>
                      <a:r>
                        <a:rPr lang="en-US" sz="1300" dirty="0" smtClean="0">
                          <a:effectLst/>
                        </a:rPr>
                        <a:t> transfer inversion</a:t>
                      </a:r>
                      <a:r>
                        <a:rPr lang="en-US" sz="1300" baseline="0" dirty="0" smtClean="0">
                          <a:effectLst/>
                        </a:rPr>
                        <a:t> wit</a:t>
                      </a:r>
                      <a:r>
                        <a:rPr lang="en-US" sz="1300" dirty="0" smtClean="0">
                          <a:effectLst/>
                        </a:rPr>
                        <a:t>h </a:t>
                      </a:r>
                      <a:r>
                        <a:rPr lang="en-US" sz="1300" dirty="0" err="1" smtClean="0">
                          <a:effectLst/>
                        </a:rPr>
                        <a:t>geolocation</a:t>
                      </a:r>
                      <a:r>
                        <a:rPr lang="en-US" sz="1300" dirty="0" smtClean="0">
                          <a:effectLst/>
                        </a:rPr>
                        <a:t>, support processing information and flags</a:t>
                      </a:r>
                      <a:endParaRPr lang="en-US" sz="1300" dirty="0">
                        <a:effectLst/>
                      </a:endParaRPr>
                    </a:p>
                  </a:txBody>
                  <a:tcPr marL="70961" marR="70961" marT="35481" marB="35481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041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effectLst/>
                        </a:rPr>
                        <a:t>Level 3</a:t>
                      </a:r>
                      <a:endParaRPr lang="en-US" sz="1300" b="1" dirty="0">
                        <a:effectLst/>
                      </a:endParaRPr>
                    </a:p>
                  </a:txBody>
                  <a:tcPr marL="70961" marR="70961" marT="35481" marB="35481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300" dirty="0" smtClean="0">
                          <a:effectLst/>
                        </a:rPr>
                        <a:t>Chlorophyll-a with </a:t>
                      </a:r>
                      <a:r>
                        <a:rPr lang="en-US" sz="1300" dirty="0" err="1" smtClean="0">
                          <a:effectLst/>
                        </a:rPr>
                        <a:t>geolocation</a:t>
                      </a:r>
                      <a:r>
                        <a:rPr lang="en-US" sz="1300" dirty="0" smtClean="0">
                          <a:effectLst/>
                        </a:rPr>
                        <a:t>, uncertainties, and flags</a:t>
                      </a:r>
                      <a:endParaRPr lang="en-US" sz="1300" dirty="0">
                        <a:effectLst/>
                      </a:endParaRPr>
                    </a:p>
                  </a:txBody>
                  <a:tcPr marL="70961" marR="70961" marT="35481" marB="35481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69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effectLst/>
                        </a:rPr>
                        <a:t>In Situ Data Products Generated by UCONN</a:t>
                      </a:r>
                      <a:endParaRPr lang="en-US" sz="1300" b="1" dirty="0">
                        <a:effectLst/>
                      </a:endParaRPr>
                    </a:p>
                  </a:txBody>
                  <a:tcPr marL="70961" marR="70961" marT="35481" marB="35481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2505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effectLst/>
                        </a:rPr>
                        <a:t>Ancillary In Situ Data</a:t>
                      </a:r>
                      <a:endParaRPr lang="en-US" sz="1300" b="1" dirty="0">
                        <a:effectLst/>
                      </a:endParaRPr>
                    </a:p>
                  </a:txBody>
                  <a:tcPr marL="70961" marR="70961" marT="35481" marB="35481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 smtClean="0">
                          <a:latin typeface="+mn-lt"/>
                        </a:rPr>
                        <a:t>Optical</a:t>
                      </a:r>
                      <a:r>
                        <a:rPr lang="en-US" sz="1300" baseline="0" dirty="0" smtClean="0">
                          <a:latin typeface="+mn-lt"/>
                        </a:rPr>
                        <a:t> ship-based </a:t>
                      </a:r>
                      <a:r>
                        <a:rPr lang="en-US" sz="1300" dirty="0" smtClean="0">
                          <a:latin typeface="+mn-lt"/>
                        </a:rPr>
                        <a:t>calibration/validation</a:t>
                      </a:r>
                    </a:p>
                  </a:txBody>
                  <a:tcPr marL="70961" marR="70961" marT="35481" marB="35481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244600" y="4128047"/>
          <a:ext cx="6400800" cy="1772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5824"/>
                <a:gridCol w="2604976"/>
              </a:tblGrid>
              <a:tr h="218440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Event</a:t>
                      </a:r>
                      <a:endParaRPr lang="en-US" sz="1300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Deadline</a:t>
                      </a:r>
                      <a:endParaRPr lang="en-US" sz="1300" b="1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Preliminary Data Submission Deadline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28 August 2016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Final Data Submission Deadline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31</a:t>
                      </a:r>
                      <a:r>
                        <a:rPr lang="en-US" sz="1300" baseline="0" dirty="0" smtClean="0"/>
                        <a:t> December 2016</a:t>
                      </a:r>
                      <a:endParaRPr lang="en-US" sz="13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Initial Data Analysis Period (ORCAS Science Team)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 March 2016 – 28 February 2017</a:t>
                      </a:r>
                      <a:endParaRPr lang="en-US" sz="13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Data Becomes Public Domain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 March 2017</a:t>
                      </a:r>
                      <a:endParaRPr lang="en-US" sz="13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412067" y="3789493"/>
            <a:ext cx="2137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ORCAS Data Policy</a:t>
            </a:r>
            <a:endParaRPr lang="en-US" sz="16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396874" y="6117624"/>
            <a:ext cx="624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Data products will follow the ORCAS Data Policy.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651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PRISM:  Where are we at since last update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Evaluating the atmospheric correction</a:t>
            </a:r>
          </a:p>
          <a:p>
            <a:r>
              <a:rPr lang="en-US" dirty="0" smtClean="0"/>
              <a:t>Spectra  appear blue-enhanced compared to our field validation (aerosol and skylight)</a:t>
            </a:r>
          </a:p>
          <a:p>
            <a:r>
              <a:rPr lang="en-US" dirty="0" smtClean="0"/>
              <a:t>This will impact retrievals of Chlorophyll an</a:t>
            </a:r>
          </a:p>
          <a:p>
            <a:r>
              <a:rPr lang="en-US" dirty="0" smtClean="0"/>
              <a:t>GOOD NEWS: Working </a:t>
            </a:r>
            <a:r>
              <a:rPr lang="en-US" dirty="0"/>
              <a:t>on improvements with Bo-Cai Gao, NRL  and David Thompson, JPL next </a:t>
            </a:r>
            <a:r>
              <a:rPr lang="en-US" dirty="0" smtClean="0"/>
              <a:t>week</a:t>
            </a:r>
          </a:p>
          <a:p>
            <a:endParaRPr lang="en-US" dirty="0"/>
          </a:p>
          <a:p>
            <a:r>
              <a:rPr lang="en-US" dirty="0" smtClean="0"/>
              <a:t>PRISM imagery is available in a binary ENVI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059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422" y="1438888"/>
            <a:ext cx="2901281" cy="24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14" y="727707"/>
            <a:ext cx="52251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9995" y="1895189"/>
            <a:ext cx="1364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Adelaide Island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51730" y="876340"/>
            <a:ext cx="2623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Level 2 - &lt;1 km resolution</a:t>
            </a:r>
          </a:p>
          <a:p>
            <a:r>
              <a:rPr lang="en-US" dirty="0"/>
              <a:t>MODIS Aqua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8"/>
          <a:stretch/>
        </p:blipFill>
        <p:spPr>
          <a:xfrm>
            <a:off x="5474422" y="4156707"/>
            <a:ext cx="3295529" cy="25952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2568" y="2458707"/>
            <a:ext cx="1591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R/V Gould</a:t>
            </a:r>
          </a:p>
        </p:txBody>
      </p:sp>
      <p:sp>
        <p:nvSpPr>
          <p:cNvPr id="7" name="Rectangle 6"/>
          <p:cNvSpPr/>
          <p:nvPr/>
        </p:nvSpPr>
        <p:spPr>
          <a:xfrm>
            <a:off x="3485568" y="2875550"/>
            <a:ext cx="113944" cy="11146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/>
          <p:cNvSpPr txBox="1"/>
          <p:nvPr/>
        </p:nvSpPr>
        <p:spPr>
          <a:xfrm>
            <a:off x="5664341" y="3806342"/>
            <a:ext cx="2658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Ship </a:t>
            </a:r>
            <a:r>
              <a:rPr lang="en-US" sz="2400" dirty="0" err="1"/>
              <a:t>Rrs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7445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3811" y="-167682"/>
            <a:ext cx="10030774" cy="727425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3128" y="1782520"/>
            <a:ext cx="9323956" cy="4810695"/>
            <a:chOff x="83128" y="1782520"/>
            <a:chExt cx="9323956" cy="4810695"/>
          </a:xfrm>
        </p:grpSpPr>
        <p:pic>
          <p:nvPicPr>
            <p:cNvPr id="1026" name="Picture 1" descr="image00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5619" y="1782520"/>
              <a:ext cx="6291465" cy="4810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83128" y="5603400"/>
              <a:ext cx="40820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Chl</a:t>
              </a:r>
              <a:r>
                <a:rPr lang="en-US" sz="2400" dirty="0" smtClean="0">
                  <a:solidFill>
                    <a:schemeClr val="bg1"/>
                  </a:solidFill>
                </a:rPr>
                <a:t>~ 6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ug</a:t>
              </a:r>
              <a:r>
                <a:rPr lang="en-US" sz="2400" dirty="0" smtClean="0">
                  <a:solidFill>
                    <a:schemeClr val="bg1"/>
                  </a:solidFill>
                </a:rPr>
                <a:t>/L from</a:t>
              </a:r>
            </a:p>
            <a:p>
              <a:r>
                <a:rPr lang="en-US" sz="2400" dirty="0" smtClean="0">
                  <a:solidFill>
                    <a:schemeClr val="bg1"/>
                  </a:solidFill>
                </a:rPr>
                <a:t>Radiometry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24176" y="74585"/>
            <a:ext cx="3268647" cy="1417394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Water was green in color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45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684239"/>
            <a:ext cx="9144000" cy="55657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577" y="101600"/>
            <a:ext cx="7886700" cy="720871"/>
          </a:xfrm>
        </p:spPr>
        <p:txBody>
          <a:bodyPr/>
          <a:lstStyle/>
          <a:p>
            <a:r>
              <a:rPr lang="en-US" dirty="0" smtClean="0"/>
              <a:t>Chlorophyll from ship -- Schofield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630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226" y="1633865"/>
            <a:ext cx="5211401" cy="51435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659699" y="3449646"/>
            <a:ext cx="24003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899729" y="3294977"/>
            <a:ext cx="5389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PRISM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0" y="275107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PRISM higher blue than measured near the Antarctic Peninsula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44212" y="1923836"/>
            <a:ext cx="2655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Aerosol contamination</a:t>
            </a:r>
          </a:p>
          <a:p>
            <a:r>
              <a:rPr lang="en-US" dirty="0" smtClean="0"/>
              <a:t>Surface reflected skylight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814618" y="2570167"/>
            <a:ext cx="563418" cy="3243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665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patterns in </a:t>
            </a:r>
            <a:r>
              <a:rPr lang="en-US" dirty="0" err="1" smtClean="0"/>
              <a:t>Chl</a:t>
            </a:r>
            <a:r>
              <a:rPr lang="en-US" dirty="0" smtClean="0"/>
              <a:t> can be observed with PRISM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1387"/>
          <a:stretch/>
        </p:blipFill>
        <p:spPr>
          <a:xfrm>
            <a:off x="812799" y="3371274"/>
            <a:ext cx="8105843" cy="3038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5"/>
          <a:stretch/>
        </p:blipFill>
        <p:spPr>
          <a:xfrm>
            <a:off x="701963" y="1625601"/>
            <a:ext cx="7640153" cy="195854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0273" y="6302627"/>
            <a:ext cx="9035473" cy="1110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prm20160125t184236_chla_v1k_img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370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2"/>
            <a:ext cx="7687733" cy="71687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NASA Rapid Response Objectives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152400" y="990600"/>
            <a:ext cx="8839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/>
              <a:t>PRISM will complement </a:t>
            </a:r>
            <a:r>
              <a:rPr lang="en-US" sz="2000" b="1" dirty="0"/>
              <a:t>ORCAS observations </a:t>
            </a:r>
            <a:r>
              <a:rPr lang="en-US" sz="2000" b="1" dirty="0" smtClean="0"/>
              <a:t>in </a:t>
            </a:r>
            <a:r>
              <a:rPr lang="en-US" sz="2000" b="1" dirty="0"/>
              <a:t>the Southern Ocean, providing data products that are critical </a:t>
            </a:r>
            <a:r>
              <a:rPr lang="en-US" sz="2000" b="1" dirty="0" smtClean="0"/>
              <a:t>to:</a:t>
            </a:r>
          </a:p>
          <a:p>
            <a:pPr algn="just"/>
            <a:endParaRPr lang="en-US" sz="800" dirty="0" smtClean="0"/>
          </a:p>
          <a:p>
            <a:pPr marL="800100" lvl="1" indent="-342900" algn="just">
              <a:buFont typeface="+mj-lt"/>
              <a:buAutoNum type="arabicPeriod"/>
            </a:pPr>
            <a:r>
              <a:rPr lang="en-US" sz="2000" dirty="0" smtClean="0"/>
              <a:t>Ocean biogeochemistry</a:t>
            </a:r>
          </a:p>
          <a:p>
            <a:pPr marL="800100" lvl="1" indent="-342900" algn="just">
              <a:buFont typeface="+mj-lt"/>
              <a:buAutoNum type="arabicPeriod"/>
            </a:pPr>
            <a:endParaRPr lang="en-US" sz="2000" dirty="0"/>
          </a:p>
          <a:p>
            <a:pPr marL="800100" lvl="1" indent="-342900" algn="just">
              <a:buFont typeface="+mj-lt"/>
              <a:buAutoNum type="arabicPeriod"/>
            </a:pPr>
            <a:r>
              <a:rPr lang="en-US" sz="2000" dirty="0" smtClean="0"/>
              <a:t>Analog to future hyperspectral satellites (PACE) </a:t>
            </a:r>
          </a:p>
          <a:p>
            <a:pPr marL="800100" lvl="1" indent="-342900" algn="just">
              <a:buFont typeface="+mj-lt"/>
              <a:buAutoNum type="arabicPeriod"/>
            </a:pPr>
            <a:endParaRPr lang="en-US" sz="2000" dirty="0"/>
          </a:p>
          <a:p>
            <a:pPr marL="800100" lvl="1" indent="-342900" algn="just">
              <a:buFont typeface="+mj-lt"/>
              <a:buAutoNum type="arabicPeriod"/>
            </a:pPr>
            <a:r>
              <a:rPr lang="en-US" sz="2000" dirty="0" smtClean="0"/>
              <a:t>Synergy to ongoing field projects </a:t>
            </a:r>
          </a:p>
          <a:p>
            <a:pPr lvl="2" algn="just"/>
            <a:r>
              <a:rPr lang="en-US" sz="2000" dirty="0" smtClean="0"/>
              <a:t>-SOCCOM, Palmer LTER, Drake Passage Time Series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7541" t="20598" r="47417" b="6962"/>
          <a:stretch/>
        </p:blipFill>
        <p:spPr>
          <a:xfrm rot="5400000">
            <a:off x="4006852" y="1767206"/>
            <a:ext cx="1143000" cy="882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4815" t="6246" r="44736" b="7490"/>
          <a:stretch/>
        </p:blipFill>
        <p:spPr>
          <a:xfrm rot="16200000">
            <a:off x="3033717" y="1063942"/>
            <a:ext cx="1676399" cy="7439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7133" t="7664" r="37533" b="7498"/>
          <a:stretch/>
        </p:blipFill>
        <p:spPr>
          <a:xfrm rot="16200000">
            <a:off x="6624320" y="3264537"/>
            <a:ext cx="1701803" cy="3063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7602" y="402145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Open Ocean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2" y="402145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Sea Ice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010402" y="5697856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Coastal Waters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232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856" y="2199033"/>
            <a:ext cx="5830448" cy="23158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4" y="4514850"/>
            <a:ext cx="3974422" cy="1485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341" y="4514850"/>
            <a:ext cx="3921919" cy="15001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4156544" cy="14441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4528" y="698846"/>
            <a:ext cx="33845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Sea ice masking needs to be applied</a:t>
            </a:r>
            <a:r>
              <a:rPr lang="en-US" dirty="0" smtClean="0"/>
              <a:t>!</a:t>
            </a:r>
          </a:p>
          <a:p>
            <a:endParaRPr lang="en-US" dirty="0"/>
          </a:p>
          <a:p>
            <a:r>
              <a:rPr lang="en-US" dirty="0" smtClean="0"/>
              <a:t>Subtle striping in detector array as 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370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941" y="19664"/>
            <a:ext cx="7886700" cy="1325563"/>
          </a:xfrm>
        </p:spPr>
        <p:txBody>
          <a:bodyPr/>
          <a:lstStyle/>
          <a:p>
            <a:r>
              <a:rPr lang="en-US" dirty="0" smtClean="0"/>
              <a:t>Field effort on Pal LTER cruise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167964" y="1145894"/>
            <a:ext cx="6890419" cy="5557912"/>
            <a:chOff x="0" y="0"/>
            <a:chExt cx="3756660" cy="318196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" y="0"/>
              <a:ext cx="1943100" cy="24822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09"/>
            <a:stretch/>
          </p:blipFill>
          <p:spPr bwMode="auto">
            <a:xfrm>
              <a:off x="1935480" y="7620"/>
              <a:ext cx="1790700" cy="16675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5480" y="1333500"/>
              <a:ext cx="1790700" cy="1163955"/>
            </a:xfrm>
            <a:prstGeom prst="rect">
              <a:avLst/>
            </a:prstGeom>
          </p:spPr>
        </p:pic>
        <p:sp>
          <p:nvSpPr>
            <p:cNvPr id="9" name="Text Box 31"/>
            <p:cNvSpPr txBox="1"/>
            <p:nvPr/>
          </p:nvSpPr>
          <p:spPr>
            <a:xfrm>
              <a:off x="0" y="2484121"/>
              <a:ext cx="3756660" cy="697846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Fig. 5.  </a:t>
              </a:r>
              <a:r>
                <a:rPr lang="en-US" sz="1100"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Pictures of optical sensors deployed during the ORCAS/LTER field campaign.  Stations with sea ice will be flagged.</a:t>
              </a:r>
              <a:endParaRPr lang="en-US" sz="100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737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865" y="408306"/>
            <a:ext cx="8707261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Water-leaving reflectance shows spectral features related </a:t>
            </a:r>
            <a:r>
              <a:rPr lang="en-US" smtClean="0"/>
              <a:t>to Phytoplankton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Multi-Spectral Satellites		 Hyperspectral</a:t>
            </a:r>
            <a:endParaRPr lang="en-US" dirty="0"/>
          </a:p>
        </p:txBody>
      </p:sp>
      <p:pic>
        <p:nvPicPr>
          <p:cNvPr id="2050" name="Picture 2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5"/>
          <a:stretch/>
        </p:blipFill>
        <p:spPr bwMode="auto">
          <a:xfrm>
            <a:off x="5489479" y="2412682"/>
            <a:ext cx="3513768" cy="385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r="88610" b="7601"/>
          <a:stretch/>
        </p:blipFill>
        <p:spPr bwMode="auto">
          <a:xfrm>
            <a:off x="5032279" y="2559240"/>
            <a:ext cx="457200" cy="356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1" r="30940" b="63862"/>
          <a:stretch/>
        </p:blipFill>
        <p:spPr>
          <a:xfrm>
            <a:off x="373480" y="2201335"/>
            <a:ext cx="4456771" cy="448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3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214076" y="998423"/>
            <a:ext cx="4438650" cy="118104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Phytoplankton Taxa</a:t>
            </a:r>
            <a:br>
              <a:rPr lang="en-US" b="1" dirty="0" smtClean="0"/>
            </a:br>
            <a:r>
              <a:rPr lang="en-US" b="1" dirty="0" smtClean="0"/>
              <a:t>will be related to CO2 and O2 flux data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581891" y="248747"/>
            <a:ext cx="4076700" cy="64341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 </a:t>
            </a:r>
            <a:r>
              <a:rPr lang="en-US" b="1" dirty="0"/>
              <a:t>Antarctic Zone</a:t>
            </a:r>
          </a:p>
          <a:p>
            <a:r>
              <a:rPr lang="en-US" dirty="0" smtClean="0"/>
              <a:t>Diatoms type 1</a:t>
            </a:r>
          </a:p>
          <a:p>
            <a:r>
              <a:rPr lang="en-US" dirty="0" err="1" smtClean="0"/>
              <a:t>Haptophyte</a:t>
            </a:r>
            <a:r>
              <a:rPr lang="en-US" dirty="0" smtClean="0"/>
              <a:t> </a:t>
            </a:r>
            <a:r>
              <a:rPr lang="en-US" dirty="0"/>
              <a:t>type 8</a:t>
            </a:r>
          </a:p>
          <a:p>
            <a:pPr lvl="1"/>
            <a:r>
              <a:rPr lang="en-US" i="1" dirty="0" err="1"/>
              <a:t>Phaeocystis</a:t>
            </a:r>
            <a:r>
              <a:rPr lang="en-US" i="1" dirty="0"/>
              <a:t> </a:t>
            </a:r>
            <a:r>
              <a:rPr lang="en-US" i="1" dirty="0" err="1"/>
              <a:t>antarctica</a:t>
            </a:r>
            <a:r>
              <a:rPr lang="en-US" i="1" dirty="0"/>
              <a:t> </a:t>
            </a:r>
            <a:endParaRPr lang="en-US" i="1" dirty="0" smtClean="0"/>
          </a:p>
          <a:p>
            <a:r>
              <a:rPr lang="en-US" dirty="0" err="1" smtClean="0"/>
              <a:t>Cryptophytes</a:t>
            </a:r>
            <a:endParaRPr lang="en-US" dirty="0" smtClean="0"/>
          </a:p>
          <a:p>
            <a:r>
              <a:rPr lang="en-US" dirty="0" smtClean="0"/>
              <a:t>Mixed flagellates</a:t>
            </a:r>
          </a:p>
          <a:p>
            <a:pPr marL="0" indent="0">
              <a:buNone/>
            </a:pPr>
            <a:r>
              <a:rPr lang="en-US" b="1" dirty="0" smtClean="0"/>
              <a:t>Polar Front Zone</a:t>
            </a:r>
          </a:p>
          <a:p>
            <a:r>
              <a:rPr lang="en-US" dirty="0" smtClean="0"/>
              <a:t>Diatoms</a:t>
            </a:r>
          </a:p>
          <a:p>
            <a:r>
              <a:rPr lang="en-US" dirty="0" err="1" smtClean="0"/>
              <a:t>Haptophytes</a:t>
            </a:r>
            <a:r>
              <a:rPr lang="en-US" dirty="0" smtClean="0"/>
              <a:t> type 6</a:t>
            </a:r>
          </a:p>
          <a:p>
            <a:pPr lvl="1"/>
            <a:r>
              <a:rPr lang="en-US" dirty="0" err="1" smtClean="0"/>
              <a:t>Coccolithophorids</a:t>
            </a:r>
            <a:endParaRPr lang="en-US" dirty="0" smtClean="0"/>
          </a:p>
          <a:p>
            <a:r>
              <a:rPr lang="en-US" dirty="0" err="1" smtClean="0"/>
              <a:t>Dinoflagellates</a:t>
            </a:r>
            <a:r>
              <a:rPr lang="en-US" dirty="0" smtClean="0"/>
              <a:t> Type 2</a:t>
            </a:r>
          </a:p>
          <a:p>
            <a:pPr marL="0" indent="0">
              <a:buNone/>
            </a:pPr>
            <a:r>
              <a:rPr lang="en-US" b="1" dirty="0" err="1" smtClean="0"/>
              <a:t>Subantarctic</a:t>
            </a:r>
            <a:r>
              <a:rPr lang="en-US" b="1" dirty="0" smtClean="0"/>
              <a:t> Zone</a:t>
            </a:r>
          </a:p>
          <a:p>
            <a:r>
              <a:rPr lang="en-US" dirty="0" smtClean="0"/>
              <a:t>Diatom type 2</a:t>
            </a:r>
          </a:p>
          <a:p>
            <a:r>
              <a:rPr lang="en-US" dirty="0" err="1" smtClean="0"/>
              <a:t>Dinoflagellates</a:t>
            </a:r>
            <a:r>
              <a:rPr lang="en-US" dirty="0" smtClean="0"/>
              <a:t> Type 1</a:t>
            </a:r>
          </a:p>
          <a:p>
            <a:r>
              <a:rPr lang="en-US" dirty="0" err="1" smtClean="0"/>
              <a:t>Haptophytes</a:t>
            </a:r>
            <a:r>
              <a:rPr lang="en-US" dirty="0" smtClean="0"/>
              <a:t> type 6</a:t>
            </a:r>
          </a:p>
          <a:p>
            <a:pPr lvl="1"/>
            <a:r>
              <a:rPr lang="en-US" dirty="0" err="1" smtClean="0"/>
              <a:t>Coccolithophorids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Subtropical Zone</a:t>
            </a:r>
          </a:p>
          <a:p>
            <a:r>
              <a:rPr lang="en-US" dirty="0" err="1"/>
              <a:t>Haptophytes</a:t>
            </a:r>
            <a:r>
              <a:rPr lang="en-US" dirty="0"/>
              <a:t> type 6</a:t>
            </a:r>
          </a:p>
          <a:p>
            <a:pPr lvl="1"/>
            <a:r>
              <a:rPr lang="en-US" dirty="0" err="1"/>
              <a:t>Coccolithophorids</a:t>
            </a:r>
            <a:endParaRPr lang="en-US" dirty="0" smtClean="0"/>
          </a:p>
          <a:p>
            <a:r>
              <a:rPr lang="en-US" dirty="0" smtClean="0"/>
              <a:t>Diatom type 2</a:t>
            </a:r>
          </a:p>
          <a:p>
            <a:r>
              <a:rPr lang="en-US" dirty="0" err="1" smtClean="0">
                <a:solidFill>
                  <a:srgbClr val="C00000"/>
                </a:solidFill>
              </a:rPr>
              <a:t>Dinoflagellates</a:t>
            </a:r>
            <a:r>
              <a:rPr lang="en-US" dirty="0" smtClean="0">
                <a:solidFill>
                  <a:srgbClr val="C00000"/>
                </a:solidFill>
              </a:rPr>
              <a:t> Type 1</a:t>
            </a:r>
          </a:p>
          <a:p>
            <a:pPr lvl="1"/>
            <a:r>
              <a:rPr lang="en-US" dirty="0" err="1">
                <a:solidFill>
                  <a:srgbClr val="C00000"/>
                </a:solidFill>
              </a:rPr>
              <a:t>Peridinin</a:t>
            </a:r>
            <a:r>
              <a:rPr lang="en-US" dirty="0">
                <a:solidFill>
                  <a:srgbClr val="C00000"/>
                </a:solidFill>
              </a:rPr>
              <a:t> /DMSP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5666348" y="3465816"/>
            <a:ext cx="3887787" cy="823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Background</a:t>
            </a:r>
            <a:endParaRPr lang="en-US" sz="2000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5464642" y="3782546"/>
            <a:ext cx="3887787" cy="3684588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Prasinophytes</a:t>
            </a:r>
            <a:endParaRPr lang="en-US" sz="2000" dirty="0" smtClean="0"/>
          </a:p>
          <a:p>
            <a:r>
              <a:rPr lang="en-US" sz="2000" dirty="0" err="1" smtClean="0"/>
              <a:t>Chlorophytes</a:t>
            </a:r>
            <a:endParaRPr lang="en-US" sz="2000" dirty="0" smtClean="0"/>
          </a:p>
          <a:p>
            <a:r>
              <a:rPr lang="en-US" sz="2000" dirty="0" err="1" smtClean="0"/>
              <a:t>Cryptophytes</a:t>
            </a:r>
            <a:endParaRPr lang="en-US" sz="2000" dirty="0" smtClean="0"/>
          </a:p>
          <a:p>
            <a:pPr lvl="1"/>
            <a:r>
              <a:rPr lang="en-US" sz="2000" dirty="0" smtClean="0"/>
              <a:t>Except near meltwater</a:t>
            </a:r>
          </a:p>
          <a:p>
            <a:r>
              <a:rPr lang="en-US" sz="2000" dirty="0" smtClean="0"/>
              <a:t>Cyanobacteria</a:t>
            </a:r>
            <a:endParaRPr lang="en-US" sz="2000" dirty="0"/>
          </a:p>
        </p:txBody>
      </p:sp>
      <p:sp>
        <p:nvSpPr>
          <p:cNvPr id="11" name="Down Arrow 10"/>
          <p:cNvSpPr/>
          <p:nvPr/>
        </p:nvSpPr>
        <p:spPr>
          <a:xfrm rot="10800000">
            <a:off x="3317714" y="190314"/>
            <a:ext cx="533153" cy="62911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83760" y="6355249"/>
            <a:ext cx="188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44 </a:t>
            </a:r>
            <a:r>
              <a:rPr lang="en-US" dirty="0" err="1" smtClean="0"/>
              <a:t>deg</a:t>
            </a:r>
            <a:r>
              <a:rPr lang="en-US" dirty="0" smtClean="0"/>
              <a:t> 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83760" y="103744"/>
            <a:ext cx="188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4 </a:t>
            </a:r>
            <a:r>
              <a:rPr lang="en-US" dirty="0" err="1" smtClean="0"/>
              <a:t>deg</a:t>
            </a:r>
            <a:r>
              <a:rPr lang="en-US" dirty="0" smtClean="0"/>
              <a:t> 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1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88" y="4526153"/>
            <a:ext cx="9330112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Inherent Optical Properties Collected during LTER</a:t>
            </a:r>
          </a:p>
          <a:p>
            <a:r>
              <a:rPr lang="en-US" sz="2000" b="1" dirty="0" smtClean="0"/>
              <a:t>Spectral absorption, attenuation, scattering of particulate and dissolved material</a:t>
            </a:r>
          </a:p>
          <a:p>
            <a:r>
              <a:rPr lang="en-US" sz="2000" b="1" dirty="0" smtClean="0"/>
              <a:t>Volume scattering function </a:t>
            </a:r>
            <a:r>
              <a:rPr lang="en-US" sz="2000" dirty="0" smtClean="0"/>
              <a:t>at 9 angles—an indicator of particle type, including bubbles</a:t>
            </a:r>
          </a:p>
          <a:p>
            <a:r>
              <a:rPr lang="en-US" sz="2000" b="1" dirty="0" smtClean="0"/>
              <a:t>Particulate backscattering</a:t>
            </a:r>
            <a:r>
              <a:rPr lang="en-US" sz="2000" dirty="0" smtClean="0"/>
              <a:t> (single angle, single wavelength)</a:t>
            </a:r>
            <a:endParaRPr lang="en-US" sz="2000" dirty="0"/>
          </a:p>
          <a:p>
            <a:r>
              <a:rPr lang="en-US" sz="2000" b="1" dirty="0" smtClean="0"/>
              <a:t>Chlorophyll and CDOM fluorescence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3" name="Picture 2" descr="IMG_648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6"/>
          <a:stretch/>
        </p:blipFill>
        <p:spPr>
          <a:xfrm>
            <a:off x="256" y="-1"/>
            <a:ext cx="9144000" cy="443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8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Field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u="sng" dirty="0" smtClean="0"/>
              <a:t>Sea Surface Radiometry</a:t>
            </a:r>
          </a:p>
          <a:p>
            <a:r>
              <a:rPr lang="en-US" dirty="0" smtClean="0"/>
              <a:t>Initial processing</a:t>
            </a:r>
          </a:p>
          <a:p>
            <a:pPr lvl="1"/>
            <a:r>
              <a:rPr lang="en-US" dirty="0" smtClean="0"/>
              <a:t>Correction for skylight sensor shutter problem</a:t>
            </a:r>
          </a:p>
          <a:p>
            <a:pPr lvl="1"/>
            <a:endParaRPr lang="en-US" dirty="0"/>
          </a:p>
          <a:p>
            <a:r>
              <a:rPr lang="en-US" dirty="0" smtClean="0"/>
              <a:t>Final processing</a:t>
            </a:r>
          </a:p>
          <a:p>
            <a:pPr lvl="1"/>
            <a:r>
              <a:rPr lang="en-US" dirty="0" smtClean="0"/>
              <a:t>Comparison to satellite</a:t>
            </a:r>
          </a:p>
          <a:p>
            <a:pPr lvl="1"/>
            <a:r>
              <a:rPr lang="en-US" dirty="0" smtClean="0"/>
              <a:t>Comparison to </a:t>
            </a:r>
            <a:r>
              <a:rPr lang="en-US" dirty="0" err="1" smtClean="0"/>
              <a:t>Hydrolight</a:t>
            </a:r>
            <a:r>
              <a:rPr lang="en-US" dirty="0" smtClean="0"/>
              <a:t> radiative transfer model</a:t>
            </a:r>
          </a:p>
          <a:p>
            <a:pPr lvl="1"/>
            <a:r>
              <a:rPr lang="en-US" dirty="0" smtClean="0"/>
              <a:t>Comparison to PRISM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431673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u="sng" dirty="0" smtClean="0"/>
              <a:t>Profiled Inherent Optical Properties</a:t>
            </a:r>
          </a:p>
          <a:p>
            <a:r>
              <a:rPr lang="en-US" dirty="0" smtClean="0"/>
              <a:t>Initial processing underway</a:t>
            </a:r>
          </a:p>
          <a:p>
            <a:r>
              <a:rPr lang="en-US" dirty="0" smtClean="0"/>
              <a:t>Sensor data has been merged with time</a:t>
            </a:r>
          </a:p>
          <a:p>
            <a:r>
              <a:rPr lang="en-US" dirty="0" smtClean="0"/>
              <a:t>Issues with the clean water calibration </a:t>
            </a:r>
          </a:p>
          <a:p>
            <a:r>
              <a:rPr lang="en-US" dirty="0" smtClean="0"/>
              <a:t>Processing to make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7254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2" t="10512" r="27097" b="48034"/>
          <a:stretch/>
        </p:blipFill>
        <p:spPr>
          <a:xfrm>
            <a:off x="4500960" y="1143056"/>
            <a:ext cx="3067665" cy="4472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8" t="10807" r="30537" b="49835"/>
          <a:stretch/>
        </p:blipFill>
        <p:spPr>
          <a:xfrm>
            <a:off x="1253612" y="1141747"/>
            <a:ext cx="3141406" cy="42632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1660" y="5368290"/>
            <a:ext cx="2164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ambria" panose="02040503050406030204" pitchFamily="18" charset="0"/>
              </a:rPr>
              <a:t>Chlorophyll (mg m</a:t>
            </a:r>
            <a:r>
              <a:rPr lang="en-US" sz="1200" baseline="30000" dirty="0" smtClean="0">
                <a:latin typeface="Cambria" panose="02040503050406030204" pitchFamily="18" charset="0"/>
              </a:rPr>
              <a:t>-3</a:t>
            </a:r>
            <a:r>
              <a:rPr lang="en-US" sz="1200" dirty="0" smtClean="0">
                <a:latin typeface="Cambria" panose="02040503050406030204" pitchFamily="18" charset="0"/>
              </a:rPr>
              <a:t>)</a:t>
            </a:r>
            <a:endParaRPr lang="en-US" sz="1200" dirty="0"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7313" y="5338390"/>
            <a:ext cx="2164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Cambria" panose="02040503050406030204" pitchFamily="18" charset="0"/>
              </a:rPr>
              <a:t>log(Calcite) (mol m</a:t>
            </a:r>
            <a:r>
              <a:rPr lang="en-US" sz="1200" baseline="30000" dirty="0" smtClean="0">
                <a:latin typeface="Cambria" panose="02040503050406030204" pitchFamily="18" charset="0"/>
              </a:rPr>
              <a:t>-3</a:t>
            </a:r>
            <a:r>
              <a:rPr lang="en-US" sz="1200" dirty="0" smtClean="0">
                <a:latin typeface="Cambria" panose="02040503050406030204" pitchFamily="18" charset="0"/>
              </a:rPr>
              <a:t>)</a:t>
            </a:r>
            <a:endParaRPr lang="en-US" sz="1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47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high backscattering waters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Coccolithophores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Not near Ant. Coast!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Phaeocystis</a:t>
            </a:r>
            <a:r>
              <a:rPr lang="en-US" dirty="0" smtClean="0"/>
              <a:t> colonies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Glacial flour from meltwater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Whitecaps and bubbles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Sea ice “</a:t>
            </a:r>
            <a:r>
              <a:rPr lang="en-US" dirty="0" err="1" smtClean="0"/>
              <a:t>bergy</a:t>
            </a:r>
            <a:r>
              <a:rPr lang="en-US" dirty="0" smtClean="0"/>
              <a:t> bits”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Influence</a:t>
            </a:r>
          </a:p>
          <a:p>
            <a:pPr lvl="1"/>
            <a:r>
              <a:rPr lang="en-US" dirty="0" smtClean="0"/>
              <a:t>Thermal flux</a:t>
            </a:r>
          </a:p>
          <a:p>
            <a:pPr lvl="1"/>
            <a:r>
              <a:rPr lang="en-US" dirty="0" smtClean="0"/>
              <a:t>Accuracy of algorithms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7044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Haptophyte</a:t>
            </a:r>
            <a:r>
              <a:rPr lang="en-US" dirty="0" smtClean="0"/>
              <a:t> – </a:t>
            </a:r>
            <a:r>
              <a:rPr lang="en-US" i="1" dirty="0" err="1" smtClean="0"/>
              <a:t>Emiliania</a:t>
            </a:r>
            <a:r>
              <a:rPr lang="en-US" i="1" dirty="0" smtClean="0"/>
              <a:t> </a:t>
            </a:r>
            <a:r>
              <a:rPr lang="en-US" i="1" dirty="0" err="1" smtClean="0"/>
              <a:t>huxleyi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627" y="1758701"/>
            <a:ext cx="3164662" cy="263721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24" y="5192492"/>
            <a:ext cx="1766825" cy="13201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71930" y="5667904"/>
            <a:ext cx="3000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Detached </a:t>
            </a:r>
            <a:r>
              <a:rPr lang="en-US" dirty="0" err="1" smtClean="0"/>
              <a:t>Coccolith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36289" y="2233978"/>
            <a:ext cx="300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Coccolithophore</a:t>
            </a:r>
            <a:r>
              <a:rPr lang="en-US" dirty="0" smtClean="0"/>
              <a:t> with a calcite shell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36289" y="307731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CaCO</a:t>
            </a:r>
            <a:r>
              <a:rPr lang="en-US" baseline="-250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precipitation produces CO</a:t>
            </a:r>
            <a:r>
              <a:rPr lang="en-US" baseline="-25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that directly raises pCO</a:t>
            </a:r>
            <a:r>
              <a:rPr lang="en-US" baseline="-25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2surf</a:t>
            </a:r>
            <a:r>
              <a:rPr lang="en-US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en-US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calcite shells provide efficient ballast to transfer organic carbon from the surface to deep ocean potentially increasing NCP, export production and export efficiency which lowers pCO</a:t>
            </a:r>
            <a:r>
              <a:rPr lang="en-US" baseline="-250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2surf</a:t>
            </a:r>
            <a:r>
              <a:rPr lang="en-US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73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4724" y="179329"/>
            <a:ext cx="7886700" cy="1325563"/>
          </a:xfrm>
        </p:spPr>
        <p:txBody>
          <a:bodyPr/>
          <a:lstStyle/>
          <a:p>
            <a:r>
              <a:rPr lang="en-US" i="1" dirty="0" err="1" smtClean="0"/>
              <a:t>Haptophyte</a:t>
            </a:r>
            <a:r>
              <a:rPr lang="en-US" i="1" dirty="0" smtClean="0"/>
              <a:t>: </a:t>
            </a:r>
            <a:br>
              <a:rPr lang="en-US" i="1" dirty="0" smtClean="0"/>
            </a:br>
            <a:r>
              <a:rPr lang="en-US" i="1" dirty="0" err="1" smtClean="0"/>
              <a:t>Phaeocystis</a:t>
            </a:r>
            <a:r>
              <a:rPr lang="en-US" i="1" dirty="0" smtClean="0"/>
              <a:t> </a:t>
            </a:r>
            <a:r>
              <a:rPr lang="en-US" i="1" dirty="0" err="1" smtClean="0"/>
              <a:t>antarctica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9" y="1504892"/>
            <a:ext cx="6353175" cy="2905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78" y="365920"/>
            <a:ext cx="2692400" cy="208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759" y="3809396"/>
            <a:ext cx="2326382" cy="348166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86976" y="4362098"/>
            <a:ext cx="5726126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Quote from Andrew Davidson, Australian Antarctic Division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1" descr="cid:image001.jpg@01D1D90D.FD743A30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57" y="4829204"/>
            <a:ext cx="6199526" cy="147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339038" y="2448720"/>
            <a:ext cx="3238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/>
              <a:t>Phaeocystis</a:t>
            </a:r>
            <a:r>
              <a:rPr lang="en-US" sz="1200" i="1" dirty="0"/>
              <a:t> </a:t>
            </a:r>
            <a:r>
              <a:rPr lang="en-US" sz="1200" i="1" dirty="0" err="1"/>
              <a:t>antarctica</a:t>
            </a:r>
            <a:r>
              <a:rPr lang="en-US" sz="1200" dirty="0"/>
              <a:t>, a flagellate around 6 µm diameter that forms gelatinous colonies up to 2 cm in diameter, is often the first species to bloom in ice-edge waters.</a:t>
            </a:r>
          </a:p>
        </p:txBody>
      </p:sp>
    </p:spTree>
    <p:extLst>
      <p:ext uri="{BB962C8B-B14F-4D97-AF65-F5344CB8AC3E}">
        <p14:creationId xmlns:p14="http://schemas.microsoft.com/office/powerpoint/2010/main" val="1255675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595" y="253366"/>
            <a:ext cx="8230810" cy="430887"/>
          </a:xfrm>
        </p:spPr>
        <p:txBody>
          <a:bodyPr>
            <a:noAutofit/>
          </a:bodyPr>
          <a:lstStyle/>
          <a:p>
            <a:r>
              <a:rPr lang="en-US" dirty="0" smtClean="0"/>
              <a:t>ORCAS Field Campaign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43400" y="990600"/>
            <a:ext cx="45466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cs typeface="Calibri"/>
              </a:rPr>
              <a:t>12 research flights in total (98 flight </a:t>
            </a:r>
            <a:r>
              <a:rPr lang="en-US" sz="1600" dirty="0" err="1" smtClean="0">
                <a:cs typeface="Calibri"/>
              </a:rPr>
              <a:t>hrs</a:t>
            </a:r>
            <a:r>
              <a:rPr lang="en-US" sz="1600" dirty="0" smtClean="0">
                <a:cs typeface="Calibri"/>
              </a:rPr>
              <a:t>)</a:t>
            </a:r>
          </a:p>
          <a:p>
            <a:pPr marL="228600" lvl="1" indent="-228600">
              <a:buFont typeface="Arial"/>
              <a:buChar char="•"/>
            </a:pPr>
            <a:r>
              <a:rPr lang="en-US" sz="1600" dirty="0" smtClean="0">
                <a:cs typeface="Calibri"/>
              </a:rPr>
              <a:t>Western Survey:</a:t>
            </a:r>
          </a:p>
          <a:p>
            <a:pPr marL="571500" lvl="2" indent="-228600">
              <a:buFont typeface="Arial"/>
              <a:buChar char="•"/>
            </a:pPr>
            <a:r>
              <a:rPr lang="en-US" sz="1600" dirty="0" smtClean="0">
                <a:cs typeface="Calibri"/>
              </a:rPr>
              <a:t>15</a:t>
            </a:r>
            <a:r>
              <a:rPr lang="en-US" sz="1600" dirty="0">
                <a:cs typeface="Calibri"/>
              </a:rPr>
              <a:t>, </a:t>
            </a:r>
            <a:r>
              <a:rPr lang="en-US" sz="1600" dirty="0" smtClean="0">
                <a:cs typeface="Calibri"/>
              </a:rPr>
              <a:t>21</a:t>
            </a:r>
            <a:r>
              <a:rPr lang="en-US" sz="1600" dirty="0">
                <a:cs typeface="Calibri"/>
              </a:rPr>
              <a:t>, </a:t>
            </a:r>
            <a:r>
              <a:rPr lang="en-US" sz="1600" dirty="0" smtClean="0">
                <a:cs typeface="Calibri"/>
              </a:rPr>
              <a:t>23, 25 January</a:t>
            </a:r>
          </a:p>
          <a:p>
            <a:pPr marL="571500" lvl="2" indent="-228600">
              <a:buFont typeface="Arial"/>
              <a:buChar char="•"/>
            </a:pPr>
            <a:r>
              <a:rPr lang="en-US" sz="1600" dirty="0" smtClean="0">
                <a:cs typeface="Calibri"/>
              </a:rPr>
              <a:t>5, 8, 24 February</a:t>
            </a:r>
          </a:p>
          <a:p>
            <a:pPr marL="228600" lvl="1" indent="-228600">
              <a:buFont typeface="Arial"/>
              <a:buChar char="•"/>
            </a:pPr>
            <a:r>
              <a:rPr lang="en-US" sz="1600" dirty="0" smtClean="0">
                <a:cs typeface="Calibri"/>
              </a:rPr>
              <a:t>Eastern Survey:</a:t>
            </a:r>
          </a:p>
          <a:p>
            <a:pPr marL="571500" lvl="2" indent="-228600">
              <a:buFont typeface="Arial"/>
              <a:buChar char="•"/>
            </a:pPr>
            <a:r>
              <a:rPr lang="en-US" sz="1600" dirty="0" smtClean="0">
                <a:cs typeface="Calibri"/>
              </a:rPr>
              <a:t>18 January</a:t>
            </a:r>
          </a:p>
          <a:p>
            <a:pPr marL="571500" lvl="2" indent="-228600">
              <a:buFont typeface="Arial"/>
              <a:buChar char="•"/>
            </a:pPr>
            <a:r>
              <a:rPr lang="en-US" sz="1600" dirty="0" smtClean="0">
                <a:cs typeface="Calibri"/>
              </a:rPr>
              <a:t>12, 18, 25 February</a:t>
            </a:r>
          </a:p>
          <a:p>
            <a:pPr marL="228600" lvl="1" indent="-228600">
              <a:buFont typeface="Arial"/>
              <a:buChar char="•"/>
            </a:pPr>
            <a:r>
              <a:rPr lang="en-US" sz="1600" dirty="0" smtClean="0">
                <a:cs typeface="Calibri"/>
              </a:rPr>
              <a:t>Patagonia Shelf</a:t>
            </a:r>
          </a:p>
          <a:p>
            <a:pPr marL="571500" lvl="2" indent="-228600">
              <a:buFont typeface="Arial"/>
              <a:buChar char="•"/>
            </a:pPr>
            <a:r>
              <a:rPr lang="en-US" sz="1600" dirty="0" smtClean="0">
                <a:cs typeface="Calibri"/>
              </a:rPr>
              <a:t>30 January </a:t>
            </a:r>
            <a:endParaRPr lang="en-US" sz="1600" dirty="0">
              <a:cs typeface="Calibri"/>
            </a:endParaRPr>
          </a:p>
          <a:p>
            <a:pPr marL="228600" indent="-228600"/>
            <a:endParaRPr lang="en-US" sz="1400" dirty="0" smtClean="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sz="1400" dirty="0" smtClean="0">
              <a:cs typeface="Calibri"/>
            </a:endParaRPr>
          </a:p>
          <a:p>
            <a:endParaRPr lang="en-US" sz="1400" dirty="0">
              <a:cs typeface="Calibri"/>
            </a:endParaRPr>
          </a:p>
        </p:txBody>
      </p:sp>
      <p:pic>
        <p:nvPicPr>
          <p:cNvPr id="5" name="Picture 4" descr="Screen Shot 2016-04-07 at 8.05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4092243" cy="57966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43400" y="3505200"/>
            <a:ext cx="4648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Interesting areas from a biological and integrated Earth System perspective (dashed boxes):</a:t>
            </a:r>
          </a:p>
          <a:p>
            <a:r>
              <a:rPr lang="en-US" sz="1600" dirty="0" smtClean="0"/>
              <a:t>1. The </a:t>
            </a:r>
            <a:r>
              <a:rPr lang="en-US" sz="1600" dirty="0"/>
              <a:t>Drake </a:t>
            </a:r>
            <a:r>
              <a:rPr lang="en-US" sz="1600" dirty="0" smtClean="0"/>
              <a:t>Passage</a:t>
            </a:r>
          </a:p>
          <a:p>
            <a:pPr marL="571500" indent="-228600">
              <a:buFont typeface="Arial"/>
              <a:buChar char="•"/>
            </a:pPr>
            <a:r>
              <a:rPr lang="en-US" sz="1600" dirty="0" smtClean="0"/>
              <a:t>Gradients </a:t>
            </a:r>
            <a:r>
              <a:rPr lang="en-US" sz="1600" dirty="0"/>
              <a:t>of particulate inorganic carbon and productivity</a:t>
            </a:r>
          </a:p>
          <a:p>
            <a:r>
              <a:rPr lang="en-US" sz="1600" dirty="0" smtClean="0"/>
              <a:t>2. Patagonian Shelf</a:t>
            </a:r>
          </a:p>
          <a:p>
            <a:pPr marL="571500" lvl="1" indent="-228600">
              <a:buFont typeface="Arial"/>
              <a:buChar char="•"/>
            </a:pPr>
            <a:r>
              <a:rPr lang="en-US" sz="1600" dirty="0"/>
              <a:t>G</a:t>
            </a:r>
            <a:r>
              <a:rPr lang="en-US" sz="1600" dirty="0" smtClean="0"/>
              <a:t>radients </a:t>
            </a:r>
            <a:r>
              <a:rPr lang="en-US" sz="1600" dirty="0"/>
              <a:t>of productivity</a:t>
            </a:r>
          </a:p>
          <a:p>
            <a:r>
              <a:rPr lang="en-US" sz="1600" dirty="0" smtClean="0"/>
              <a:t>3. Ice </a:t>
            </a:r>
            <a:r>
              <a:rPr lang="en-US" sz="1600" dirty="0"/>
              <a:t>edge </a:t>
            </a:r>
            <a:endParaRPr lang="en-US" sz="1600" dirty="0" smtClean="0"/>
          </a:p>
          <a:p>
            <a:pPr marL="571500" lvl="1" indent="-228600">
              <a:buFont typeface="Arial"/>
              <a:buChar char="•"/>
            </a:pPr>
            <a:r>
              <a:rPr lang="en-US" sz="1600" dirty="0" smtClean="0"/>
              <a:t>Preliminary 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/O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/</a:t>
            </a:r>
            <a:r>
              <a:rPr lang="en-US" sz="1600" dirty="0"/>
              <a:t>trace gas data showed high DMS, </a:t>
            </a:r>
            <a:r>
              <a:rPr lang="en-US" sz="1600" dirty="0" smtClean="0"/>
              <a:t>N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O</a:t>
            </a:r>
            <a:r>
              <a:rPr lang="en-US" sz="1600" dirty="0"/>
              <a:t>, </a:t>
            </a:r>
            <a:r>
              <a:rPr lang="en-US" sz="1600" dirty="0" smtClean="0"/>
              <a:t>O</a:t>
            </a:r>
            <a:r>
              <a:rPr lang="en-US" sz="1600" baseline="-25000" dirty="0" smtClean="0"/>
              <a:t>2</a:t>
            </a:r>
            <a:r>
              <a:rPr lang="en-US" sz="1600" dirty="0"/>
              <a:t>, </a:t>
            </a:r>
            <a:r>
              <a:rPr lang="en-US" sz="1600" dirty="0" smtClean="0"/>
              <a:t>productivity</a:t>
            </a:r>
            <a:r>
              <a:rPr lang="en-US" sz="1600" dirty="0"/>
              <a:t> </a:t>
            </a:r>
            <a:r>
              <a:rPr lang="en-US" sz="1600" dirty="0" smtClean="0"/>
              <a:t>and </a:t>
            </a:r>
            <a:r>
              <a:rPr lang="en-US" sz="1600" dirty="0"/>
              <a:t>low </a:t>
            </a:r>
            <a:r>
              <a:rPr lang="en-US" sz="1600" dirty="0" smtClean="0"/>
              <a:t>CO</a:t>
            </a:r>
            <a:r>
              <a:rPr lang="en-US" sz="1600" baseline="-25000" dirty="0" smtClean="0"/>
              <a:t>2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 bwMode="auto">
          <a:xfrm rot="19742175">
            <a:off x="1043433" y="4161006"/>
            <a:ext cx="2590800" cy="12192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8326" rIns="0" bIns="4832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44475" marR="0" indent="-244475" algn="l" defTabSz="966788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rgbClr val="333399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514600" y="2971800"/>
            <a:ext cx="838200" cy="8382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8326" rIns="0" bIns="4832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44475" marR="0" indent="-244475" algn="l" defTabSz="966788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rgbClr val="333399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524000" y="5791200"/>
            <a:ext cx="838200" cy="8382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8326" rIns="0" bIns="4832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44475" marR="0" indent="-244475" algn="l" defTabSz="966788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rgbClr val="333399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895600" y="4648200"/>
            <a:ext cx="838200" cy="8382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8326" rIns="0" bIns="48326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44475" marR="0" indent="-244475" algn="l" defTabSz="966788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rgbClr val="333399"/>
              </a:solidFill>
              <a:effectLst/>
              <a:latin typeface="Arial" charset="0"/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6830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Inversion modeling to estimate phytoplankton taxa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96" y="1690689"/>
            <a:ext cx="9171980" cy="362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0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additional NASA funding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4"/>
            <a:ext cx="7239707" cy="4676775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Process and evaluate in situ optical and pigment data for the region in terms of phytoplankton functional groups or taxa </a:t>
            </a:r>
          </a:p>
          <a:p>
            <a:endParaRPr lang="en-US" dirty="0"/>
          </a:p>
          <a:p>
            <a:pPr lvl="0"/>
            <a:r>
              <a:rPr lang="en-US" dirty="0"/>
              <a:t>Develop semi-analytical algorithms to estimate dominant phytoplankton taxa from hyperspectral water-leaving reflectance</a:t>
            </a:r>
          </a:p>
          <a:p>
            <a:endParaRPr lang="en-US" dirty="0"/>
          </a:p>
          <a:p>
            <a:pPr lvl="0"/>
            <a:r>
              <a:rPr lang="en-US" dirty="0"/>
              <a:t>Evaluate relationships between phytoplankton taxa and carbon fluxes</a:t>
            </a:r>
          </a:p>
          <a:p>
            <a:endParaRPr lang="en-US" dirty="0"/>
          </a:p>
          <a:p>
            <a:pPr lvl="0"/>
            <a:r>
              <a:rPr lang="en-US" dirty="0"/>
              <a:t>Apply phytoplankton taxa and pCO</a:t>
            </a:r>
            <a:r>
              <a:rPr lang="en-US" baseline="-25000" dirty="0"/>
              <a:t>2surf</a:t>
            </a:r>
            <a:r>
              <a:rPr lang="en-US" dirty="0"/>
              <a:t> algorithms to the PRISM imagery collected as part of the ORCAS campaign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1765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5742653" cy="4351338"/>
          </a:xfrm>
        </p:spPr>
        <p:txBody>
          <a:bodyPr/>
          <a:lstStyle/>
          <a:p>
            <a:r>
              <a:rPr lang="en-US" dirty="0" smtClean="0"/>
              <a:t>Algorithm papers</a:t>
            </a:r>
          </a:p>
          <a:p>
            <a:pPr lvl="1"/>
            <a:r>
              <a:rPr lang="en-US" dirty="0" err="1" smtClean="0"/>
              <a:t>Chl</a:t>
            </a:r>
            <a:r>
              <a:rPr lang="en-US" dirty="0" smtClean="0"/>
              <a:t>, PIC, PFT, </a:t>
            </a:r>
            <a:r>
              <a:rPr lang="en-US" dirty="0" err="1" smtClean="0"/>
              <a:t>Chl</a:t>
            </a:r>
            <a:endParaRPr lang="en-US" dirty="0" smtClean="0"/>
          </a:p>
          <a:p>
            <a:r>
              <a:rPr lang="en-US" dirty="0" smtClean="0"/>
              <a:t>Phytoplankton characterization </a:t>
            </a:r>
          </a:p>
          <a:p>
            <a:r>
              <a:rPr lang="en-US" dirty="0" smtClean="0"/>
              <a:t>Assessing Palmer Grid flux across 2 lines</a:t>
            </a:r>
          </a:p>
          <a:p>
            <a:r>
              <a:rPr lang="en-US" dirty="0" smtClean="0"/>
              <a:t>Working with David Munro coupling flux to Phytoplankton</a:t>
            </a:r>
          </a:p>
          <a:p>
            <a:r>
              <a:rPr lang="en-US" dirty="0" smtClean="0"/>
              <a:t>Linking to SOCCOM Bio-</a:t>
            </a:r>
            <a:r>
              <a:rPr lang="en-US" dirty="0" err="1" smtClean="0"/>
              <a:t>argo</a:t>
            </a:r>
            <a:r>
              <a:rPr lang="en-US" dirty="0" smtClean="0"/>
              <a:t> floats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636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Float 9657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Evidence of surface bloom with O2 production</a:t>
            </a:r>
          </a:p>
          <a:p>
            <a:r>
              <a:rPr lang="en-US" dirty="0" smtClean="0"/>
              <a:t>High surface fluorescence &amp; </a:t>
            </a:r>
            <a:r>
              <a:rPr lang="en-US" dirty="0" err="1" smtClean="0"/>
              <a:t>bbp</a:t>
            </a:r>
            <a:endParaRPr lang="en-US" dirty="0"/>
          </a:p>
          <a:p>
            <a:r>
              <a:rPr lang="en-US" dirty="0" smtClean="0"/>
              <a:t>Low nitrate</a:t>
            </a:r>
          </a:p>
          <a:p>
            <a:r>
              <a:rPr lang="en-US" dirty="0" smtClean="0"/>
              <a:t>High oxygen, High pH</a:t>
            </a:r>
          </a:p>
          <a:p>
            <a:r>
              <a:rPr lang="en-US" dirty="0" smtClean="0"/>
              <a:t>Low salinity, high SST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033" y="1027907"/>
            <a:ext cx="454342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56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886846"/>
            <a:ext cx="3886200" cy="4351338"/>
          </a:xfrm>
        </p:spPr>
        <p:txBody>
          <a:bodyPr/>
          <a:lstStyle/>
          <a:p>
            <a:r>
              <a:rPr lang="en-US" dirty="0" smtClean="0"/>
              <a:t>Mitchell et al. 2012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75" y="381616"/>
            <a:ext cx="4699696" cy="5456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9299"/>
          <a:stretch/>
        </p:blipFill>
        <p:spPr>
          <a:xfrm>
            <a:off x="4748980" y="3105235"/>
            <a:ext cx="3677879" cy="29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03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614034" y="326036"/>
            <a:ext cx="4110569" cy="26111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21" y="2937173"/>
            <a:ext cx="387861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04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56" y="3775839"/>
            <a:ext cx="4403339" cy="2888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06" y="198539"/>
            <a:ext cx="4426040" cy="27933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149" y="1377956"/>
            <a:ext cx="4739303" cy="322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44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897" y="376322"/>
            <a:ext cx="4407107" cy="2851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365" y="3404760"/>
            <a:ext cx="4469639" cy="28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20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864" y="170221"/>
            <a:ext cx="4701768" cy="3013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131" y="3625670"/>
            <a:ext cx="4622885" cy="29536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8702" y="170221"/>
            <a:ext cx="4585566" cy="331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3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574" y="455052"/>
            <a:ext cx="4429846" cy="401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99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12"/>
          <a:stretch/>
        </p:blipFill>
        <p:spPr>
          <a:xfrm>
            <a:off x="-119270" y="-111319"/>
            <a:ext cx="4928294" cy="2631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t="54927" b="13481"/>
          <a:stretch/>
        </p:blipFill>
        <p:spPr>
          <a:xfrm>
            <a:off x="4587903" y="365760"/>
            <a:ext cx="4450648" cy="20434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8" t="8927" r="3466" b="59421"/>
          <a:stretch/>
        </p:blipFill>
        <p:spPr>
          <a:xfrm>
            <a:off x="157510" y="2822713"/>
            <a:ext cx="4595855" cy="21707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8" t="57100" r="3466" b="12407"/>
          <a:stretch/>
        </p:blipFill>
        <p:spPr>
          <a:xfrm>
            <a:off x="4548145" y="2862469"/>
            <a:ext cx="4595855" cy="209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3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7097"/>
            <a:ext cx="4381500" cy="6229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305697"/>
            <a:ext cx="4572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03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037" y="200025"/>
            <a:ext cx="4733925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14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232" y="41960"/>
            <a:ext cx="8892768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Chlorophyll and Calcite are </a:t>
            </a:r>
            <a:r>
              <a:rPr lang="en-US" sz="3200" dirty="0" err="1" smtClean="0"/>
              <a:t>lognormally</a:t>
            </a:r>
            <a:r>
              <a:rPr lang="en-US" sz="3200" dirty="0" smtClean="0"/>
              <a:t> distributed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733" y="965660"/>
            <a:ext cx="4286250" cy="579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0112" y="1367523"/>
            <a:ext cx="226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Mean=0.45 mg m</a:t>
            </a:r>
            <a:r>
              <a:rPr lang="en-US" baseline="30000" dirty="0" smtClean="0"/>
              <a:t>-3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0112" y="4054070"/>
            <a:ext cx="2566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Geomean</a:t>
            </a:r>
            <a:r>
              <a:rPr lang="en-US" dirty="0" smtClean="0"/>
              <a:t>=0.25 mg m</a:t>
            </a:r>
            <a:r>
              <a:rPr lang="en-US" baseline="30000" dirty="0" smtClean="0"/>
              <a:t>-3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804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90"/>
          <a:stretch/>
        </p:blipFill>
        <p:spPr>
          <a:xfrm>
            <a:off x="1010652" y="240631"/>
            <a:ext cx="7557551" cy="6369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0326" y="1118938"/>
            <a:ext cx="2731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West = Pacific Sector</a:t>
            </a:r>
          </a:p>
          <a:p>
            <a:r>
              <a:rPr lang="en-US" dirty="0" smtClean="0"/>
              <a:t>East = Atlantic Sector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470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" y="212834"/>
            <a:ext cx="8576442" cy="6432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3142" y="3357438"/>
            <a:ext cx="319219" cy="2062103"/>
          </a:xfrm>
          <a:prstGeom prst="rect">
            <a:avLst/>
          </a:prstGeom>
          <a:solidFill>
            <a:schemeClr val="bg1"/>
          </a:solidFill>
        </p:spPr>
        <p:txBody>
          <a:bodyPr wrap="square" lIns="27432" rIns="0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  <a:p>
            <a:pPr>
              <a:spcAft>
                <a:spcPts val="300"/>
              </a:spcAft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  <a:p>
            <a:pPr>
              <a:spcAft>
                <a:spcPts val="300"/>
              </a:spcAft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  <a:p>
            <a:pPr>
              <a:spcAft>
                <a:spcPts val="300"/>
              </a:spcAft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pPr>
              <a:spcAft>
                <a:spcPts val="300"/>
              </a:spcAft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469" y="823125"/>
            <a:ext cx="424672" cy="20870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19227" y="753120"/>
            <a:ext cx="319219" cy="2226250"/>
          </a:xfrm>
          <a:prstGeom prst="rect">
            <a:avLst/>
          </a:prstGeom>
          <a:solidFill>
            <a:schemeClr val="bg1"/>
          </a:solidFill>
        </p:spPr>
        <p:txBody>
          <a:bodyPr wrap="square" lIns="27432" rIns="0" rtlCol="0">
            <a:spAutoFit/>
          </a:bodyPr>
          <a:lstStyle/>
          <a:p>
            <a:pPr>
              <a:spcAft>
                <a:spcPts val="150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-65</a:t>
            </a:r>
          </a:p>
          <a:p>
            <a:pPr>
              <a:spcAft>
                <a:spcPts val="150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-60</a:t>
            </a:r>
          </a:p>
          <a:p>
            <a:pPr>
              <a:spcAft>
                <a:spcPts val="150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-55</a:t>
            </a:r>
          </a:p>
          <a:p>
            <a:pPr>
              <a:spcAft>
                <a:spcPts val="150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-50</a:t>
            </a:r>
          </a:p>
          <a:p>
            <a:pPr>
              <a:spcAft>
                <a:spcPts val="150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-45</a:t>
            </a:r>
          </a:p>
          <a:p>
            <a:pPr>
              <a:spcAft>
                <a:spcPts val="150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-40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6463512" y="1551076"/>
            <a:ext cx="1987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Latitude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6476798" y="4197462"/>
            <a:ext cx="1987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Year Day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330458" y="115581"/>
            <a:ext cx="8732519" cy="7347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Time Series for the Southern Ocean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51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0" t="9970" r="47956" b="53802"/>
          <a:stretch/>
        </p:blipFill>
        <p:spPr>
          <a:xfrm>
            <a:off x="1307201" y="-54528"/>
            <a:ext cx="3187251" cy="3647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" t="4093" r="45081" b="56495"/>
          <a:stretch/>
        </p:blipFill>
        <p:spPr>
          <a:xfrm>
            <a:off x="4603551" y="3228414"/>
            <a:ext cx="3433893" cy="3783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10317" r="48512" b="55304"/>
          <a:stretch/>
        </p:blipFill>
        <p:spPr>
          <a:xfrm>
            <a:off x="4603552" y="0"/>
            <a:ext cx="3170531" cy="340926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21934" y="3409262"/>
            <a:ext cx="2413221" cy="3352899"/>
            <a:chOff x="-48986" y="0"/>
            <a:chExt cx="2291558" cy="3452589"/>
          </a:xfrm>
        </p:grpSpPr>
        <p:pic>
          <p:nvPicPr>
            <p:cNvPr id="7" name="Picture 6" descr="C:\Users\stephens\AppData\Local\Temp\flight_tracks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100" y="0"/>
              <a:ext cx="2149475" cy="2926715"/>
            </a:xfrm>
            <a:prstGeom prst="rect">
              <a:avLst/>
            </a:prstGeom>
            <a:noFill/>
            <a:extLst/>
          </p:spPr>
        </p:pic>
        <p:sp>
          <p:nvSpPr>
            <p:cNvPr id="8" name="Text Box 33"/>
            <p:cNvSpPr txBox="1"/>
            <p:nvPr/>
          </p:nvSpPr>
          <p:spPr>
            <a:xfrm>
              <a:off x="-48986" y="2872739"/>
              <a:ext cx="2291558" cy="579850"/>
            </a:xfrm>
            <a:prstGeom prst="rect">
              <a:avLst/>
            </a:prstGeom>
            <a:solidFill>
              <a:sysClr val="window" lastClr="FFFFFF"/>
            </a:solidFill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Fig. 8</a:t>
              </a:r>
              <a:r>
                <a:rPr lang="en-US" sz="1000">
                  <a:effectLst/>
                  <a:latin typeface="Cambria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 Overflights conducted with PRISM for ORCAS campaign.</a:t>
              </a:r>
              <a:endParaRPr lang="en-US" sz="100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72491" y="2580932"/>
            <a:ext cx="180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log Chlorophyll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18123" y="2580932"/>
            <a:ext cx="180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log Calcite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18123" y="6488668"/>
            <a:ext cx="180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03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" y="212834"/>
            <a:ext cx="8576442" cy="6432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3142" y="3357438"/>
            <a:ext cx="319219" cy="2062103"/>
          </a:xfrm>
          <a:prstGeom prst="rect">
            <a:avLst/>
          </a:prstGeom>
          <a:solidFill>
            <a:schemeClr val="bg1"/>
          </a:solidFill>
        </p:spPr>
        <p:txBody>
          <a:bodyPr wrap="square" lIns="27432" rIns="0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  <a:p>
            <a:pPr>
              <a:spcAft>
                <a:spcPts val="300"/>
              </a:spcAft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  <a:p>
            <a:pPr>
              <a:spcAft>
                <a:spcPts val="300"/>
              </a:spcAft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  <a:p>
            <a:pPr>
              <a:spcAft>
                <a:spcPts val="300"/>
              </a:spcAft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pPr>
              <a:spcAft>
                <a:spcPts val="300"/>
              </a:spcAft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469" y="823125"/>
            <a:ext cx="424672" cy="20870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19227" y="753120"/>
            <a:ext cx="319219" cy="2226250"/>
          </a:xfrm>
          <a:prstGeom prst="rect">
            <a:avLst/>
          </a:prstGeom>
          <a:solidFill>
            <a:schemeClr val="bg1"/>
          </a:solidFill>
        </p:spPr>
        <p:txBody>
          <a:bodyPr wrap="square" lIns="27432" rIns="0" rtlCol="0">
            <a:spAutoFit/>
          </a:bodyPr>
          <a:lstStyle/>
          <a:p>
            <a:pPr>
              <a:spcAft>
                <a:spcPts val="150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-65</a:t>
            </a:r>
          </a:p>
          <a:p>
            <a:pPr>
              <a:spcAft>
                <a:spcPts val="150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-60</a:t>
            </a:r>
          </a:p>
          <a:p>
            <a:pPr>
              <a:spcAft>
                <a:spcPts val="150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-55</a:t>
            </a:r>
          </a:p>
          <a:p>
            <a:pPr>
              <a:spcAft>
                <a:spcPts val="150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-50</a:t>
            </a:r>
          </a:p>
          <a:p>
            <a:pPr>
              <a:spcAft>
                <a:spcPts val="150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-45</a:t>
            </a:r>
          </a:p>
          <a:p>
            <a:pPr>
              <a:spcAft>
                <a:spcPts val="150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-40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6463512" y="1551076"/>
            <a:ext cx="1987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Latitude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6476798" y="4197462"/>
            <a:ext cx="1987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Year Day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0" t="3620" r="21501"/>
          <a:stretch/>
        </p:blipFill>
        <p:spPr>
          <a:xfrm>
            <a:off x="2290424" y="524241"/>
            <a:ext cx="4448686" cy="61405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7699" y="185586"/>
            <a:ext cx="8133101" cy="734792"/>
          </a:xfrm>
        </p:spPr>
        <p:txBody>
          <a:bodyPr/>
          <a:lstStyle/>
          <a:p>
            <a:r>
              <a:rPr lang="en-US" dirty="0" smtClean="0"/>
              <a:t>Time Series across Drake Passage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564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2023</TotalTime>
  <Words>1400</Words>
  <Application>Microsoft Office PowerPoint</Application>
  <PresentationFormat>On-screen Show (4:3)</PresentationFormat>
  <Paragraphs>278</Paragraphs>
  <Slides>41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ＭＳ Ｐゴシック</vt:lpstr>
      <vt:lpstr>Arial</vt:lpstr>
      <vt:lpstr>Calibri</vt:lpstr>
      <vt:lpstr>Calibri Light</vt:lpstr>
      <vt:lpstr>Cambria</vt:lpstr>
      <vt:lpstr>Century Gothic</vt:lpstr>
      <vt:lpstr>Times New Roman</vt:lpstr>
      <vt:lpstr>Wingdings</vt:lpstr>
      <vt:lpstr>ヒラギノ角ゴ Pro W3</vt:lpstr>
      <vt:lpstr>Office Theme</vt:lpstr>
      <vt:lpstr>Photo Editor Photo</vt:lpstr>
      <vt:lpstr>PowerPoint Presentation</vt:lpstr>
      <vt:lpstr>NASA Rapid Response Objectives</vt:lpstr>
      <vt:lpstr>ORCAS Field Campaign</vt:lpstr>
      <vt:lpstr>PowerPoint Presentation</vt:lpstr>
      <vt:lpstr>Chlorophyll and Calcite are lognormally distributed</vt:lpstr>
      <vt:lpstr>PowerPoint Presentation</vt:lpstr>
      <vt:lpstr>PowerPoint Presentation</vt:lpstr>
      <vt:lpstr>PowerPoint Presentation</vt:lpstr>
      <vt:lpstr>Time Series across Drake Passage</vt:lpstr>
      <vt:lpstr>Chlorophyll across Drake Passage 65 to 85W</vt:lpstr>
      <vt:lpstr>PRISM Image Analysis Status</vt:lpstr>
      <vt:lpstr>Algorithm Design and Validation </vt:lpstr>
      <vt:lpstr>Airborne &amp; In Situ Data Products</vt:lpstr>
      <vt:lpstr>PRISM:  Where are we at since last update </vt:lpstr>
      <vt:lpstr>PowerPoint Presentation</vt:lpstr>
      <vt:lpstr>Water was green in color</vt:lpstr>
      <vt:lpstr>Chlorophyll from ship -- Schofield</vt:lpstr>
      <vt:lpstr>PRISM higher blue than measured near the Antarctic Peninsula</vt:lpstr>
      <vt:lpstr>Spatial patterns in Chl can be observed with PRISM</vt:lpstr>
      <vt:lpstr>PowerPoint Presentation</vt:lpstr>
      <vt:lpstr>Field effort on Pal LTER cruise</vt:lpstr>
      <vt:lpstr>Water-leaving reflectance shows spectral features related to Phytoplankton Type</vt:lpstr>
      <vt:lpstr>Phytoplankton Taxa will be related to CO2 and O2 flux data</vt:lpstr>
      <vt:lpstr>PowerPoint Presentation</vt:lpstr>
      <vt:lpstr>Status of Field Data</vt:lpstr>
      <vt:lpstr>PowerPoint Presentation</vt:lpstr>
      <vt:lpstr>Causes of high backscattering waters</vt:lpstr>
      <vt:lpstr>Haptophyte – Emiliania huxleyi</vt:lpstr>
      <vt:lpstr>Haptophyte:  Phaeocystis antarctica</vt:lpstr>
      <vt:lpstr>Inversion modeling to estimate phytoplankton taxa</vt:lpstr>
      <vt:lpstr>With additional NASA funding</vt:lpstr>
      <vt:lpstr>Papers</vt:lpstr>
      <vt:lpstr>Float 9657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Connecticut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</dc:creator>
  <cp:lastModifiedBy>Heidi</cp:lastModifiedBy>
  <cp:revision>64</cp:revision>
  <dcterms:created xsi:type="dcterms:W3CDTF">2016-08-25T15:02:38Z</dcterms:created>
  <dcterms:modified xsi:type="dcterms:W3CDTF">2016-09-08T19:42:35Z</dcterms:modified>
</cp:coreProperties>
</file>