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9" r:id="rId3"/>
    <p:sldId id="265" r:id="rId4"/>
    <p:sldId id="287" r:id="rId5"/>
    <p:sldId id="286" r:id="rId6"/>
    <p:sldId id="268" r:id="rId7"/>
    <p:sldId id="269" r:id="rId8"/>
    <p:sldId id="267" r:id="rId9"/>
    <p:sldId id="264" r:id="rId10"/>
    <p:sldId id="291" r:id="rId11"/>
    <p:sldId id="290" r:id="rId12"/>
    <p:sldId id="295" r:id="rId13"/>
    <p:sldId id="263" r:id="rId14"/>
    <p:sldId id="261" r:id="rId15"/>
    <p:sldId id="288" r:id="rId16"/>
    <p:sldId id="266" r:id="rId17"/>
    <p:sldId id="292" r:id="rId18"/>
    <p:sldId id="297" r:id="rId19"/>
    <p:sldId id="298" r:id="rId20"/>
    <p:sldId id="293" r:id="rId21"/>
    <p:sldId id="296" r:id="rId22"/>
    <p:sldId id="299" r:id="rId23"/>
    <p:sldId id="270" r:id="rId24"/>
    <p:sldId id="271" r:id="rId25"/>
    <p:sldId id="289" r:id="rId26"/>
    <p:sldId id="258" r:id="rId27"/>
    <p:sldId id="272" r:id="rId28"/>
    <p:sldId id="278" r:id="rId29"/>
    <p:sldId id="277" r:id="rId30"/>
    <p:sldId id="280" r:id="rId31"/>
    <p:sldId id="281" r:id="rId32"/>
    <p:sldId id="294" r:id="rId33"/>
    <p:sldId id="274" r:id="rId34"/>
    <p:sldId id="273" r:id="rId35"/>
    <p:sldId id="283" r:id="rId36"/>
    <p:sldId id="284" r:id="rId37"/>
    <p:sldId id="282" r:id="rId38"/>
    <p:sldId id="285" r:id="rId39"/>
    <p:sldId id="300" r:id="rId40"/>
    <p:sldId id="311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Elliot\Box%20Sync\ORCAS\noaa_hats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MLO DATA (from NOAA)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'MLO HALOCARBON FLASKS (2)'!$H$1</c:f>
              <c:strCache>
                <c:ptCount val="1"/>
                <c:pt idx="0">
                  <c:v>HCFC22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'MLO HALOCARBON FLASKS (2)'!$B$2:$B$1002</c:f>
              <c:numCache>
                <c:formatCode>0.0000</c:formatCode>
                <c:ptCount val="1001"/>
                <c:pt idx="0">
                  <c:v>2012.00794</c:v>
                </c:pt>
                <c:pt idx="1">
                  <c:v>2012.02691</c:v>
                </c:pt>
                <c:pt idx="2">
                  <c:v>2012.04603</c:v>
                </c:pt>
                <c:pt idx="3">
                  <c:v>2012.06522</c:v>
                </c:pt>
                <c:pt idx="4">
                  <c:v>2012.08439</c:v>
                </c:pt>
                <c:pt idx="5">
                  <c:v>2012.12272</c:v>
                </c:pt>
                <c:pt idx="6">
                  <c:v>2012.14719</c:v>
                </c:pt>
                <c:pt idx="7">
                  <c:v>2012.16078</c:v>
                </c:pt>
                <c:pt idx="8">
                  <c:v>2012.18006</c:v>
                </c:pt>
                <c:pt idx="9">
                  <c:v>2012.19914</c:v>
                </c:pt>
                <c:pt idx="10">
                  <c:v>2012.21831</c:v>
                </c:pt>
                <c:pt idx="11">
                  <c:v>2012.23747</c:v>
                </c:pt>
                <c:pt idx="12">
                  <c:v>2012.25641</c:v>
                </c:pt>
                <c:pt idx="13">
                  <c:v>2012.27827</c:v>
                </c:pt>
                <c:pt idx="14">
                  <c:v>2012.29473</c:v>
                </c:pt>
                <c:pt idx="15">
                  <c:v>2012.31385</c:v>
                </c:pt>
                <c:pt idx="16">
                  <c:v>2012.33306</c:v>
                </c:pt>
                <c:pt idx="17">
                  <c:v>2012.3522</c:v>
                </c:pt>
                <c:pt idx="18">
                  <c:v>2012.36864</c:v>
                </c:pt>
                <c:pt idx="19">
                  <c:v>2012.39032</c:v>
                </c:pt>
                <c:pt idx="20">
                  <c:v>2012.4095</c:v>
                </c:pt>
                <c:pt idx="21">
                  <c:v>2012.42862</c:v>
                </c:pt>
                <c:pt idx="22">
                  <c:v>2012.44773</c:v>
                </c:pt>
                <c:pt idx="23">
                  <c:v>2012.46689</c:v>
                </c:pt>
                <c:pt idx="24">
                  <c:v>2012.4861</c:v>
                </c:pt>
                <c:pt idx="25">
                  <c:v>2012.50503</c:v>
                </c:pt>
                <c:pt idx="26">
                  <c:v>2012.52413</c:v>
                </c:pt>
                <c:pt idx="27">
                  <c:v>2012.54332</c:v>
                </c:pt>
                <c:pt idx="28">
                  <c:v>2012.56241</c:v>
                </c:pt>
                <c:pt idx="29">
                  <c:v>2012.5814</c:v>
                </c:pt>
                <c:pt idx="30">
                  <c:v>2012.60076</c:v>
                </c:pt>
                <c:pt idx="31">
                  <c:v>2012.62528</c:v>
                </c:pt>
                <c:pt idx="32">
                  <c:v>2012.6445</c:v>
                </c:pt>
                <c:pt idx="33">
                  <c:v>2012.65799</c:v>
                </c:pt>
                <c:pt idx="34">
                  <c:v>2012.69634</c:v>
                </c:pt>
                <c:pt idx="35">
                  <c:v>2012.71547</c:v>
                </c:pt>
                <c:pt idx="36">
                  <c:v>2012.73463</c:v>
                </c:pt>
                <c:pt idx="37">
                  <c:v>2012.75368</c:v>
                </c:pt>
                <c:pt idx="38">
                  <c:v>2012.77286</c:v>
                </c:pt>
                <c:pt idx="39">
                  <c:v>2012.792</c:v>
                </c:pt>
                <c:pt idx="40">
                  <c:v>2012.81104</c:v>
                </c:pt>
                <c:pt idx="41">
                  <c:v>2012.83021</c:v>
                </c:pt>
                <c:pt idx="42">
                  <c:v>2012.84936</c:v>
                </c:pt>
                <c:pt idx="43">
                  <c:v>2012.86852</c:v>
                </c:pt>
                <c:pt idx="44">
                  <c:v>2012.88766</c:v>
                </c:pt>
                <c:pt idx="45">
                  <c:v>2012.90682</c:v>
                </c:pt>
                <c:pt idx="46">
                  <c:v>2012.92592</c:v>
                </c:pt>
                <c:pt idx="47">
                  <c:v>2012.94513</c:v>
                </c:pt>
                <c:pt idx="48">
                  <c:v>2012.96409</c:v>
                </c:pt>
                <c:pt idx="49">
                  <c:v>2012.98871</c:v>
                </c:pt>
                <c:pt idx="50">
                  <c:v>2013.00787</c:v>
                </c:pt>
                <c:pt idx="51">
                  <c:v>2013.02158</c:v>
                </c:pt>
                <c:pt idx="52">
                  <c:v>2013.06547</c:v>
                </c:pt>
                <c:pt idx="53">
                  <c:v>2013.07914</c:v>
                </c:pt>
                <c:pt idx="54">
                  <c:v>2013.09838</c:v>
                </c:pt>
                <c:pt idx="55">
                  <c:v>2013.11739</c:v>
                </c:pt>
                <c:pt idx="56">
                  <c:v>2013.11739</c:v>
                </c:pt>
                <c:pt idx="57">
                  <c:v>2013.17498</c:v>
                </c:pt>
                <c:pt idx="58">
                  <c:v>2013.19424</c:v>
                </c:pt>
                <c:pt idx="59">
                  <c:v>2013.2133</c:v>
                </c:pt>
                <c:pt idx="60">
                  <c:v>2013.2325</c:v>
                </c:pt>
                <c:pt idx="61">
                  <c:v>2013.25174</c:v>
                </c:pt>
                <c:pt idx="62">
                  <c:v>2013.27074</c:v>
                </c:pt>
                <c:pt idx="63">
                  <c:v>2013.28738</c:v>
                </c:pt>
                <c:pt idx="64">
                  <c:v>2013.31192</c:v>
                </c:pt>
                <c:pt idx="65">
                  <c:v>2013.32835</c:v>
                </c:pt>
                <c:pt idx="66">
                  <c:v>2013.34764</c:v>
                </c:pt>
                <c:pt idx="67">
                  <c:v>2013.36685</c:v>
                </c:pt>
                <c:pt idx="68">
                  <c:v>2013.38588</c:v>
                </c:pt>
                <c:pt idx="69">
                  <c:v>2013.40509</c:v>
                </c:pt>
                <c:pt idx="70">
                  <c:v>2013.42427</c:v>
                </c:pt>
                <c:pt idx="71">
                  <c:v>2013.46275</c:v>
                </c:pt>
                <c:pt idx="72">
                  <c:v>2013.48172</c:v>
                </c:pt>
                <c:pt idx="73">
                  <c:v>2013.50095</c:v>
                </c:pt>
                <c:pt idx="74">
                  <c:v>2013.52015</c:v>
                </c:pt>
                <c:pt idx="75">
                  <c:v>2013.55861</c:v>
                </c:pt>
                <c:pt idx="76">
                  <c:v>2013.5779</c:v>
                </c:pt>
                <c:pt idx="77">
                  <c:v>2013.59685</c:v>
                </c:pt>
                <c:pt idx="78">
                  <c:v>2013.61608</c:v>
                </c:pt>
                <c:pt idx="79">
                  <c:v>2013.63513</c:v>
                </c:pt>
                <c:pt idx="80">
                  <c:v>2013.65434</c:v>
                </c:pt>
                <c:pt idx="81">
                  <c:v>2013.67354</c:v>
                </c:pt>
                <c:pt idx="82">
                  <c:v>2013.69275</c:v>
                </c:pt>
                <c:pt idx="83">
                  <c:v>2013.71194</c:v>
                </c:pt>
                <c:pt idx="84">
                  <c:v>2013.73116</c:v>
                </c:pt>
                <c:pt idx="85">
                  <c:v>2013.75595</c:v>
                </c:pt>
                <c:pt idx="86">
                  <c:v>2013.81334</c:v>
                </c:pt>
                <c:pt idx="87">
                  <c:v>2013.82695</c:v>
                </c:pt>
                <c:pt idx="88">
                  <c:v>2013.8462</c:v>
                </c:pt>
                <c:pt idx="89">
                  <c:v>2013.86539</c:v>
                </c:pt>
                <c:pt idx="90">
                  <c:v>2013.88461</c:v>
                </c:pt>
                <c:pt idx="91">
                  <c:v>2013.90384</c:v>
                </c:pt>
                <c:pt idx="92">
                  <c:v>2013.92288</c:v>
                </c:pt>
                <c:pt idx="93">
                  <c:v>2013.94207</c:v>
                </c:pt>
                <c:pt idx="94">
                  <c:v>2013.96672</c:v>
                </c:pt>
                <c:pt idx="95">
                  <c:v>2013.98592</c:v>
                </c:pt>
                <c:pt idx="96">
                  <c:v>2013.99965</c:v>
                </c:pt>
                <c:pt idx="97">
                  <c:v>2014.01886</c:v>
                </c:pt>
                <c:pt idx="98">
                  <c:v>2014.0379</c:v>
                </c:pt>
                <c:pt idx="99">
                  <c:v>2014.05713</c:v>
                </c:pt>
                <c:pt idx="100">
                  <c:v>2014.07628</c:v>
                </c:pt>
                <c:pt idx="101">
                  <c:v>2014.0955</c:v>
                </c:pt>
                <c:pt idx="102">
                  <c:v>2014.11479</c:v>
                </c:pt>
                <c:pt idx="103">
                  <c:v>2014.13381</c:v>
                </c:pt>
                <c:pt idx="104">
                  <c:v>2014.15305</c:v>
                </c:pt>
                <c:pt idx="105">
                  <c:v>2014.17783</c:v>
                </c:pt>
                <c:pt idx="106">
                  <c:v>2014.19132</c:v>
                </c:pt>
                <c:pt idx="107">
                  <c:v>2014.21061</c:v>
                </c:pt>
                <c:pt idx="108">
                  <c:v>2014.22974</c:v>
                </c:pt>
                <c:pt idx="109">
                  <c:v>2014.25175</c:v>
                </c:pt>
                <c:pt idx="110">
                  <c:v>2014.2682</c:v>
                </c:pt>
                <c:pt idx="111">
                  <c:v>2014.28727</c:v>
                </c:pt>
                <c:pt idx="112">
                  <c:v>2014.30646</c:v>
                </c:pt>
                <c:pt idx="113">
                  <c:v>2014.32291</c:v>
                </c:pt>
                <c:pt idx="114">
                  <c:v>2014.34487</c:v>
                </c:pt>
                <c:pt idx="115">
                  <c:v>2014.36391</c:v>
                </c:pt>
                <c:pt idx="116">
                  <c:v>2014.38343</c:v>
                </c:pt>
                <c:pt idx="117">
                  <c:v>2014.40238</c:v>
                </c:pt>
                <c:pt idx="118">
                  <c:v>2014.42144</c:v>
                </c:pt>
                <c:pt idx="119">
                  <c:v>2014.43795</c:v>
                </c:pt>
                <c:pt idx="120">
                  <c:v>2014.47908</c:v>
                </c:pt>
                <c:pt idx="121">
                  <c:v>2014.4983</c:v>
                </c:pt>
                <c:pt idx="122">
                  <c:v>2014.51741</c:v>
                </c:pt>
                <c:pt idx="123">
                  <c:v>2014.53652</c:v>
                </c:pt>
                <c:pt idx="124">
                  <c:v>2014.55576</c:v>
                </c:pt>
                <c:pt idx="125">
                  <c:v>2014.57502</c:v>
                </c:pt>
                <c:pt idx="126">
                  <c:v>2014.59421</c:v>
                </c:pt>
                <c:pt idx="127">
                  <c:v>2014.61322</c:v>
                </c:pt>
                <c:pt idx="128">
                  <c:v>2014.63244</c:v>
                </c:pt>
                <c:pt idx="129">
                  <c:v>2014.65167</c:v>
                </c:pt>
                <c:pt idx="130">
                  <c:v>2014.67086</c:v>
                </c:pt>
                <c:pt idx="131">
                  <c:v>2014.69009</c:v>
                </c:pt>
                <c:pt idx="132">
                  <c:v>2014.70909</c:v>
                </c:pt>
                <c:pt idx="133">
                  <c:v>2014.72851</c:v>
                </c:pt>
                <c:pt idx="134">
                  <c:v>2014.74754</c:v>
                </c:pt>
                <c:pt idx="135">
                  <c:v>2014.76685</c:v>
                </c:pt>
                <c:pt idx="136">
                  <c:v>2014.78584</c:v>
                </c:pt>
                <c:pt idx="137">
                  <c:v>2014.80516</c:v>
                </c:pt>
                <c:pt idx="138">
                  <c:v>2014.82433</c:v>
                </c:pt>
                <c:pt idx="139">
                  <c:v>2014.86535</c:v>
                </c:pt>
                <c:pt idx="140">
                  <c:v>2014.88176</c:v>
                </c:pt>
                <c:pt idx="141">
                  <c:v>2014.90101</c:v>
                </c:pt>
                <c:pt idx="142">
                  <c:v>2014.92021</c:v>
                </c:pt>
                <c:pt idx="143">
                  <c:v>2014.93942</c:v>
                </c:pt>
                <c:pt idx="144">
                  <c:v>2014.953</c:v>
                </c:pt>
                <c:pt idx="145">
                  <c:v>2014.97766</c:v>
                </c:pt>
                <c:pt idx="146">
                  <c:v>2014.99961</c:v>
                </c:pt>
                <c:pt idx="147">
                  <c:v>2015.01593</c:v>
                </c:pt>
                <c:pt idx="148">
                  <c:v>2015.03514</c:v>
                </c:pt>
                <c:pt idx="149">
                  <c:v>2015.05432</c:v>
                </c:pt>
                <c:pt idx="150">
                  <c:v>2015.07357</c:v>
                </c:pt>
                <c:pt idx="151">
                  <c:v>2015.0928</c:v>
                </c:pt>
                <c:pt idx="152">
                  <c:v>2015.11183</c:v>
                </c:pt>
                <c:pt idx="153">
                  <c:v>2015.13104</c:v>
                </c:pt>
                <c:pt idx="154">
                  <c:v>2015.15025</c:v>
                </c:pt>
                <c:pt idx="155">
                  <c:v>2015.16948</c:v>
                </c:pt>
                <c:pt idx="156">
                  <c:v>2015.18868</c:v>
                </c:pt>
                <c:pt idx="157">
                  <c:v>2015.20791</c:v>
                </c:pt>
                <c:pt idx="158">
                  <c:v>2015.22716</c:v>
                </c:pt>
                <c:pt idx="159">
                  <c:v>2015.24632</c:v>
                </c:pt>
                <c:pt idx="160">
                  <c:v>2015.26545</c:v>
                </c:pt>
                <c:pt idx="161">
                  <c:v>2015.28447</c:v>
                </c:pt>
                <c:pt idx="162">
                  <c:v>2015.301</c:v>
                </c:pt>
                <c:pt idx="163">
                  <c:v>2015.32277</c:v>
                </c:pt>
                <c:pt idx="164">
                  <c:v>2015.34204</c:v>
                </c:pt>
                <c:pt idx="165">
                  <c:v>2015.36127</c:v>
                </c:pt>
                <c:pt idx="166">
                  <c:v>2015.38047</c:v>
                </c:pt>
                <c:pt idx="167">
                  <c:v>2015.3997</c:v>
                </c:pt>
                <c:pt idx="168">
                  <c:v>2015.41892</c:v>
                </c:pt>
                <c:pt idx="169">
                  <c:v>2015.43801</c:v>
                </c:pt>
                <c:pt idx="170">
                  <c:v>2015.45723</c:v>
                </c:pt>
                <c:pt idx="171">
                  <c:v>2015.47638</c:v>
                </c:pt>
                <c:pt idx="172">
                  <c:v>2015.49559</c:v>
                </c:pt>
                <c:pt idx="173">
                  <c:v>2015.51483</c:v>
                </c:pt>
                <c:pt idx="174">
                  <c:v>2015.53379</c:v>
                </c:pt>
                <c:pt idx="175">
                  <c:v>2015.55306</c:v>
                </c:pt>
                <c:pt idx="176">
                  <c:v>2015.57225</c:v>
                </c:pt>
                <c:pt idx="177">
                  <c:v>2015.59148</c:v>
                </c:pt>
                <c:pt idx="178">
                  <c:v>2015.61619</c:v>
                </c:pt>
                <c:pt idx="179">
                  <c:v>2015.62968</c:v>
                </c:pt>
                <c:pt idx="180">
                  <c:v>2015.6489</c:v>
                </c:pt>
                <c:pt idx="181">
                  <c:v>2015.67075</c:v>
                </c:pt>
                <c:pt idx="182">
                  <c:v>2015.68739</c:v>
                </c:pt>
                <c:pt idx="183">
                  <c:v>2015.70651</c:v>
                </c:pt>
                <c:pt idx="184">
                  <c:v>2015.72575</c:v>
                </c:pt>
                <c:pt idx="185">
                  <c:v>2015.74496</c:v>
                </c:pt>
                <c:pt idx="186">
                  <c:v>2015.76415</c:v>
                </c:pt>
                <c:pt idx="187">
                  <c:v>2015.78318</c:v>
                </c:pt>
                <c:pt idx="188">
                  <c:v>2015.80236</c:v>
                </c:pt>
                <c:pt idx="189">
                  <c:v>2015.8216</c:v>
                </c:pt>
                <c:pt idx="190">
                  <c:v>2015.84074</c:v>
                </c:pt>
                <c:pt idx="191">
                  <c:v>2015.85983</c:v>
                </c:pt>
                <c:pt idx="192">
                  <c:v>2015.89824</c:v>
                </c:pt>
                <c:pt idx="193">
                  <c:v>2015.91752</c:v>
                </c:pt>
                <c:pt idx="194">
                  <c:v>2015.93675</c:v>
                </c:pt>
                <c:pt idx="195">
                  <c:v>2015.95577</c:v>
                </c:pt>
                <c:pt idx="196">
                  <c:v>2015.97495</c:v>
                </c:pt>
                <c:pt idx="197">
                  <c:v>2015.99405</c:v>
                </c:pt>
              </c:numCache>
            </c:numRef>
          </c:xVal>
          <c:yVal>
            <c:numRef>
              <c:f>'MLO HALOCARBON FLASKS (2)'!$H$2:$H$1002</c:f>
              <c:numCache>
                <c:formatCode>General</c:formatCode>
                <c:ptCount val="1001"/>
                <c:pt idx="0">
                  <c:v>220.65</c:v>
                </c:pt>
                <c:pt idx="1">
                  <c:v>224.53</c:v>
                </c:pt>
                <c:pt idx="2">
                  <c:v>217.27</c:v>
                </c:pt>
                <c:pt idx="3">
                  <c:v>221.68</c:v>
                </c:pt>
                <c:pt idx="4">
                  <c:v>218.5</c:v>
                </c:pt>
                <c:pt idx="5">
                  <c:v>220.78</c:v>
                </c:pt>
                <c:pt idx="6">
                  <c:v>223.24</c:v>
                </c:pt>
                <c:pt idx="7">
                  <c:v>219.54</c:v>
                </c:pt>
                <c:pt idx="8">
                  <c:v>216.88</c:v>
                </c:pt>
                <c:pt idx="9">
                  <c:v>218.43</c:v>
                </c:pt>
                <c:pt idx="10">
                  <c:v>222.72</c:v>
                </c:pt>
                <c:pt idx="11">
                  <c:v>224.59</c:v>
                </c:pt>
                <c:pt idx="12">
                  <c:v>221.4</c:v>
                </c:pt>
                <c:pt idx="13">
                  <c:v>225.5</c:v>
                </c:pt>
                <c:pt idx="14">
                  <c:v>221.34</c:v>
                </c:pt>
                <c:pt idx="15">
                  <c:v>224.27</c:v>
                </c:pt>
                <c:pt idx="16">
                  <c:v>225.02</c:v>
                </c:pt>
                <c:pt idx="17">
                  <c:v>224.81</c:v>
                </c:pt>
                <c:pt idx="18">
                  <c:v>226.47</c:v>
                </c:pt>
                <c:pt idx="19">
                  <c:v>218.33</c:v>
                </c:pt>
                <c:pt idx="20">
                  <c:v>225.57</c:v>
                </c:pt>
                <c:pt idx="21">
                  <c:v>221.56</c:v>
                </c:pt>
                <c:pt idx="22">
                  <c:v>223.87</c:v>
                </c:pt>
                <c:pt idx="23">
                  <c:v>222.66</c:v>
                </c:pt>
                <c:pt idx="24">
                  <c:v>221.97</c:v>
                </c:pt>
                <c:pt idx="25">
                  <c:v>225.42</c:v>
                </c:pt>
                <c:pt idx="26">
                  <c:v>221.15</c:v>
                </c:pt>
                <c:pt idx="27">
                  <c:v>222.43</c:v>
                </c:pt>
                <c:pt idx="28">
                  <c:v>223.43</c:v>
                </c:pt>
                <c:pt idx="29">
                  <c:v>219.4</c:v>
                </c:pt>
                <c:pt idx="30">
                  <c:v>220.11</c:v>
                </c:pt>
                <c:pt idx="31">
                  <c:v>224.26</c:v>
                </c:pt>
                <c:pt idx="32">
                  <c:v>223.06</c:v>
                </c:pt>
                <c:pt idx="33">
                  <c:v>223.24</c:v>
                </c:pt>
                <c:pt idx="34">
                  <c:v>227.28</c:v>
                </c:pt>
                <c:pt idx="35">
                  <c:v>226.78</c:v>
                </c:pt>
                <c:pt idx="36">
                  <c:v>225.5</c:v>
                </c:pt>
                <c:pt idx="37">
                  <c:v>227.62</c:v>
                </c:pt>
                <c:pt idx="38">
                  <c:v>224.03</c:v>
                </c:pt>
                <c:pt idx="39">
                  <c:v>226.81</c:v>
                </c:pt>
                <c:pt idx="40">
                  <c:v>224.38</c:v>
                </c:pt>
                <c:pt idx="41">
                  <c:v>227.71</c:v>
                </c:pt>
                <c:pt idx="42">
                  <c:v>225.58</c:v>
                </c:pt>
                <c:pt idx="43">
                  <c:v>228.46</c:v>
                </c:pt>
                <c:pt idx="44">
                  <c:v>227.31</c:v>
                </c:pt>
                <c:pt idx="45">
                  <c:v>234.15</c:v>
                </c:pt>
                <c:pt idx="46">
                  <c:v>223.24</c:v>
                </c:pt>
                <c:pt idx="47">
                  <c:v>228.77</c:v>
                </c:pt>
                <c:pt idx="48">
                  <c:v>229.89</c:v>
                </c:pt>
                <c:pt idx="49">
                  <c:v>227.68</c:v>
                </c:pt>
                <c:pt idx="50">
                  <c:v>227.16</c:v>
                </c:pt>
                <c:pt idx="51">
                  <c:v>227.07</c:v>
                </c:pt>
                <c:pt idx="52">
                  <c:v>228.16</c:v>
                </c:pt>
                <c:pt idx="53">
                  <c:v>227.13</c:v>
                </c:pt>
                <c:pt idx="54">
                  <c:v>230.38</c:v>
                </c:pt>
                <c:pt idx="55">
                  <c:v>229.95</c:v>
                </c:pt>
                <c:pt idx="56">
                  <c:v>224.05</c:v>
                </c:pt>
                <c:pt idx="57">
                  <c:v>231.59</c:v>
                </c:pt>
                <c:pt idx="58">
                  <c:v>224.99</c:v>
                </c:pt>
                <c:pt idx="59">
                  <c:v>229.71</c:v>
                </c:pt>
                <c:pt idx="60">
                  <c:v>226.88</c:v>
                </c:pt>
                <c:pt idx="61">
                  <c:v>229.95</c:v>
                </c:pt>
                <c:pt idx="62">
                  <c:v>226.77</c:v>
                </c:pt>
                <c:pt idx="63">
                  <c:v>223.28</c:v>
                </c:pt>
                <c:pt idx="64">
                  <c:v>224.38</c:v>
                </c:pt>
                <c:pt idx="65">
                  <c:v>228.74</c:v>
                </c:pt>
                <c:pt idx="66">
                  <c:v>228.78</c:v>
                </c:pt>
                <c:pt idx="67">
                  <c:v>228.03</c:v>
                </c:pt>
                <c:pt idx="68">
                  <c:v>232.47</c:v>
                </c:pt>
                <c:pt idx="69">
                  <c:v>231.97</c:v>
                </c:pt>
                <c:pt idx="70">
                  <c:v>225.1</c:v>
                </c:pt>
                <c:pt idx="71">
                  <c:v>227.66</c:v>
                </c:pt>
                <c:pt idx="72">
                  <c:v>225.42</c:v>
                </c:pt>
                <c:pt idx="73">
                  <c:v>230.26</c:v>
                </c:pt>
                <c:pt idx="74">
                  <c:v>226.51</c:v>
                </c:pt>
                <c:pt idx="75">
                  <c:v>225.46</c:v>
                </c:pt>
                <c:pt idx="76">
                  <c:v>221.78</c:v>
                </c:pt>
                <c:pt idx="77">
                  <c:v>228.31</c:v>
                </c:pt>
                <c:pt idx="78">
                  <c:v>234.62</c:v>
                </c:pt>
                <c:pt idx="79">
                  <c:v>228.7</c:v>
                </c:pt>
                <c:pt idx="80">
                  <c:v>231.3</c:v>
                </c:pt>
                <c:pt idx="81">
                  <c:v>230.39</c:v>
                </c:pt>
                <c:pt idx="82">
                  <c:v>234.08</c:v>
                </c:pt>
                <c:pt idx="83">
                  <c:v>236.57</c:v>
                </c:pt>
                <c:pt idx="84">
                  <c:v>237.84</c:v>
                </c:pt>
                <c:pt idx="85">
                  <c:v>237.09</c:v>
                </c:pt>
                <c:pt idx="86">
                  <c:v>234.19</c:v>
                </c:pt>
                <c:pt idx="87">
                  <c:v>233.57</c:v>
                </c:pt>
                <c:pt idx="88">
                  <c:v>231.97</c:v>
                </c:pt>
                <c:pt idx="89">
                  <c:v>236.7</c:v>
                </c:pt>
                <c:pt idx="90">
                  <c:v>227.94</c:v>
                </c:pt>
                <c:pt idx="91">
                  <c:v>234.39</c:v>
                </c:pt>
                <c:pt idx="92">
                  <c:v>234.27</c:v>
                </c:pt>
                <c:pt idx="93">
                  <c:v>229.3</c:v>
                </c:pt>
                <c:pt idx="94">
                  <c:v>233.56</c:v>
                </c:pt>
                <c:pt idx="95">
                  <c:v>234.26</c:v>
                </c:pt>
                <c:pt idx="96">
                  <c:v>231.66</c:v>
                </c:pt>
                <c:pt idx="97">
                  <c:v>232.44</c:v>
                </c:pt>
                <c:pt idx="98">
                  <c:v>230.73</c:v>
                </c:pt>
                <c:pt idx="99">
                  <c:v>231.78</c:v>
                </c:pt>
                <c:pt idx="100">
                  <c:v>233.85</c:v>
                </c:pt>
                <c:pt idx="101">
                  <c:v>230.61</c:v>
                </c:pt>
                <c:pt idx="102">
                  <c:v>228.21</c:v>
                </c:pt>
                <c:pt idx="103">
                  <c:v>229.87</c:v>
                </c:pt>
                <c:pt idx="104">
                  <c:v>228.69</c:v>
                </c:pt>
                <c:pt idx="105">
                  <c:v>232.05</c:v>
                </c:pt>
                <c:pt idx="106">
                  <c:v>232.18</c:v>
                </c:pt>
                <c:pt idx="107">
                  <c:v>239.21</c:v>
                </c:pt>
                <c:pt idx="108">
                  <c:v>232.16</c:v>
                </c:pt>
                <c:pt idx="109">
                  <c:v>234.06</c:v>
                </c:pt>
                <c:pt idx="110">
                  <c:v>236.43</c:v>
                </c:pt>
                <c:pt idx="111">
                  <c:v>235.23</c:v>
                </c:pt>
                <c:pt idx="112">
                  <c:v>232.81</c:v>
                </c:pt>
                <c:pt idx="113">
                  <c:v>235.94</c:v>
                </c:pt>
                <c:pt idx="114">
                  <c:v>238.58</c:v>
                </c:pt>
                <c:pt idx="115">
                  <c:v>235.76</c:v>
                </c:pt>
                <c:pt idx="116">
                  <c:v>235.32</c:v>
                </c:pt>
                <c:pt idx="117">
                  <c:v>236.14</c:v>
                </c:pt>
                <c:pt idx="118">
                  <c:v>236.27</c:v>
                </c:pt>
                <c:pt idx="119">
                  <c:v>233.6</c:v>
                </c:pt>
                <c:pt idx="120">
                  <c:v>236.11</c:v>
                </c:pt>
                <c:pt idx="121">
                  <c:v>232.06</c:v>
                </c:pt>
                <c:pt idx="122">
                  <c:v>237.71</c:v>
                </c:pt>
                <c:pt idx="123">
                  <c:v>230.85</c:v>
                </c:pt>
                <c:pt idx="124">
                  <c:v>229.9</c:v>
                </c:pt>
                <c:pt idx="125">
                  <c:v>232.41</c:v>
                </c:pt>
                <c:pt idx="126">
                  <c:v>236.33</c:v>
                </c:pt>
                <c:pt idx="127">
                  <c:v>232.85</c:v>
                </c:pt>
                <c:pt idx="128">
                  <c:v>241.49</c:v>
                </c:pt>
                <c:pt idx="129">
                  <c:v>239.64</c:v>
                </c:pt>
                <c:pt idx="130">
                  <c:v>236.46</c:v>
                </c:pt>
                <c:pt idx="131">
                  <c:v>235.22</c:v>
                </c:pt>
                <c:pt idx="132">
                  <c:v>240.26</c:v>
                </c:pt>
                <c:pt idx="133">
                  <c:v>243.01</c:v>
                </c:pt>
                <c:pt idx="134">
                  <c:v>241.06</c:v>
                </c:pt>
                <c:pt idx="135">
                  <c:v>235.66</c:v>
                </c:pt>
                <c:pt idx="136">
                  <c:v>235.21</c:v>
                </c:pt>
                <c:pt idx="137">
                  <c:v>234.27</c:v>
                </c:pt>
                <c:pt idx="138">
                  <c:v>248.5</c:v>
                </c:pt>
                <c:pt idx="139">
                  <c:v>239.71</c:v>
                </c:pt>
                <c:pt idx="140">
                  <c:v>239.87</c:v>
                </c:pt>
                <c:pt idx="141">
                  <c:v>237.1</c:v>
                </c:pt>
                <c:pt idx="142">
                  <c:v>243.96</c:v>
                </c:pt>
                <c:pt idx="143">
                  <c:v>236.91</c:v>
                </c:pt>
                <c:pt idx="144">
                  <c:v>236.61</c:v>
                </c:pt>
                <c:pt idx="145">
                  <c:v>239.34</c:v>
                </c:pt>
                <c:pt idx="146">
                  <c:v>241.27</c:v>
                </c:pt>
                <c:pt idx="147">
                  <c:v>236.75</c:v>
                </c:pt>
                <c:pt idx="148">
                  <c:v>241.01</c:v>
                </c:pt>
                <c:pt idx="149">
                  <c:v>234.24</c:v>
                </c:pt>
                <c:pt idx="150">
                  <c:v>236.53</c:v>
                </c:pt>
                <c:pt idx="151">
                  <c:v>236.2</c:v>
                </c:pt>
                <c:pt idx="152">
                  <c:v>232.2</c:v>
                </c:pt>
                <c:pt idx="153">
                  <c:v>234.48</c:v>
                </c:pt>
                <c:pt idx="154">
                  <c:v>240.19</c:v>
                </c:pt>
                <c:pt idx="155">
                  <c:v>236.95</c:v>
                </c:pt>
                <c:pt idx="156">
                  <c:v>243.88</c:v>
                </c:pt>
                <c:pt idx="157">
                  <c:v>237.8</c:v>
                </c:pt>
                <c:pt idx="158">
                  <c:v>237.01</c:v>
                </c:pt>
                <c:pt idx="159">
                  <c:v>240.87</c:v>
                </c:pt>
                <c:pt idx="160">
                  <c:v>241.91</c:v>
                </c:pt>
                <c:pt idx="161">
                  <c:v>242.56</c:v>
                </c:pt>
                <c:pt idx="162">
                  <c:v>238.78</c:v>
                </c:pt>
                <c:pt idx="163">
                  <c:v>240.65</c:v>
                </c:pt>
                <c:pt idx="164">
                  <c:v>243.61</c:v>
                </c:pt>
                <c:pt idx="165">
                  <c:v>241.05</c:v>
                </c:pt>
                <c:pt idx="166">
                  <c:v>243.28</c:v>
                </c:pt>
                <c:pt idx="167">
                  <c:v>239.62</c:v>
                </c:pt>
                <c:pt idx="168">
                  <c:v>239.55</c:v>
                </c:pt>
                <c:pt idx="169">
                  <c:v>243.31</c:v>
                </c:pt>
                <c:pt idx="170">
                  <c:v>238.55</c:v>
                </c:pt>
                <c:pt idx="171">
                  <c:v>235.58</c:v>
                </c:pt>
                <c:pt idx="172">
                  <c:v>234.68</c:v>
                </c:pt>
                <c:pt idx="173">
                  <c:v>238.3</c:v>
                </c:pt>
                <c:pt idx="174">
                  <c:v>239.1</c:v>
                </c:pt>
                <c:pt idx="175">
                  <c:v>243.2</c:v>
                </c:pt>
                <c:pt idx="176">
                  <c:v>238.39</c:v>
                </c:pt>
                <c:pt idx="177">
                  <c:v>238.43</c:v>
                </c:pt>
                <c:pt idx="178">
                  <c:v>235.57</c:v>
                </c:pt>
                <c:pt idx="179">
                  <c:v>236.17</c:v>
                </c:pt>
                <c:pt idx="180">
                  <c:v>230.96</c:v>
                </c:pt>
                <c:pt idx="181">
                  <c:v>236.41</c:v>
                </c:pt>
                <c:pt idx="182">
                  <c:v>239.55</c:v>
                </c:pt>
                <c:pt idx="183">
                  <c:v>241.76</c:v>
                </c:pt>
                <c:pt idx="184">
                  <c:v>240.16</c:v>
                </c:pt>
                <c:pt idx="185">
                  <c:v>243.46</c:v>
                </c:pt>
                <c:pt idx="186">
                  <c:v>242.37</c:v>
                </c:pt>
                <c:pt idx="187">
                  <c:v>235.85</c:v>
                </c:pt>
                <c:pt idx="188">
                  <c:v>243.27</c:v>
                </c:pt>
                <c:pt idx="189">
                  <c:v>244.04</c:v>
                </c:pt>
                <c:pt idx="190">
                  <c:v>239.34</c:v>
                </c:pt>
                <c:pt idx="191">
                  <c:v>243.76</c:v>
                </c:pt>
                <c:pt idx="192">
                  <c:v>242.01</c:v>
                </c:pt>
                <c:pt idx="193">
                  <c:v>238.45</c:v>
                </c:pt>
                <c:pt idx="194">
                  <c:v>239.52</c:v>
                </c:pt>
                <c:pt idx="195">
                  <c:v>246.04</c:v>
                </c:pt>
                <c:pt idx="196">
                  <c:v>242.37</c:v>
                </c:pt>
                <c:pt idx="197">
                  <c:v>238.85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0742384"/>
        <c:axId val="2111053504"/>
      </c:scatterChart>
      <c:scatterChart>
        <c:scatterStyle val="lineMarker"/>
        <c:varyColors val="0"/>
        <c:ser>
          <c:idx val="1"/>
          <c:order val="1"/>
          <c:tx>
            <c:strRef>
              <c:f>'MLO HALOCARBON FLASKS (2)'!$AN$1</c:f>
              <c:strCache>
                <c:ptCount val="1"/>
                <c:pt idx="0">
                  <c:v>CO2_avg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0">
                <a:solidFill>
                  <a:schemeClr val="tx1">
                    <a:alpha val="99000"/>
                  </a:schemeClr>
                </a:solidFill>
              </a:ln>
              <a:effectLst/>
            </c:spPr>
          </c:marker>
          <c:xVal>
            <c:numRef>
              <c:f>'MLO HALOCARBON FLASKS (2)'!$B$2:$B$1002</c:f>
              <c:numCache>
                <c:formatCode>0.0000</c:formatCode>
                <c:ptCount val="1001"/>
                <c:pt idx="0">
                  <c:v>2012.00794</c:v>
                </c:pt>
                <c:pt idx="1">
                  <c:v>2012.02691</c:v>
                </c:pt>
                <c:pt idx="2">
                  <c:v>2012.04603</c:v>
                </c:pt>
                <c:pt idx="3">
                  <c:v>2012.06522</c:v>
                </c:pt>
                <c:pt idx="4">
                  <c:v>2012.08439</c:v>
                </c:pt>
                <c:pt idx="5">
                  <c:v>2012.12272</c:v>
                </c:pt>
                <c:pt idx="6">
                  <c:v>2012.14719</c:v>
                </c:pt>
                <c:pt idx="7">
                  <c:v>2012.16078</c:v>
                </c:pt>
                <c:pt idx="8">
                  <c:v>2012.18006</c:v>
                </c:pt>
                <c:pt idx="9">
                  <c:v>2012.19914</c:v>
                </c:pt>
                <c:pt idx="10">
                  <c:v>2012.21831</c:v>
                </c:pt>
                <c:pt idx="11">
                  <c:v>2012.23747</c:v>
                </c:pt>
                <c:pt idx="12">
                  <c:v>2012.25641</c:v>
                </c:pt>
                <c:pt idx="13">
                  <c:v>2012.27827</c:v>
                </c:pt>
                <c:pt idx="14">
                  <c:v>2012.29473</c:v>
                </c:pt>
                <c:pt idx="15">
                  <c:v>2012.31385</c:v>
                </c:pt>
                <c:pt idx="16">
                  <c:v>2012.33306</c:v>
                </c:pt>
                <c:pt idx="17">
                  <c:v>2012.3522</c:v>
                </c:pt>
                <c:pt idx="18">
                  <c:v>2012.36864</c:v>
                </c:pt>
                <c:pt idx="19">
                  <c:v>2012.39032</c:v>
                </c:pt>
                <c:pt idx="20">
                  <c:v>2012.4095</c:v>
                </c:pt>
                <c:pt idx="21">
                  <c:v>2012.42862</c:v>
                </c:pt>
                <c:pt idx="22">
                  <c:v>2012.44773</c:v>
                </c:pt>
                <c:pt idx="23">
                  <c:v>2012.46689</c:v>
                </c:pt>
                <c:pt idx="24">
                  <c:v>2012.4861</c:v>
                </c:pt>
                <c:pt idx="25">
                  <c:v>2012.50503</c:v>
                </c:pt>
                <c:pt idx="26">
                  <c:v>2012.52413</c:v>
                </c:pt>
                <c:pt idx="27">
                  <c:v>2012.54332</c:v>
                </c:pt>
                <c:pt idx="28">
                  <c:v>2012.56241</c:v>
                </c:pt>
                <c:pt idx="29">
                  <c:v>2012.5814</c:v>
                </c:pt>
                <c:pt idx="30">
                  <c:v>2012.60076</c:v>
                </c:pt>
                <c:pt idx="31">
                  <c:v>2012.62528</c:v>
                </c:pt>
                <c:pt idx="32">
                  <c:v>2012.6445</c:v>
                </c:pt>
                <c:pt idx="33">
                  <c:v>2012.65799</c:v>
                </c:pt>
                <c:pt idx="34">
                  <c:v>2012.69634</c:v>
                </c:pt>
                <c:pt idx="35">
                  <c:v>2012.71547</c:v>
                </c:pt>
                <c:pt idx="36">
                  <c:v>2012.73463</c:v>
                </c:pt>
                <c:pt idx="37">
                  <c:v>2012.75368</c:v>
                </c:pt>
                <c:pt idx="38">
                  <c:v>2012.77286</c:v>
                </c:pt>
                <c:pt idx="39">
                  <c:v>2012.792</c:v>
                </c:pt>
                <c:pt idx="40">
                  <c:v>2012.81104</c:v>
                </c:pt>
                <c:pt idx="41">
                  <c:v>2012.83021</c:v>
                </c:pt>
                <c:pt idx="42">
                  <c:v>2012.84936</c:v>
                </c:pt>
                <c:pt idx="43">
                  <c:v>2012.86852</c:v>
                </c:pt>
                <c:pt idx="44">
                  <c:v>2012.88766</c:v>
                </c:pt>
                <c:pt idx="45">
                  <c:v>2012.90682</c:v>
                </c:pt>
                <c:pt idx="46">
                  <c:v>2012.92592</c:v>
                </c:pt>
                <c:pt idx="47">
                  <c:v>2012.94513</c:v>
                </c:pt>
                <c:pt idx="48">
                  <c:v>2012.96409</c:v>
                </c:pt>
                <c:pt idx="49">
                  <c:v>2012.98871</c:v>
                </c:pt>
                <c:pt idx="50">
                  <c:v>2013.00787</c:v>
                </c:pt>
                <c:pt idx="51">
                  <c:v>2013.02158</c:v>
                </c:pt>
                <c:pt idx="52">
                  <c:v>2013.06547</c:v>
                </c:pt>
                <c:pt idx="53">
                  <c:v>2013.07914</c:v>
                </c:pt>
                <c:pt idx="54">
                  <c:v>2013.09838</c:v>
                </c:pt>
                <c:pt idx="55">
                  <c:v>2013.11739</c:v>
                </c:pt>
                <c:pt idx="56">
                  <c:v>2013.11739</c:v>
                </c:pt>
                <c:pt idx="57">
                  <c:v>2013.17498</c:v>
                </c:pt>
                <c:pt idx="58">
                  <c:v>2013.19424</c:v>
                </c:pt>
                <c:pt idx="59">
                  <c:v>2013.2133</c:v>
                </c:pt>
                <c:pt idx="60">
                  <c:v>2013.2325</c:v>
                </c:pt>
                <c:pt idx="61">
                  <c:v>2013.25174</c:v>
                </c:pt>
                <c:pt idx="62">
                  <c:v>2013.27074</c:v>
                </c:pt>
                <c:pt idx="63">
                  <c:v>2013.28738</c:v>
                </c:pt>
                <c:pt idx="64">
                  <c:v>2013.31192</c:v>
                </c:pt>
                <c:pt idx="65">
                  <c:v>2013.32835</c:v>
                </c:pt>
                <c:pt idx="66">
                  <c:v>2013.34764</c:v>
                </c:pt>
                <c:pt idx="67">
                  <c:v>2013.36685</c:v>
                </c:pt>
                <c:pt idx="68">
                  <c:v>2013.38588</c:v>
                </c:pt>
                <c:pt idx="69">
                  <c:v>2013.40509</c:v>
                </c:pt>
                <c:pt idx="70">
                  <c:v>2013.42427</c:v>
                </c:pt>
                <c:pt idx="71">
                  <c:v>2013.46275</c:v>
                </c:pt>
                <c:pt idx="72">
                  <c:v>2013.48172</c:v>
                </c:pt>
                <c:pt idx="73">
                  <c:v>2013.50095</c:v>
                </c:pt>
                <c:pt idx="74">
                  <c:v>2013.52015</c:v>
                </c:pt>
                <c:pt idx="75">
                  <c:v>2013.55861</c:v>
                </c:pt>
                <c:pt idx="76">
                  <c:v>2013.5779</c:v>
                </c:pt>
                <c:pt idx="77">
                  <c:v>2013.59685</c:v>
                </c:pt>
                <c:pt idx="78">
                  <c:v>2013.61608</c:v>
                </c:pt>
                <c:pt idx="79">
                  <c:v>2013.63513</c:v>
                </c:pt>
                <c:pt idx="80">
                  <c:v>2013.65434</c:v>
                </c:pt>
                <c:pt idx="81">
                  <c:v>2013.67354</c:v>
                </c:pt>
                <c:pt idx="82">
                  <c:v>2013.69275</c:v>
                </c:pt>
                <c:pt idx="83">
                  <c:v>2013.71194</c:v>
                </c:pt>
                <c:pt idx="84">
                  <c:v>2013.73116</c:v>
                </c:pt>
                <c:pt idx="85">
                  <c:v>2013.75595</c:v>
                </c:pt>
                <c:pt idx="86">
                  <c:v>2013.81334</c:v>
                </c:pt>
                <c:pt idx="87">
                  <c:v>2013.82695</c:v>
                </c:pt>
                <c:pt idx="88">
                  <c:v>2013.8462</c:v>
                </c:pt>
                <c:pt idx="89">
                  <c:v>2013.86539</c:v>
                </c:pt>
                <c:pt idx="90">
                  <c:v>2013.88461</c:v>
                </c:pt>
                <c:pt idx="91">
                  <c:v>2013.90384</c:v>
                </c:pt>
                <c:pt idx="92">
                  <c:v>2013.92288</c:v>
                </c:pt>
                <c:pt idx="93">
                  <c:v>2013.94207</c:v>
                </c:pt>
                <c:pt idx="94">
                  <c:v>2013.96672</c:v>
                </c:pt>
                <c:pt idx="95">
                  <c:v>2013.98592</c:v>
                </c:pt>
                <c:pt idx="96">
                  <c:v>2013.99965</c:v>
                </c:pt>
                <c:pt idx="97">
                  <c:v>2014.01886</c:v>
                </c:pt>
                <c:pt idx="98">
                  <c:v>2014.0379</c:v>
                </c:pt>
                <c:pt idx="99">
                  <c:v>2014.05713</c:v>
                </c:pt>
                <c:pt idx="100">
                  <c:v>2014.07628</c:v>
                </c:pt>
                <c:pt idx="101">
                  <c:v>2014.0955</c:v>
                </c:pt>
                <c:pt idx="102">
                  <c:v>2014.11479</c:v>
                </c:pt>
                <c:pt idx="103">
                  <c:v>2014.13381</c:v>
                </c:pt>
                <c:pt idx="104">
                  <c:v>2014.15305</c:v>
                </c:pt>
                <c:pt idx="105">
                  <c:v>2014.17783</c:v>
                </c:pt>
                <c:pt idx="106">
                  <c:v>2014.19132</c:v>
                </c:pt>
                <c:pt idx="107">
                  <c:v>2014.21061</c:v>
                </c:pt>
                <c:pt idx="108">
                  <c:v>2014.22974</c:v>
                </c:pt>
                <c:pt idx="109">
                  <c:v>2014.25175</c:v>
                </c:pt>
                <c:pt idx="110">
                  <c:v>2014.2682</c:v>
                </c:pt>
                <c:pt idx="111">
                  <c:v>2014.28727</c:v>
                </c:pt>
                <c:pt idx="112">
                  <c:v>2014.30646</c:v>
                </c:pt>
                <c:pt idx="113">
                  <c:v>2014.32291</c:v>
                </c:pt>
                <c:pt idx="114">
                  <c:v>2014.34487</c:v>
                </c:pt>
                <c:pt idx="115">
                  <c:v>2014.36391</c:v>
                </c:pt>
                <c:pt idx="116">
                  <c:v>2014.38343</c:v>
                </c:pt>
                <c:pt idx="117">
                  <c:v>2014.40238</c:v>
                </c:pt>
                <c:pt idx="118">
                  <c:v>2014.42144</c:v>
                </c:pt>
                <c:pt idx="119">
                  <c:v>2014.43795</c:v>
                </c:pt>
                <c:pt idx="120">
                  <c:v>2014.47908</c:v>
                </c:pt>
                <c:pt idx="121">
                  <c:v>2014.4983</c:v>
                </c:pt>
                <c:pt idx="122">
                  <c:v>2014.51741</c:v>
                </c:pt>
                <c:pt idx="123">
                  <c:v>2014.53652</c:v>
                </c:pt>
                <c:pt idx="124">
                  <c:v>2014.55576</c:v>
                </c:pt>
                <c:pt idx="125">
                  <c:v>2014.57502</c:v>
                </c:pt>
                <c:pt idx="126">
                  <c:v>2014.59421</c:v>
                </c:pt>
                <c:pt idx="127">
                  <c:v>2014.61322</c:v>
                </c:pt>
                <c:pt idx="128">
                  <c:v>2014.63244</c:v>
                </c:pt>
                <c:pt idx="129">
                  <c:v>2014.65167</c:v>
                </c:pt>
                <c:pt idx="130">
                  <c:v>2014.67086</c:v>
                </c:pt>
                <c:pt idx="131">
                  <c:v>2014.69009</c:v>
                </c:pt>
                <c:pt idx="132">
                  <c:v>2014.70909</c:v>
                </c:pt>
                <c:pt idx="133">
                  <c:v>2014.72851</c:v>
                </c:pt>
                <c:pt idx="134">
                  <c:v>2014.74754</c:v>
                </c:pt>
                <c:pt idx="135">
                  <c:v>2014.76685</c:v>
                </c:pt>
                <c:pt idx="136">
                  <c:v>2014.78584</c:v>
                </c:pt>
                <c:pt idx="137">
                  <c:v>2014.80516</c:v>
                </c:pt>
                <c:pt idx="138">
                  <c:v>2014.82433</c:v>
                </c:pt>
                <c:pt idx="139">
                  <c:v>2014.86535</c:v>
                </c:pt>
                <c:pt idx="140">
                  <c:v>2014.88176</c:v>
                </c:pt>
                <c:pt idx="141">
                  <c:v>2014.90101</c:v>
                </c:pt>
                <c:pt idx="142">
                  <c:v>2014.92021</c:v>
                </c:pt>
                <c:pt idx="143">
                  <c:v>2014.93942</c:v>
                </c:pt>
                <c:pt idx="144">
                  <c:v>2014.953</c:v>
                </c:pt>
                <c:pt idx="145">
                  <c:v>2014.97766</c:v>
                </c:pt>
                <c:pt idx="146">
                  <c:v>2014.99961</c:v>
                </c:pt>
                <c:pt idx="147">
                  <c:v>2015.01593</c:v>
                </c:pt>
                <c:pt idx="148">
                  <c:v>2015.03514</c:v>
                </c:pt>
                <c:pt idx="149">
                  <c:v>2015.05432</c:v>
                </c:pt>
                <c:pt idx="150">
                  <c:v>2015.07357</c:v>
                </c:pt>
                <c:pt idx="151">
                  <c:v>2015.0928</c:v>
                </c:pt>
                <c:pt idx="152">
                  <c:v>2015.11183</c:v>
                </c:pt>
                <c:pt idx="153">
                  <c:v>2015.13104</c:v>
                </c:pt>
                <c:pt idx="154">
                  <c:v>2015.15025</c:v>
                </c:pt>
                <c:pt idx="155">
                  <c:v>2015.16948</c:v>
                </c:pt>
                <c:pt idx="156">
                  <c:v>2015.18868</c:v>
                </c:pt>
                <c:pt idx="157">
                  <c:v>2015.20791</c:v>
                </c:pt>
                <c:pt idx="158">
                  <c:v>2015.22716</c:v>
                </c:pt>
                <c:pt idx="159">
                  <c:v>2015.24632</c:v>
                </c:pt>
                <c:pt idx="160">
                  <c:v>2015.26545</c:v>
                </c:pt>
                <c:pt idx="161">
                  <c:v>2015.28447</c:v>
                </c:pt>
                <c:pt idx="162">
                  <c:v>2015.301</c:v>
                </c:pt>
                <c:pt idx="163">
                  <c:v>2015.32277</c:v>
                </c:pt>
                <c:pt idx="164">
                  <c:v>2015.34204</c:v>
                </c:pt>
                <c:pt idx="165">
                  <c:v>2015.36127</c:v>
                </c:pt>
                <c:pt idx="166">
                  <c:v>2015.38047</c:v>
                </c:pt>
                <c:pt idx="167">
                  <c:v>2015.3997</c:v>
                </c:pt>
                <c:pt idx="168">
                  <c:v>2015.41892</c:v>
                </c:pt>
                <c:pt idx="169">
                  <c:v>2015.43801</c:v>
                </c:pt>
                <c:pt idx="170">
                  <c:v>2015.45723</c:v>
                </c:pt>
                <c:pt idx="171">
                  <c:v>2015.47638</c:v>
                </c:pt>
                <c:pt idx="172">
                  <c:v>2015.49559</c:v>
                </c:pt>
                <c:pt idx="173">
                  <c:v>2015.51483</c:v>
                </c:pt>
                <c:pt idx="174">
                  <c:v>2015.53379</c:v>
                </c:pt>
                <c:pt idx="175">
                  <c:v>2015.55306</c:v>
                </c:pt>
                <c:pt idx="176">
                  <c:v>2015.57225</c:v>
                </c:pt>
                <c:pt idx="177">
                  <c:v>2015.59148</c:v>
                </c:pt>
                <c:pt idx="178">
                  <c:v>2015.61619</c:v>
                </c:pt>
                <c:pt idx="179">
                  <c:v>2015.62968</c:v>
                </c:pt>
                <c:pt idx="180">
                  <c:v>2015.6489</c:v>
                </c:pt>
                <c:pt idx="181">
                  <c:v>2015.67075</c:v>
                </c:pt>
                <c:pt idx="182">
                  <c:v>2015.68739</c:v>
                </c:pt>
                <c:pt idx="183">
                  <c:v>2015.70651</c:v>
                </c:pt>
                <c:pt idx="184">
                  <c:v>2015.72575</c:v>
                </c:pt>
                <c:pt idx="185">
                  <c:v>2015.74496</c:v>
                </c:pt>
                <c:pt idx="186">
                  <c:v>2015.76415</c:v>
                </c:pt>
                <c:pt idx="187">
                  <c:v>2015.78318</c:v>
                </c:pt>
                <c:pt idx="188">
                  <c:v>2015.80236</c:v>
                </c:pt>
                <c:pt idx="189">
                  <c:v>2015.8216</c:v>
                </c:pt>
                <c:pt idx="190">
                  <c:v>2015.84074</c:v>
                </c:pt>
                <c:pt idx="191">
                  <c:v>2015.85983</c:v>
                </c:pt>
                <c:pt idx="192">
                  <c:v>2015.89824</c:v>
                </c:pt>
                <c:pt idx="193">
                  <c:v>2015.91752</c:v>
                </c:pt>
                <c:pt idx="194">
                  <c:v>2015.93675</c:v>
                </c:pt>
                <c:pt idx="195">
                  <c:v>2015.95577</c:v>
                </c:pt>
                <c:pt idx="196">
                  <c:v>2015.97495</c:v>
                </c:pt>
                <c:pt idx="197">
                  <c:v>2015.99405</c:v>
                </c:pt>
              </c:numCache>
            </c:numRef>
          </c:xVal>
          <c:yVal>
            <c:numRef>
              <c:f>'MLO HALOCARBON FLASKS (2)'!$AN$2:$AN$1002</c:f>
              <c:numCache>
                <c:formatCode>General</c:formatCode>
                <c:ptCount val="1001"/>
                <c:pt idx="0">
                  <c:v>392.825</c:v>
                </c:pt>
                <c:pt idx="1">
                  <c:v>394.135</c:v>
                </c:pt>
                <c:pt idx="2">
                  <c:v>392.5275</c:v>
                </c:pt>
                <c:pt idx="3">
                  <c:v>393.485</c:v>
                </c:pt>
                <c:pt idx="4">
                  <c:v>392.5824999999999</c:v>
                </c:pt>
                <c:pt idx="5">
                  <c:v>393.4299999999999</c:v>
                </c:pt>
                <c:pt idx="6">
                  <c:v>394.56</c:v>
                </c:pt>
                <c:pt idx="7">
                  <c:v>393.695</c:v>
                </c:pt>
                <c:pt idx="8">
                  <c:v>393.3675</c:v>
                </c:pt>
                <c:pt idx="9">
                  <c:v>393.91</c:v>
                </c:pt>
                <c:pt idx="10">
                  <c:v>394.635</c:v>
                </c:pt>
                <c:pt idx="11">
                  <c:v>396.045</c:v>
                </c:pt>
                <c:pt idx="12">
                  <c:v>395.04</c:v>
                </c:pt>
                <c:pt idx="13">
                  <c:v>397.135</c:v>
                </c:pt>
                <c:pt idx="14">
                  <c:v>396.3775</c:v>
                </c:pt>
                <c:pt idx="15">
                  <c:v>397.075</c:v>
                </c:pt>
                <c:pt idx="16">
                  <c:v>397.4949999999999</c:v>
                </c:pt>
                <c:pt idx="17">
                  <c:v>398.1875</c:v>
                </c:pt>
                <c:pt idx="18">
                  <c:v>397.7475</c:v>
                </c:pt>
                <c:pt idx="19">
                  <c:v>395.945</c:v>
                </c:pt>
                <c:pt idx="20">
                  <c:v>396.1625</c:v>
                </c:pt>
                <c:pt idx="21">
                  <c:v>396.01</c:v>
                </c:pt>
                <c:pt idx="22">
                  <c:v>396.45</c:v>
                </c:pt>
                <c:pt idx="23">
                  <c:v>396.325</c:v>
                </c:pt>
                <c:pt idx="24">
                  <c:v>395.785</c:v>
                </c:pt>
                <c:pt idx="25">
                  <c:v>394.1875</c:v>
                </c:pt>
                <c:pt idx="26">
                  <c:v>395.055</c:v>
                </c:pt>
                <c:pt idx="27">
                  <c:v>394.0725</c:v>
                </c:pt>
                <c:pt idx="28">
                  <c:v>393.2174999999999</c:v>
                </c:pt>
                <c:pt idx="29">
                  <c:v>392.73</c:v>
                </c:pt>
                <c:pt idx="30">
                  <c:v>393.05</c:v>
                </c:pt>
                <c:pt idx="31">
                  <c:v>392.8949999999999</c:v>
                </c:pt>
                <c:pt idx="32">
                  <c:v>390.6233333333333</c:v>
                </c:pt>
                <c:pt idx="33">
                  <c:v>391.6625</c:v>
                </c:pt>
                <c:pt idx="34">
                  <c:v>398.1775</c:v>
                </c:pt>
                <c:pt idx="35">
                  <c:v>390.84</c:v>
                </c:pt>
                <c:pt idx="36">
                  <c:v>390.8125</c:v>
                </c:pt>
                <c:pt idx="37">
                  <c:v>390.72</c:v>
                </c:pt>
                <c:pt idx="38">
                  <c:v>390.52</c:v>
                </c:pt>
                <c:pt idx="39">
                  <c:v>390.7825</c:v>
                </c:pt>
                <c:pt idx="40">
                  <c:v>391.215</c:v>
                </c:pt>
                <c:pt idx="41">
                  <c:v>391.565</c:v>
                </c:pt>
                <c:pt idx="42">
                  <c:v>391.87</c:v>
                </c:pt>
                <c:pt idx="43">
                  <c:v>392.915</c:v>
                </c:pt>
                <c:pt idx="44">
                  <c:v>393.3575</c:v>
                </c:pt>
                <c:pt idx="45">
                  <c:v>394.985</c:v>
                </c:pt>
                <c:pt idx="46">
                  <c:v>393.29</c:v>
                </c:pt>
                <c:pt idx="47">
                  <c:v>394.3175</c:v>
                </c:pt>
                <c:pt idx="48">
                  <c:v>395.2575</c:v>
                </c:pt>
                <c:pt idx="49">
                  <c:v>394.935</c:v>
                </c:pt>
                <c:pt idx="50">
                  <c:v>394.9775</c:v>
                </c:pt>
                <c:pt idx="51">
                  <c:v>395.2575</c:v>
                </c:pt>
                <c:pt idx="52">
                  <c:v>395.3025</c:v>
                </c:pt>
                <c:pt idx="53">
                  <c:v>396.4374999999999</c:v>
                </c:pt>
                <c:pt idx="54">
                  <c:v>397.5225</c:v>
                </c:pt>
                <c:pt idx="55">
                  <c:v>395.7949999999999</c:v>
                </c:pt>
                <c:pt idx="56">
                  <c:v>397.375</c:v>
                </c:pt>
                <c:pt idx="57">
                  <c:v>398.4775</c:v>
                </c:pt>
                <c:pt idx="58">
                  <c:v>396.785</c:v>
                </c:pt>
                <c:pt idx="59">
                  <c:v>398.3875</c:v>
                </c:pt>
                <c:pt idx="60">
                  <c:v>397.8025</c:v>
                </c:pt>
                <c:pt idx="61">
                  <c:v>399.2824999999999</c:v>
                </c:pt>
                <c:pt idx="62">
                  <c:v>398.4549999999999</c:v>
                </c:pt>
                <c:pt idx="63">
                  <c:v>397.75</c:v>
                </c:pt>
                <c:pt idx="64">
                  <c:v>398.5974999999999</c:v>
                </c:pt>
                <c:pt idx="65">
                  <c:v>399.52</c:v>
                </c:pt>
                <c:pt idx="66">
                  <c:v>399.8225</c:v>
                </c:pt>
                <c:pt idx="67">
                  <c:v>399.7425</c:v>
                </c:pt>
                <c:pt idx="68">
                  <c:v>400.245</c:v>
                </c:pt>
                <c:pt idx="69">
                  <c:v>400.5775</c:v>
                </c:pt>
                <c:pt idx="70">
                  <c:v>399.3450000000001</c:v>
                </c:pt>
                <c:pt idx="71">
                  <c:v>398.71</c:v>
                </c:pt>
                <c:pt idx="72">
                  <c:v>399.1075</c:v>
                </c:pt>
                <c:pt idx="73">
                  <c:v>398.2899999999999</c:v>
                </c:pt>
                <c:pt idx="74">
                  <c:v>398.25</c:v>
                </c:pt>
                <c:pt idx="75">
                  <c:v>396.8125</c:v>
                </c:pt>
                <c:pt idx="76">
                  <c:v>396.5675</c:v>
                </c:pt>
                <c:pt idx="77">
                  <c:v>394.425</c:v>
                </c:pt>
                <c:pt idx="78">
                  <c:v>395.4275</c:v>
                </c:pt>
                <c:pt idx="79">
                  <c:v>394.3875</c:v>
                </c:pt>
                <c:pt idx="80">
                  <c:v>394.9125</c:v>
                </c:pt>
                <c:pt idx="81">
                  <c:v>394.6525000000001</c:v>
                </c:pt>
                <c:pt idx="82">
                  <c:v>393.9849999999999</c:v>
                </c:pt>
                <c:pt idx="83">
                  <c:v>393.1475</c:v>
                </c:pt>
                <c:pt idx="84">
                  <c:v>393.14</c:v>
                </c:pt>
                <c:pt idx="85">
                  <c:v>393.5725</c:v>
                </c:pt>
                <c:pt idx="86">
                  <c:v>394.0025</c:v>
                </c:pt>
                <c:pt idx="87">
                  <c:v>394.5075</c:v>
                </c:pt>
                <c:pt idx="88">
                  <c:v>394.6125</c:v>
                </c:pt>
                <c:pt idx="89">
                  <c:v>395.975</c:v>
                </c:pt>
                <c:pt idx="90">
                  <c:v>394.6475000000001</c:v>
                </c:pt>
                <c:pt idx="91">
                  <c:v>396.4475</c:v>
                </c:pt>
                <c:pt idx="92">
                  <c:v>396.255</c:v>
                </c:pt>
                <c:pt idx="93">
                  <c:v>397.3975</c:v>
                </c:pt>
                <c:pt idx="94">
                  <c:v>398.8375</c:v>
                </c:pt>
                <c:pt idx="95">
                  <c:v>397.1799999999999</c:v>
                </c:pt>
                <c:pt idx="96">
                  <c:v>397.65</c:v>
                </c:pt>
                <c:pt idx="97">
                  <c:v>397.4849999999999</c:v>
                </c:pt>
                <c:pt idx="98">
                  <c:v>397.4125</c:v>
                </c:pt>
                <c:pt idx="99">
                  <c:v>398.2375</c:v>
                </c:pt>
                <c:pt idx="100">
                  <c:v>398.7349999999999</c:v>
                </c:pt>
                <c:pt idx="101">
                  <c:v>398.11</c:v>
                </c:pt>
                <c:pt idx="102">
                  <c:v>397.6925</c:v>
                </c:pt>
                <c:pt idx="103">
                  <c:v>398.9374999999999</c:v>
                </c:pt>
                <c:pt idx="104">
                  <c:v>397.6625</c:v>
                </c:pt>
                <c:pt idx="105">
                  <c:v>398.9924999999999</c:v>
                </c:pt>
                <c:pt idx="106">
                  <c:v>399.5275</c:v>
                </c:pt>
                <c:pt idx="107">
                  <c:v>401.2475</c:v>
                </c:pt>
                <c:pt idx="108">
                  <c:v>399.8875</c:v>
                </c:pt>
                <c:pt idx="109">
                  <c:v>400.6475</c:v>
                </c:pt>
                <c:pt idx="110">
                  <c:v>402.1174999999999</c:v>
                </c:pt>
                <c:pt idx="111">
                  <c:v>401.77</c:v>
                </c:pt>
                <c:pt idx="112">
                  <c:v>401.315</c:v>
                </c:pt>
                <c:pt idx="113">
                  <c:v>402.14</c:v>
                </c:pt>
                <c:pt idx="114">
                  <c:v>402.89</c:v>
                </c:pt>
                <c:pt idx="115">
                  <c:v>401.7475</c:v>
                </c:pt>
                <c:pt idx="116">
                  <c:v>402.1525000000001</c:v>
                </c:pt>
                <c:pt idx="117">
                  <c:v>401.825</c:v>
                </c:pt>
                <c:pt idx="118">
                  <c:v>401.9649999999999</c:v>
                </c:pt>
                <c:pt idx="119">
                  <c:v>402.0575</c:v>
                </c:pt>
                <c:pt idx="120">
                  <c:v>401.0274999999999</c:v>
                </c:pt>
                <c:pt idx="121">
                  <c:v>400.3875</c:v>
                </c:pt>
                <c:pt idx="122">
                  <c:v>399.58</c:v>
                </c:pt>
                <c:pt idx="123">
                  <c:v>398.8275</c:v>
                </c:pt>
                <c:pt idx="124">
                  <c:v>398.015</c:v>
                </c:pt>
                <c:pt idx="125">
                  <c:v>397.2325</c:v>
                </c:pt>
                <c:pt idx="126">
                  <c:v>397.8525</c:v>
                </c:pt>
                <c:pt idx="127">
                  <c:v>397.1233333333333</c:v>
                </c:pt>
                <c:pt idx="128">
                  <c:v>396.27</c:v>
                </c:pt>
                <c:pt idx="129">
                  <c:v>395.45</c:v>
                </c:pt>
                <c:pt idx="130">
                  <c:v>395.79</c:v>
                </c:pt>
                <c:pt idx="131">
                  <c:v>395.4674999999999</c:v>
                </c:pt>
                <c:pt idx="132">
                  <c:v>394.81</c:v>
                </c:pt>
                <c:pt idx="133">
                  <c:v>395.9324999999999</c:v>
                </c:pt>
                <c:pt idx="134">
                  <c:v>395.1425000000001</c:v>
                </c:pt>
                <c:pt idx="135">
                  <c:v>394.81</c:v>
                </c:pt>
                <c:pt idx="136">
                  <c:v>395.6349999999999</c:v>
                </c:pt>
                <c:pt idx="137">
                  <c:v>395.755</c:v>
                </c:pt>
                <c:pt idx="138">
                  <c:v>399.555</c:v>
                </c:pt>
                <c:pt idx="139">
                  <c:v>398.215</c:v>
                </c:pt>
                <c:pt idx="140">
                  <c:v>397.8075</c:v>
                </c:pt>
                <c:pt idx="141">
                  <c:v>397.13</c:v>
                </c:pt>
                <c:pt idx="142">
                  <c:v>398.8874999999999</c:v>
                </c:pt>
                <c:pt idx="143">
                  <c:v>399.07</c:v>
                </c:pt>
                <c:pt idx="144">
                  <c:v>398.3324999999999</c:v>
                </c:pt>
                <c:pt idx="145">
                  <c:v>399.7075</c:v>
                </c:pt>
                <c:pt idx="146">
                  <c:v>400.535</c:v>
                </c:pt>
                <c:pt idx="147">
                  <c:v>399.6675</c:v>
                </c:pt>
                <c:pt idx="148">
                  <c:v>400.84</c:v>
                </c:pt>
                <c:pt idx="149">
                  <c:v>399.38</c:v>
                </c:pt>
                <c:pt idx="150">
                  <c:v>400.0874999999999</c:v>
                </c:pt>
                <c:pt idx="151">
                  <c:v>400.2425</c:v>
                </c:pt>
                <c:pt idx="152">
                  <c:v>399.63</c:v>
                </c:pt>
                <c:pt idx="153">
                  <c:v>400.065</c:v>
                </c:pt>
                <c:pt idx="154">
                  <c:v>401.8675</c:v>
                </c:pt>
                <c:pt idx="155">
                  <c:v>401.23</c:v>
                </c:pt>
                <c:pt idx="156">
                  <c:v>404.0174999999999</c:v>
                </c:pt>
                <c:pt idx="157">
                  <c:v>401.24</c:v>
                </c:pt>
                <c:pt idx="158">
                  <c:v>401.4274999999999</c:v>
                </c:pt>
                <c:pt idx="159">
                  <c:v>402.385</c:v>
                </c:pt>
                <c:pt idx="160">
                  <c:v>404.0375</c:v>
                </c:pt>
                <c:pt idx="161">
                  <c:v>405.0125</c:v>
                </c:pt>
                <c:pt idx="162">
                  <c:v>403.23</c:v>
                </c:pt>
                <c:pt idx="163">
                  <c:v>404.36</c:v>
                </c:pt>
                <c:pt idx="164">
                  <c:v>404.3275</c:v>
                </c:pt>
                <c:pt idx="165">
                  <c:v>404.3625</c:v>
                </c:pt>
                <c:pt idx="166">
                  <c:v>404.1949999999999</c:v>
                </c:pt>
                <c:pt idx="167">
                  <c:v>403.2475</c:v>
                </c:pt>
                <c:pt idx="168">
                  <c:v>403.86</c:v>
                </c:pt>
                <c:pt idx="169">
                  <c:v>403.8450000000001</c:v>
                </c:pt>
                <c:pt idx="170">
                  <c:v>401.85</c:v>
                </c:pt>
                <c:pt idx="171">
                  <c:v>402.5075</c:v>
                </c:pt>
                <c:pt idx="172">
                  <c:v>402.0425</c:v>
                </c:pt>
                <c:pt idx="173">
                  <c:v>401.1025</c:v>
                </c:pt>
                <c:pt idx="174">
                  <c:v>402.0799999999999</c:v>
                </c:pt>
                <c:pt idx="175">
                  <c:v>397.4049999999999</c:v>
                </c:pt>
                <c:pt idx="176">
                  <c:v>399.61</c:v>
                </c:pt>
                <c:pt idx="177">
                  <c:v>398.0475</c:v>
                </c:pt>
                <c:pt idx="178">
                  <c:v>399.0525</c:v>
                </c:pt>
                <c:pt idx="179">
                  <c:v>399.41</c:v>
                </c:pt>
                <c:pt idx="180">
                  <c:v>398.8225</c:v>
                </c:pt>
                <c:pt idx="181">
                  <c:v>398.8099999999999</c:v>
                </c:pt>
                <c:pt idx="182">
                  <c:v>397.47</c:v>
                </c:pt>
                <c:pt idx="183">
                  <c:v>396.9425</c:v>
                </c:pt>
                <c:pt idx="184">
                  <c:v>397.055</c:v>
                </c:pt>
                <c:pt idx="185">
                  <c:v>397.2475</c:v>
                </c:pt>
                <c:pt idx="186">
                  <c:v>397.88</c:v>
                </c:pt>
                <c:pt idx="187">
                  <c:v>397.94</c:v>
                </c:pt>
                <c:pt idx="188">
                  <c:v>398.7049999999999</c:v>
                </c:pt>
                <c:pt idx="189">
                  <c:v>399.115</c:v>
                </c:pt>
                <c:pt idx="190">
                  <c:v>398.91</c:v>
                </c:pt>
                <c:pt idx="191">
                  <c:v>399.53</c:v>
                </c:pt>
                <c:pt idx="192">
                  <c:v>400.5649999999999</c:v>
                </c:pt>
                <c:pt idx="193">
                  <c:v>400.4125</c:v>
                </c:pt>
                <c:pt idx="194">
                  <c:v>401.3349999999999</c:v>
                </c:pt>
                <c:pt idx="195">
                  <c:v>402.6775</c:v>
                </c:pt>
                <c:pt idx="196">
                  <c:v>402.0325</c:v>
                </c:pt>
                <c:pt idx="197">
                  <c:v>401.5475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0848464"/>
        <c:axId val="2110852288"/>
      </c:scatterChart>
      <c:valAx>
        <c:axId val="2100742384"/>
        <c:scaling>
          <c:orientation val="minMax"/>
          <c:max val="2016.0"/>
          <c:min val="2012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layout>
            <c:manualLayout>
              <c:xMode val="edge"/>
              <c:yMode val="edge"/>
              <c:x val="0.453736169137333"/>
              <c:y val="0.8999856836077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053504"/>
        <c:crosses val="autoZero"/>
        <c:crossBetween val="midCat"/>
        <c:majorUnit val="1.0"/>
      </c:valAx>
      <c:valAx>
        <c:axId val="2111053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HCFC-22 (ppt)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742384"/>
        <c:crosses val="autoZero"/>
        <c:crossBetween val="midCat"/>
      </c:valAx>
      <c:valAx>
        <c:axId val="21108522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CO2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0848464"/>
        <c:crosses val="max"/>
        <c:crossBetween val="midCat"/>
      </c:valAx>
      <c:valAx>
        <c:axId val="2110848464"/>
        <c:scaling>
          <c:orientation val="minMax"/>
        </c:scaling>
        <c:delete val="1"/>
        <c:axPos val="b"/>
        <c:numFmt formatCode="0.0000" sourceLinked="1"/>
        <c:majorTickMark val="out"/>
        <c:minorTickMark val="none"/>
        <c:tickLblPos val="nextTo"/>
        <c:crossAx val="2110852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00457119389665"/>
          <c:y val="0.170809323550465"/>
          <c:w val="0.262074570167195"/>
          <c:h val="0.0479406764495347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'MLO HALOCARBON FLASKS (2)'!$AN$1</c:f>
              <c:strCache>
                <c:ptCount val="1"/>
                <c:pt idx="0">
                  <c:v>CO2_avg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'MLO HALOCARBON FLASKS (2)'!$H$2:$H$1002</c:f>
              <c:numCache>
                <c:formatCode>General</c:formatCode>
                <c:ptCount val="1001"/>
                <c:pt idx="0">
                  <c:v>220.65</c:v>
                </c:pt>
                <c:pt idx="1">
                  <c:v>224.53</c:v>
                </c:pt>
                <c:pt idx="2">
                  <c:v>217.27</c:v>
                </c:pt>
                <c:pt idx="3">
                  <c:v>221.68</c:v>
                </c:pt>
                <c:pt idx="4">
                  <c:v>218.5</c:v>
                </c:pt>
                <c:pt idx="5">
                  <c:v>220.78</c:v>
                </c:pt>
                <c:pt idx="6">
                  <c:v>223.24</c:v>
                </c:pt>
                <c:pt idx="7">
                  <c:v>219.54</c:v>
                </c:pt>
                <c:pt idx="8">
                  <c:v>216.88</c:v>
                </c:pt>
                <c:pt idx="9">
                  <c:v>218.43</c:v>
                </c:pt>
                <c:pt idx="10">
                  <c:v>222.72</c:v>
                </c:pt>
                <c:pt idx="11">
                  <c:v>224.59</c:v>
                </c:pt>
                <c:pt idx="12">
                  <c:v>221.4</c:v>
                </c:pt>
                <c:pt idx="13">
                  <c:v>225.5</c:v>
                </c:pt>
                <c:pt idx="14">
                  <c:v>221.34</c:v>
                </c:pt>
                <c:pt idx="15">
                  <c:v>224.27</c:v>
                </c:pt>
                <c:pt idx="16">
                  <c:v>225.02</c:v>
                </c:pt>
                <c:pt idx="17">
                  <c:v>224.81</c:v>
                </c:pt>
                <c:pt idx="18">
                  <c:v>226.47</c:v>
                </c:pt>
                <c:pt idx="19">
                  <c:v>218.33</c:v>
                </c:pt>
                <c:pt idx="20">
                  <c:v>225.57</c:v>
                </c:pt>
                <c:pt idx="21">
                  <c:v>221.56</c:v>
                </c:pt>
                <c:pt idx="22">
                  <c:v>223.87</c:v>
                </c:pt>
                <c:pt idx="23">
                  <c:v>222.66</c:v>
                </c:pt>
                <c:pt idx="24">
                  <c:v>221.97</c:v>
                </c:pt>
                <c:pt idx="25">
                  <c:v>225.42</c:v>
                </c:pt>
                <c:pt idx="26">
                  <c:v>221.15</c:v>
                </c:pt>
                <c:pt idx="27">
                  <c:v>222.43</c:v>
                </c:pt>
                <c:pt idx="28">
                  <c:v>223.43</c:v>
                </c:pt>
                <c:pt idx="29">
                  <c:v>219.4</c:v>
                </c:pt>
                <c:pt idx="30">
                  <c:v>220.11</c:v>
                </c:pt>
                <c:pt idx="31">
                  <c:v>224.26</c:v>
                </c:pt>
                <c:pt idx="32">
                  <c:v>223.06</c:v>
                </c:pt>
                <c:pt idx="33">
                  <c:v>223.24</c:v>
                </c:pt>
                <c:pt idx="34">
                  <c:v>227.28</c:v>
                </c:pt>
                <c:pt idx="35">
                  <c:v>226.78</c:v>
                </c:pt>
                <c:pt idx="36">
                  <c:v>225.5</c:v>
                </c:pt>
                <c:pt idx="37">
                  <c:v>227.62</c:v>
                </c:pt>
                <c:pt idx="38">
                  <c:v>224.03</c:v>
                </c:pt>
                <c:pt idx="39">
                  <c:v>226.81</c:v>
                </c:pt>
                <c:pt idx="40">
                  <c:v>224.38</c:v>
                </c:pt>
                <c:pt idx="41">
                  <c:v>227.71</c:v>
                </c:pt>
                <c:pt idx="42">
                  <c:v>225.58</c:v>
                </c:pt>
                <c:pt idx="43">
                  <c:v>228.46</c:v>
                </c:pt>
                <c:pt idx="44">
                  <c:v>227.31</c:v>
                </c:pt>
                <c:pt idx="45">
                  <c:v>234.15</c:v>
                </c:pt>
                <c:pt idx="46">
                  <c:v>223.24</c:v>
                </c:pt>
                <c:pt idx="47">
                  <c:v>228.77</c:v>
                </c:pt>
                <c:pt idx="48">
                  <c:v>229.89</c:v>
                </c:pt>
                <c:pt idx="49">
                  <c:v>227.68</c:v>
                </c:pt>
                <c:pt idx="50">
                  <c:v>227.16</c:v>
                </c:pt>
                <c:pt idx="51">
                  <c:v>227.07</c:v>
                </c:pt>
                <c:pt idx="52">
                  <c:v>228.16</c:v>
                </c:pt>
                <c:pt idx="53">
                  <c:v>227.13</c:v>
                </c:pt>
                <c:pt idx="54">
                  <c:v>230.38</c:v>
                </c:pt>
                <c:pt idx="55">
                  <c:v>229.95</c:v>
                </c:pt>
                <c:pt idx="56">
                  <c:v>224.05</c:v>
                </c:pt>
                <c:pt idx="57">
                  <c:v>231.59</c:v>
                </c:pt>
                <c:pt idx="58">
                  <c:v>224.99</c:v>
                </c:pt>
                <c:pt idx="59">
                  <c:v>229.71</c:v>
                </c:pt>
                <c:pt idx="60">
                  <c:v>226.88</c:v>
                </c:pt>
                <c:pt idx="61">
                  <c:v>229.95</c:v>
                </c:pt>
                <c:pt idx="62">
                  <c:v>226.77</c:v>
                </c:pt>
                <c:pt idx="63">
                  <c:v>223.28</c:v>
                </c:pt>
                <c:pt idx="64">
                  <c:v>224.38</c:v>
                </c:pt>
                <c:pt idx="65">
                  <c:v>228.74</c:v>
                </c:pt>
                <c:pt idx="66">
                  <c:v>228.78</c:v>
                </c:pt>
                <c:pt idx="67">
                  <c:v>228.03</c:v>
                </c:pt>
                <c:pt idx="68">
                  <c:v>232.47</c:v>
                </c:pt>
                <c:pt idx="69">
                  <c:v>231.97</c:v>
                </c:pt>
                <c:pt idx="70">
                  <c:v>225.1</c:v>
                </c:pt>
                <c:pt idx="71">
                  <c:v>227.66</c:v>
                </c:pt>
                <c:pt idx="72">
                  <c:v>225.42</c:v>
                </c:pt>
                <c:pt idx="73">
                  <c:v>230.26</c:v>
                </c:pt>
                <c:pt idx="74">
                  <c:v>226.51</c:v>
                </c:pt>
                <c:pt idx="75">
                  <c:v>225.46</c:v>
                </c:pt>
                <c:pt idx="76">
                  <c:v>221.78</c:v>
                </c:pt>
                <c:pt idx="77">
                  <c:v>228.31</c:v>
                </c:pt>
                <c:pt idx="78">
                  <c:v>234.62</c:v>
                </c:pt>
                <c:pt idx="79">
                  <c:v>228.7</c:v>
                </c:pt>
                <c:pt idx="80">
                  <c:v>231.3</c:v>
                </c:pt>
                <c:pt idx="81">
                  <c:v>230.39</c:v>
                </c:pt>
                <c:pt idx="82">
                  <c:v>234.08</c:v>
                </c:pt>
                <c:pt idx="83">
                  <c:v>236.57</c:v>
                </c:pt>
                <c:pt idx="84">
                  <c:v>237.84</c:v>
                </c:pt>
                <c:pt idx="85">
                  <c:v>237.09</c:v>
                </c:pt>
                <c:pt idx="86">
                  <c:v>234.19</c:v>
                </c:pt>
                <c:pt idx="87">
                  <c:v>233.57</c:v>
                </c:pt>
                <c:pt idx="88">
                  <c:v>231.97</c:v>
                </c:pt>
                <c:pt idx="89">
                  <c:v>236.7</c:v>
                </c:pt>
                <c:pt idx="90">
                  <c:v>227.94</c:v>
                </c:pt>
                <c:pt idx="91">
                  <c:v>234.39</c:v>
                </c:pt>
                <c:pt idx="92">
                  <c:v>234.27</c:v>
                </c:pt>
                <c:pt idx="93">
                  <c:v>229.3</c:v>
                </c:pt>
                <c:pt idx="94">
                  <c:v>233.56</c:v>
                </c:pt>
                <c:pt idx="95">
                  <c:v>234.26</c:v>
                </c:pt>
                <c:pt idx="96">
                  <c:v>231.66</c:v>
                </c:pt>
                <c:pt idx="97">
                  <c:v>232.44</c:v>
                </c:pt>
                <c:pt idx="98">
                  <c:v>230.73</c:v>
                </c:pt>
                <c:pt idx="99">
                  <c:v>231.78</c:v>
                </c:pt>
                <c:pt idx="100">
                  <c:v>233.85</c:v>
                </c:pt>
                <c:pt idx="101">
                  <c:v>230.61</c:v>
                </c:pt>
                <c:pt idx="102">
                  <c:v>228.21</c:v>
                </c:pt>
                <c:pt idx="103">
                  <c:v>229.87</c:v>
                </c:pt>
                <c:pt idx="104">
                  <c:v>228.69</c:v>
                </c:pt>
                <c:pt idx="105">
                  <c:v>232.05</c:v>
                </c:pt>
                <c:pt idx="106">
                  <c:v>232.18</c:v>
                </c:pt>
                <c:pt idx="107">
                  <c:v>239.21</c:v>
                </c:pt>
                <c:pt idx="108">
                  <c:v>232.16</c:v>
                </c:pt>
                <c:pt idx="109">
                  <c:v>234.06</c:v>
                </c:pt>
                <c:pt idx="110">
                  <c:v>236.43</c:v>
                </c:pt>
                <c:pt idx="111">
                  <c:v>235.23</c:v>
                </c:pt>
                <c:pt idx="112">
                  <c:v>232.81</c:v>
                </c:pt>
                <c:pt idx="113">
                  <c:v>235.94</c:v>
                </c:pt>
                <c:pt idx="114">
                  <c:v>238.58</c:v>
                </c:pt>
                <c:pt idx="115">
                  <c:v>235.76</c:v>
                </c:pt>
                <c:pt idx="116">
                  <c:v>235.32</c:v>
                </c:pt>
                <c:pt idx="117">
                  <c:v>236.14</c:v>
                </c:pt>
                <c:pt idx="118">
                  <c:v>236.27</c:v>
                </c:pt>
                <c:pt idx="119">
                  <c:v>233.6</c:v>
                </c:pt>
                <c:pt idx="120">
                  <c:v>236.11</c:v>
                </c:pt>
                <c:pt idx="121">
                  <c:v>232.06</c:v>
                </c:pt>
                <c:pt idx="122">
                  <c:v>237.71</c:v>
                </c:pt>
                <c:pt idx="123">
                  <c:v>230.85</c:v>
                </c:pt>
                <c:pt idx="124">
                  <c:v>229.9</c:v>
                </c:pt>
                <c:pt idx="125">
                  <c:v>232.41</c:v>
                </c:pt>
                <c:pt idx="126">
                  <c:v>236.33</c:v>
                </c:pt>
                <c:pt idx="127">
                  <c:v>232.85</c:v>
                </c:pt>
                <c:pt idx="128">
                  <c:v>241.49</c:v>
                </c:pt>
                <c:pt idx="129">
                  <c:v>239.64</c:v>
                </c:pt>
                <c:pt idx="130">
                  <c:v>236.46</c:v>
                </c:pt>
                <c:pt idx="131">
                  <c:v>235.22</c:v>
                </c:pt>
                <c:pt idx="132">
                  <c:v>240.26</c:v>
                </c:pt>
                <c:pt idx="133">
                  <c:v>243.01</c:v>
                </c:pt>
                <c:pt idx="134">
                  <c:v>241.06</c:v>
                </c:pt>
                <c:pt idx="135">
                  <c:v>235.66</c:v>
                </c:pt>
                <c:pt idx="136">
                  <c:v>235.21</c:v>
                </c:pt>
                <c:pt idx="137">
                  <c:v>234.27</c:v>
                </c:pt>
                <c:pt idx="138">
                  <c:v>248.5</c:v>
                </c:pt>
                <c:pt idx="139">
                  <c:v>239.71</c:v>
                </c:pt>
                <c:pt idx="140">
                  <c:v>239.87</c:v>
                </c:pt>
                <c:pt idx="141">
                  <c:v>237.1</c:v>
                </c:pt>
                <c:pt idx="142">
                  <c:v>243.96</c:v>
                </c:pt>
                <c:pt idx="143">
                  <c:v>236.91</c:v>
                </c:pt>
                <c:pt idx="144">
                  <c:v>236.61</c:v>
                </c:pt>
                <c:pt idx="145">
                  <c:v>239.34</c:v>
                </c:pt>
                <c:pt idx="146">
                  <c:v>241.27</c:v>
                </c:pt>
                <c:pt idx="147">
                  <c:v>236.75</c:v>
                </c:pt>
                <c:pt idx="148">
                  <c:v>241.01</c:v>
                </c:pt>
                <c:pt idx="149">
                  <c:v>234.24</c:v>
                </c:pt>
                <c:pt idx="150">
                  <c:v>236.53</c:v>
                </c:pt>
                <c:pt idx="151">
                  <c:v>236.2</c:v>
                </c:pt>
                <c:pt idx="152">
                  <c:v>232.2</c:v>
                </c:pt>
                <c:pt idx="153">
                  <c:v>234.48</c:v>
                </c:pt>
                <c:pt idx="154">
                  <c:v>240.19</c:v>
                </c:pt>
                <c:pt idx="155">
                  <c:v>236.95</c:v>
                </c:pt>
                <c:pt idx="156">
                  <c:v>243.88</c:v>
                </c:pt>
                <c:pt idx="157">
                  <c:v>237.8</c:v>
                </c:pt>
                <c:pt idx="158">
                  <c:v>237.01</c:v>
                </c:pt>
                <c:pt idx="159">
                  <c:v>240.87</c:v>
                </c:pt>
                <c:pt idx="160">
                  <c:v>241.91</c:v>
                </c:pt>
                <c:pt idx="161">
                  <c:v>242.56</c:v>
                </c:pt>
                <c:pt idx="162">
                  <c:v>238.78</c:v>
                </c:pt>
                <c:pt idx="163">
                  <c:v>240.65</c:v>
                </c:pt>
                <c:pt idx="164">
                  <c:v>243.61</c:v>
                </c:pt>
                <c:pt idx="165">
                  <c:v>241.05</c:v>
                </c:pt>
                <c:pt idx="166">
                  <c:v>243.28</c:v>
                </c:pt>
                <c:pt idx="167">
                  <c:v>239.62</c:v>
                </c:pt>
                <c:pt idx="168">
                  <c:v>239.55</c:v>
                </c:pt>
                <c:pt idx="169">
                  <c:v>243.31</c:v>
                </c:pt>
                <c:pt idx="170">
                  <c:v>238.55</c:v>
                </c:pt>
                <c:pt idx="171">
                  <c:v>235.58</c:v>
                </c:pt>
                <c:pt idx="172">
                  <c:v>234.68</c:v>
                </c:pt>
                <c:pt idx="173">
                  <c:v>238.3</c:v>
                </c:pt>
                <c:pt idx="174">
                  <c:v>239.1</c:v>
                </c:pt>
                <c:pt idx="175">
                  <c:v>243.2</c:v>
                </c:pt>
                <c:pt idx="176">
                  <c:v>238.39</c:v>
                </c:pt>
                <c:pt idx="177">
                  <c:v>238.43</c:v>
                </c:pt>
                <c:pt idx="178">
                  <c:v>235.57</c:v>
                </c:pt>
                <c:pt idx="179">
                  <c:v>236.17</c:v>
                </c:pt>
                <c:pt idx="180">
                  <c:v>230.96</c:v>
                </c:pt>
                <c:pt idx="181">
                  <c:v>236.41</c:v>
                </c:pt>
                <c:pt idx="182">
                  <c:v>239.55</c:v>
                </c:pt>
                <c:pt idx="183">
                  <c:v>241.76</c:v>
                </c:pt>
                <c:pt idx="184">
                  <c:v>240.16</c:v>
                </c:pt>
                <c:pt idx="185">
                  <c:v>243.46</c:v>
                </c:pt>
                <c:pt idx="186">
                  <c:v>242.37</c:v>
                </c:pt>
                <c:pt idx="187">
                  <c:v>235.85</c:v>
                </c:pt>
                <c:pt idx="188">
                  <c:v>243.27</c:v>
                </c:pt>
                <c:pt idx="189">
                  <c:v>244.04</c:v>
                </c:pt>
                <c:pt idx="190">
                  <c:v>239.34</c:v>
                </c:pt>
                <c:pt idx="191">
                  <c:v>243.76</c:v>
                </c:pt>
                <c:pt idx="192">
                  <c:v>242.01</c:v>
                </c:pt>
                <c:pt idx="193">
                  <c:v>238.45</c:v>
                </c:pt>
                <c:pt idx="194">
                  <c:v>239.52</c:v>
                </c:pt>
                <c:pt idx="195">
                  <c:v>246.04</c:v>
                </c:pt>
                <c:pt idx="196">
                  <c:v>242.37</c:v>
                </c:pt>
                <c:pt idx="197">
                  <c:v>238.85</c:v>
                </c:pt>
              </c:numCache>
            </c:numRef>
          </c:xVal>
          <c:yVal>
            <c:numRef>
              <c:f>'MLO HALOCARBON FLASKS (2)'!$AN$2:$AN$1002</c:f>
              <c:numCache>
                <c:formatCode>General</c:formatCode>
                <c:ptCount val="1001"/>
                <c:pt idx="0">
                  <c:v>392.825</c:v>
                </c:pt>
                <c:pt idx="1">
                  <c:v>394.135</c:v>
                </c:pt>
                <c:pt idx="2">
                  <c:v>392.5275</c:v>
                </c:pt>
                <c:pt idx="3">
                  <c:v>393.485</c:v>
                </c:pt>
                <c:pt idx="4">
                  <c:v>392.5824999999999</c:v>
                </c:pt>
                <c:pt idx="5">
                  <c:v>393.4299999999999</c:v>
                </c:pt>
                <c:pt idx="6">
                  <c:v>394.56</c:v>
                </c:pt>
                <c:pt idx="7">
                  <c:v>393.695</c:v>
                </c:pt>
                <c:pt idx="8">
                  <c:v>393.3675</c:v>
                </c:pt>
                <c:pt idx="9">
                  <c:v>393.91</c:v>
                </c:pt>
                <c:pt idx="10">
                  <c:v>394.635</c:v>
                </c:pt>
                <c:pt idx="11">
                  <c:v>396.045</c:v>
                </c:pt>
                <c:pt idx="12">
                  <c:v>395.04</c:v>
                </c:pt>
                <c:pt idx="13">
                  <c:v>397.135</c:v>
                </c:pt>
                <c:pt idx="14">
                  <c:v>396.3775</c:v>
                </c:pt>
                <c:pt idx="15">
                  <c:v>397.075</c:v>
                </c:pt>
                <c:pt idx="16">
                  <c:v>397.4949999999999</c:v>
                </c:pt>
                <c:pt idx="17">
                  <c:v>398.1875</c:v>
                </c:pt>
                <c:pt idx="18">
                  <c:v>397.7475</c:v>
                </c:pt>
                <c:pt idx="19">
                  <c:v>395.945</c:v>
                </c:pt>
                <c:pt idx="20">
                  <c:v>396.1625</c:v>
                </c:pt>
                <c:pt idx="21">
                  <c:v>396.01</c:v>
                </c:pt>
                <c:pt idx="22">
                  <c:v>396.45</c:v>
                </c:pt>
                <c:pt idx="23">
                  <c:v>396.325</c:v>
                </c:pt>
                <c:pt idx="24">
                  <c:v>395.785</c:v>
                </c:pt>
                <c:pt idx="25">
                  <c:v>394.1875</c:v>
                </c:pt>
                <c:pt idx="26">
                  <c:v>395.055</c:v>
                </c:pt>
                <c:pt idx="27">
                  <c:v>394.0725</c:v>
                </c:pt>
                <c:pt idx="28">
                  <c:v>393.2174999999999</c:v>
                </c:pt>
                <c:pt idx="29">
                  <c:v>392.73</c:v>
                </c:pt>
                <c:pt idx="30">
                  <c:v>393.05</c:v>
                </c:pt>
                <c:pt idx="31">
                  <c:v>392.8949999999999</c:v>
                </c:pt>
                <c:pt idx="32">
                  <c:v>390.6233333333333</c:v>
                </c:pt>
                <c:pt idx="33">
                  <c:v>391.6625</c:v>
                </c:pt>
                <c:pt idx="34">
                  <c:v>398.1775</c:v>
                </c:pt>
                <c:pt idx="35">
                  <c:v>390.84</c:v>
                </c:pt>
                <c:pt idx="36">
                  <c:v>390.8125</c:v>
                </c:pt>
                <c:pt idx="37">
                  <c:v>390.72</c:v>
                </c:pt>
                <c:pt idx="38">
                  <c:v>390.52</c:v>
                </c:pt>
                <c:pt idx="39">
                  <c:v>390.7825</c:v>
                </c:pt>
                <c:pt idx="40">
                  <c:v>391.215</c:v>
                </c:pt>
                <c:pt idx="41">
                  <c:v>391.565</c:v>
                </c:pt>
                <c:pt idx="42">
                  <c:v>391.87</c:v>
                </c:pt>
                <c:pt idx="43">
                  <c:v>392.915</c:v>
                </c:pt>
                <c:pt idx="44">
                  <c:v>393.3575</c:v>
                </c:pt>
                <c:pt idx="45">
                  <c:v>394.985</c:v>
                </c:pt>
                <c:pt idx="46">
                  <c:v>393.29</c:v>
                </c:pt>
                <c:pt idx="47">
                  <c:v>394.3175</c:v>
                </c:pt>
                <c:pt idx="48">
                  <c:v>395.2575</c:v>
                </c:pt>
                <c:pt idx="49">
                  <c:v>394.935</c:v>
                </c:pt>
                <c:pt idx="50">
                  <c:v>394.9775</c:v>
                </c:pt>
                <c:pt idx="51">
                  <c:v>395.2575</c:v>
                </c:pt>
                <c:pt idx="52">
                  <c:v>395.3025</c:v>
                </c:pt>
                <c:pt idx="53">
                  <c:v>396.4374999999999</c:v>
                </c:pt>
                <c:pt idx="54">
                  <c:v>397.5225</c:v>
                </c:pt>
                <c:pt idx="55">
                  <c:v>395.7949999999999</c:v>
                </c:pt>
                <c:pt idx="56">
                  <c:v>397.375</c:v>
                </c:pt>
                <c:pt idx="57">
                  <c:v>398.4775</c:v>
                </c:pt>
                <c:pt idx="58">
                  <c:v>396.785</c:v>
                </c:pt>
                <c:pt idx="59">
                  <c:v>398.3875</c:v>
                </c:pt>
                <c:pt idx="60">
                  <c:v>397.8025</c:v>
                </c:pt>
                <c:pt idx="61">
                  <c:v>399.2824999999999</c:v>
                </c:pt>
                <c:pt idx="62">
                  <c:v>398.4549999999999</c:v>
                </c:pt>
                <c:pt idx="63">
                  <c:v>397.75</c:v>
                </c:pt>
                <c:pt idx="64">
                  <c:v>398.5974999999999</c:v>
                </c:pt>
                <c:pt idx="65">
                  <c:v>399.52</c:v>
                </c:pt>
                <c:pt idx="66">
                  <c:v>399.8225</c:v>
                </c:pt>
                <c:pt idx="67">
                  <c:v>399.7425</c:v>
                </c:pt>
                <c:pt idx="68">
                  <c:v>400.245</c:v>
                </c:pt>
                <c:pt idx="69">
                  <c:v>400.5775</c:v>
                </c:pt>
                <c:pt idx="70">
                  <c:v>399.3450000000001</c:v>
                </c:pt>
                <c:pt idx="71">
                  <c:v>398.71</c:v>
                </c:pt>
                <c:pt idx="72">
                  <c:v>399.1075</c:v>
                </c:pt>
                <c:pt idx="73">
                  <c:v>398.2899999999999</c:v>
                </c:pt>
                <c:pt idx="74">
                  <c:v>398.25</c:v>
                </c:pt>
                <c:pt idx="75">
                  <c:v>396.8125</c:v>
                </c:pt>
                <c:pt idx="76">
                  <c:v>396.5675</c:v>
                </c:pt>
                <c:pt idx="77">
                  <c:v>394.425</c:v>
                </c:pt>
                <c:pt idx="78">
                  <c:v>395.4275</c:v>
                </c:pt>
                <c:pt idx="79">
                  <c:v>394.3875</c:v>
                </c:pt>
                <c:pt idx="80">
                  <c:v>394.9125</c:v>
                </c:pt>
                <c:pt idx="81">
                  <c:v>394.6525000000001</c:v>
                </c:pt>
                <c:pt idx="82">
                  <c:v>393.9849999999999</c:v>
                </c:pt>
                <c:pt idx="83">
                  <c:v>393.1475</c:v>
                </c:pt>
                <c:pt idx="84">
                  <c:v>393.14</c:v>
                </c:pt>
                <c:pt idx="85">
                  <c:v>393.5725</c:v>
                </c:pt>
                <c:pt idx="86">
                  <c:v>394.0025</c:v>
                </c:pt>
                <c:pt idx="87">
                  <c:v>394.5075</c:v>
                </c:pt>
                <c:pt idx="88">
                  <c:v>394.6125</c:v>
                </c:pt>
                <c:pt idx="89">
                  <c:v>395.975</c:v>
                </c:pt>
                <c:pt idx="90">
                  <c:v>394.6475000000001</c:v>
                </c:pt>
                <c:pt idx="91">
                  <c:v>396.4475</c:v>
                </c:pt>
                <c:pt idx="92">
                  <c:v>396.255</c:v>
                </c:pt>
                <c:pt idx="93">
                  <c:v>397.3975</c:v>
                </c:pt>
                <c:pt idx="94">
                  <c:v>398.8375</c:v>
                </c:pt>
                <c:pt idx="95">
                  <c:v>397.1799999999999</c:v>
                </c:pt>
                <c:pt idx="96">
                  <c:v>397.65</c:v>
                </c:pt>
                <c:pt idx="97">
                  <c:v>397.4849999999999</c:v>
                </c:pt>
                <c:pt idx="98">
                  <c:v>397.4125</c:v>
                </c:pt>
                <c:pt idx="99">
                  <c:v>398.2375</c:v>
                </c:pt>
                <c:pt idx="100">
                  <c:v>398.7349999999999</c:v>
                </c:pt>
                <c:pt idx="101">
                  <c:v>398.11</c:v>
                </c:pt>
                <c:pt idx="102">
                  <c:v>397.6925</c:v>
                </c:pt>
                <c:pt idx="103">
                  <c:v>398.9374999999999</c:v>
                </c:pt>
                <c:pt idx="104">
                  <c:v>397.6625</c:v>
                </c:pt>
                <c:pt idx="105">
                  <c:v>398.9924999999999</c:v>
                </c:pt>
                <c:pt idx="106">
                  <c:v>399.5275</c:v>
                </c:pt>
                <c:pt idx="107">
                  <c:v>401.2475</c:v>
                </c:pt>
                <c:pt idx="108">
                  <c:v>399.8875</c:v>
                </c:pt>
                <c:pt idx="109">
                  <c:v>400.6475</c:v>
                </c:pt>
                <c:pt idx="110">
                  <c:v>402.1174999999999</c:v>
                </c:pt>
                <c:pt idx="111">
                  <c:v>401.77</c:v>
                </c:pt>
                <c:pt idx="112">
                  <c:v>401.315</c:v>
                </c:pt>
                <c:pt idx="113">
                  <c:v>402.14</c:v>
                </c:pt>
                <c:pt idx="114">
                  <c:v>402.89</c:v>
                </c:pt>
                <c:pt idx="115">
                  <c:v>401.7475</c:v>
                </c:pt>
                <c:pt idx="116">
                  <c:v>402.1525000000001</c:v>
                </c:pt>
                <c:pt idx="117">
                  <c:v>401.825</c:v>
                </c:pt>
                <c:pt idx="118">
                  <c:v>401.9649999999999</c:v>
                </c:pt>
                <c:pt idx="119">
                  <c:v>402.0575</c:v>
                </c:pt>
                <c:pt idx="120">
                  <c:v>401.0274999999999</c:v>
                </c:pt>
                <c:pt idx="121">
                  <c:v>400.3875</c:v>
                </c:pt>
                <c:pt idx="122">
                  <c:v>399.58</c:v>
                </c:pt>
                <c:pt idx="123">
                  <c:v>398.8275</c:v>
                </c:pt>
                <c:pt idx="124">
                  <c:v>398.015</c:v>
                </c:pt>
                <c:pt idx="125">
                  <c:v>397.2325</c:v>
                </c:pt>
                <c:pt idx="126">
                  <c:v>397.8525</c:v>
                </c:pt>
                <c:pt idx="127">
                  <c:v>397.1233333333333</c:v>
                </c:pt>
                <c:pt idx="128">
                  <c:v>396.27</c:v>
                </c:pt>
                <c:pt idx="129">
                  <c:v>395.45</c:v>
                </c:pt>
                <c:pt idx="130">
                  <c:v>395.79</c:v>
                </c:pt>
                <c:pt idx="131">
                  <c:v>395.4674999999999</c:v>
                </c:pt>
                <c:pt idx="132">
                  <c:v>394.81</c:v>
                </c:pt>
                <c:pt idx="133">
                  <c:v>395.9324999999999</c:v>
                </c:pt>
                <c:pt idx="134">
                  <c:v>395.1425000000001</c:v>
                </c:pt>
                <c:pt idx="135">
                  <c:v>394.81</c:v>
                </c:pt>
                <c:pt idx="136">
                  <c:v>395.6349999999999</c:v>
                </c:pt>
                <c:pt idx="137">
                  <c:v>395.755</c:v>
                </c:pt>
                <c:pt idx="138">
                  <c:v>399.555</c:v>
                </c:pt>
                <c:pt idx="139">
                  <c:v>398.215</c:v>
                </c:pt>
                <c:pt idx="140">
                  <c:v>397.8075</c:v>
                </c:pt>
                <c:pt idx="141">
                  <c:v>397.13</c:v>
                </c:pt>
                <c:pt idx="142">
                  <c:v>398.8874999999999</c:v>
                </c:pt>
                <c:pt idx="143">
                  <c:v>399.07</c:v>
                </c:pt>
                <c:pt idx="144">
                  <c:v>398.3324999999999</c:v>
                </c:pt>
                <c:pt idx="145">
                  <c:v>399.7075</c:v>
                </c:pt>
                <c:pt idx="146">
                  <c:v>400.535</c:v>
                </c:pt>
                <c:pt idx="147">
                  <c:v>399.6675</c:v>
                </c:pt>
                <c:pt idx="148">
                  <c:v>400.84</c:v>
                </c:pt>
                <c:pt idx="149">
                  <c:v>399.38</c:v>
                </c:pt>
                <c:pt idx="150">
                  <c:v>400.0874999999999</c:v>
                </c:pt>
                <c:pt idx="151">
                  <c:v>400.2425</c:v>
                </c:pt>
                <c:pt idx="152">
                  <c:v>399.63</c:v>
                </c:pt>
                <c:pt idx="153">
                  <c:v>400.065</c:v>
                </c:pt>
                <c:pt idx="154">
                  <c:v>401.8675</c:v>
                </c:pt>
                <c:pt idx="155">
                  <c:v>401.23</c:v>
                </c:pt>
                <c:pt idx="156">
                  <c:v>404.0174999999999</c:v>
                </c:pt>
                <c:pt idx="157">
                  <c:v>401.24</c:v>
                </c:pt>
                <c:pt idx="158">
                  <c:v>401.4274999999999</c:v>
                </c:pt>
                <c:pt idx="159">
                  <c:v>402.385</c:v>
                </c:pt>
                <c:pt idx="160">
                  <c:v>404.0375</c:v>
                </c:pt>
                <c:pt idx="161">
                  <c:v>405.0125</c:v>
                </c:pt>
                <c:pt idx="162">
                  <c:v>403.23</c:v>
                </c:pt>
                <c:pt idx="163">
                  <c:v>404.36</c:v>
                </c:pt>
                <c:pt idx="164">
                  <c:v>404.3275</c:v>
                </c:pt>
                <c:pt idx="165">
                  <c:v>404.3625</c:v>
                </c:pt>
                <c:pt idx="166">
                  <c:v>404.1949999999999</c:v>
                </c:pt>
                <c:pt idx="167">
                  <c:v>403.2475</c:v>
                </c:pt>
                <c:pt idx="168">
                  <c:v>403.86</c:v>
                </c:pt>
                <c:pt idx="169">
                  <c:v>403.8450000000001</c:v>
                </c:pt>
                <c:pt idx="170">
                  <c:v>401.85</c:v>
                </c:pt>
                <c:pt idx="171">
                  <c:v>402.5075</c:v>
                </c:pt>
                <c:pt idx="172">
                  <c:v>402.0425</c:v>
                </c:pt>
                <c:pt idx="173">
                  <c:v>401.1025</c:v>
                </c:pt>
                <c:pt idx="174">
                  <c:v>402.0799999999999</c:v>
                </c:pt>
                <c:pt idx="175">
                  <c:v>397.4049999999999</c:v>
                </c:pt>
                <c:pt idx="176">
                  <c:v>399.61</c:v>
                </c:pt>
                <c:pt idx="177">
                  <c:v>398.0475</c:v>
                </c:pt>
                <c:pt idx="178">
                  <c:v>399.0525</c:v>
                </c:pt>
                <c:pt idx="179">
                  <c:v>399.41</c:v>
                </c:pt>
                <c:pt idx="180">
                  <c:v>398.8225</c:v>
                </c:pt>
                <c:pt idx="181">
                  <c:v>398.8099999999999</c:v>
                </c:pt>
                <c:pt idx="182">
                  <c:v>397.47</c:v>
                </c:pt>
                <c:pt idx="183">
                  <c:v>396.9425</c:v>
                </c:pt>
                <c:pt idx="184">
                  <c:v>397.055</c:v>
                </c:pt>
                <c:pt idx="185">
                  <c:v>397.2475</c:v>
                </c:pt>
                <c:pt idx="186">
                  <c:v>397.88</c:v>
                </c:pt>
                <c:pt idx="187">
                  <c:v>397.94</c:v>
                </c:pt>
                <c:pt idx="188">
                  <c:v>398.7049999999999</c:v>
                </c:pt>
                <c:pt idx="189">
                  <c:v>399.115</c:v>
                </c:pt>
                <c:pt idx="190">
                  <c:v>398.91</c:v>
                </c:pt>
                <c:pt idx="191">
                  <c:v>399.53</c:v>
                </c:pt>
                <c:pt idx="192">
                  <c:v>400.5649999999999</c:v>
                </c:pt>
                <c:pt idx="193">
                  <c:v>400.4125</c:v>
                </c:pt>
                <c:pt idx="194">
                  <c:v>401.3349999999999</c:v>
                </c:pt>
                <c:pt idx="195">
                  <c:v>402.6775</c:v>
                </c:pt>
                <c:pt idx="196">
                  <c:v>402.0325</c:v>
                </c:pt>
                <c:pt idx="197">
                  <c:v>401.5475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711792"/>
        <c:axId val="2111130128"/>
      </c:scatterChart>
      <c:valAx>
        <c:axId val="2107711792"/>
        <c:scaling>
          <c:orientation val="minMax"/>
          <c:max val="25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HCFC-22 (ppt)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1130128"/>
        <c:crosses val="autoZero"/>
        <c:crossBetween val="midCat"/>
      </c:valAx>
      <c:valAx>
        <c:axId val="211113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CO2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711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4A970-5A79-46EA-9308-CE234D667E47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4B8FC-FC47-4DE5-B1DC-819AE2D7B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57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50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62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00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2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75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6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20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09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65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4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7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97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83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8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27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79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3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86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5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3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83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73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8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5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9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58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4B8FC-FC47-4DE5-B1DC-819AE2D7B3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8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1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3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4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3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9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4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7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8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0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8DFE-438F-4BFE-8A9B-B63E4F5A70C8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C9FA6-E6EF-4C63-94B4-BF17EED3F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6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273" y="6974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AWAS trace gas measurements during ORCAS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r>
              <a:rPr lang="en-US" dirty="0" smtClean="0"/>
              <a:t>Sue Schauffler, Valeria Donets, Rich Lueb, Roger Hendershot, Elliot Atlas</a:t>
            </a:r>
          </a:p>
          <a:p>
            <a:r>
              <a:rPr lang="en-US" dirty="0" smtClean="0"/>
              <a:t>Eric Apel, Becky </a:t>
            </a:r>
            <a:r>
              <a:rPr lang="en-US" dirty="0" err="1" smtClean="0"/>
              <a:t>Hornbrook</a:t>
            </a:r>
            <a:r>
              <a:rPr lang="en-US" dirty="0" smtClean="0"/>
              <a:t>, Alan Hills, Doug </a:t>
            </a:r>
            <a:r>
              <a:rPr lang="en-US" dirty="0"/>
              <a:t>Kinnison, Simone Tilmes</a:t>
            </a:r>
            <a:endParaRPr lang="en-US" dirty="0" smtClean="0"/>
          </a:p>
          <a:p>
            <a:r>
              <a:rPr lang="en-US" dirty="0" smtClean="0"/>
              <a:t>Ryan Hossaini, Qing Liang , Steve Montzka</a:t>
            </a:r>
          </a:p>
          <a:p>
            <a:r>
              <a:rPr lang="en-US" dirty="0" smtClean="0"/>
              <a:t>RSMAS/University of Miami</a:t>
            </a:r>
          </a:p>
          <a:p>
            <a:r>
              <a:rPr lang="en-US" dirty="0" smtClean="0"/>
              <a:t>NCAR ACOM</a:t>
            </a:r>
          </a:p>
          <a:p>
            <a:r>
              <a:rPr lang="en-US" dirty="0" smtClean="0"/>
              <a:t>Leeds Univ., NASA GSFC, NOAA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71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Cl</a:t>
            </a:r>
            <a:r>
              <a:rPr lang="en-US" baseline="-25000" dirty="0"/>
              <a:t>2</a:t>
            </a:r>
            <a:r>
              <a:rPr lang="en-US" dirty="0"/>
              <a:t> – TOMCAT (trop</a:t>
            </a:r>
            <a:r>
              <a:rPr lang="en-US" dirty="0" smtClean="0"/>
              <a:t>) – January mean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42" y="1309645"/>
            <a:ext cx="8060826" cy="5415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6598" y="6088742"/>
            <a:ext cx="233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R. Hossaini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793" y="6311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CH</a:t>
            </a:r>
            <a:r>
              <a:rPr lang="en-US" baseline="-25000" dirty="0" smtClean="0"/>
              <a:t>2</a:t>
            </a:r>
            <a:r>
              <a:rPr lang="en-US" dirty="0" smtClean="0"/>
              <a:t>Cl</a:t>
            </a:r>
            <a:r>
              <a:rPr lang="en-US" baseline="-25000" dirty="0" smtClean="0"/>
              <a:t>2</a:t>
            </a:r>
            <a:r>
              <a:rPr lang="en-US" dirty="0" smtClean="0"/>
              <a:t> – TOMCAT (trop) – January mean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729" y="1388673"/>
            <a:ext cx="7776541" cy="54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97" y="76137"/>
            <a:ext cx="10502206" cy="6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777" y="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Time series – long-lived halocarbons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8779" y="996062"/>
            <a:ext cx="984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    -1       1           2           3             4        6       7          8            9          11            14           17          18        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342" y="5129443"/>
            <a:ext cx="65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CCl4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2" y="1767920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HCFC141b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981" y="3610263"/>
            <a:ext cx="76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CFC11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44" y="1200200"/>
            <a:ext cx="10575637" cy="2113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17" y="4786313"/>
            <a:ext cx="10489495" cy="2095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47" y="3003039"/>
            <a:ext cx="10621635" cy="2122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19416" y="1488772"/>
            <a:ext cx="9805602" cy="177079"/>
            <a:chOff x="1019416" y="1493528"/>
            <a:chExt cx="9805602" cy="177079"/>
          </a:xfrm>
        </p:grpSpPr>
        <p:sp>
          <p:nvSpPr>
            <p:cNvPr id="12" name="Oval 11"/>
            <p:cNvSpPr/>
            <p:nvPr/>
          </p:nvSpPr>
          <p:spPr>
            <a:xfrm>
              <a:off x="1019416" y="1493528"/>
              <a:ext cx="177079" cy="177079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*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12" idx="6"/>
            </p:cNvCxnSpPr>
            <p:nvPr/>
          </p:nvCxnSpPr>
          <p:spPr>
            <a:xfrm flipV="1">
              <a:off x="1196495" y="1582067"/>
              <a:ext cx="9628523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032377" y="4831676"/>
            <a:ext cx="9759747" cy="177079"/>
            <a:chOff x="1032377" y="4831676"/>
            <a:chExt cx="9759747" cy="177079"/>
          </a:xfrm>
        </p:grpSpPr>
        <p:sp>
          <p:nvSpPr>
            <p:cNvPr id="13" name="Oval 12"/>
            <p:cNvSpPr/>
            <p:nvPr/>
          </p:nvSpPr>
          <p:spPr>
            <a:xfrm>
              <a:off x="1032377" y="4831676"/>
              <a:ext cx="177079" cy="177079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163601" y="4920216"/>
              <a:ext cx="9628523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019416" y="3115324"/>
            <a:ext cx="9752702" cy="177079"/>
            <a:chOff x="1019416" y="3065897"/>
            <a:chExt cx="9752702" cy="177079"/>
          </a:xfrm>
        </p:grpSpPr>
        <p:sp>
          <p:nvSpPr>
            <p:cNvPr id="3" name="Oval 2"/>
            <p:cNvSpPr/>
            <p:nvPr/>
          </p:nvSpPr>
          <p:spPr>
            <a:xfrm>
              <a:off x="1019416" y="3065897"/>
              <a:ext cx="177079" cy="177079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1183609" y="3091578"/>
              <a:ext cx="9588509" cy="630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40760" y="6551054"/>
            <a:ext cx="26017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CMDL or AGAGE S. Hemisphere</a:t>
            </a:r>
            <a:endParaRPr lang="en-US" sz="1400" dirty="0"/>
          </a:p>
        </p:txBody>
      </p:sp>
      <p:sp>
        <p:nvSpPr>
          <p:cNvPr id="22" name="Oval 21"/>
          <p:cNvSpPr/>
          <p:nvPr/>
        </p:nvSpPr>
        <p:spPr>
          <a:xfrm>
            <a:off x="240760" y="6648623"/>
            <a:ext cx="177079" cy="17707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*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820" y="95531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777" y="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Time series – anthropogenic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5357" y="1325246"/>
            <a:ext cx="984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-2    -1       1           2           3             4        6       7          8            9          11            14           17          18        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507" y="5299300"/>
            <a:ext cx="84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Ethane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6" y="176792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CH2Cl2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980" y="3610263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C2Cl4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62" y="1160570"/>
            <a:ext cx="10784471" cy="2154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62" y="2960281"/>
            <a:ext cx="10853287" cy="2168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62" y="4775845"/>
            <a:ext cx="10853287" cy="21685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73693" y="2088812"/>
            <a:ext cx="9805602" cy="177079"/>
            <a:chOff x="1019416" y="1493528"/>
            <a:chExt cx="9805602" cy="177079"/>
          </a:xfrm>
        </p:grpSpPr>
        <p:sp>
          <p:nvSpPr>
            <p:cNvPr id="14" name="Oval 13"/>
            <p:cNvSpPr/>
            <p:nvPr/>
          </p:nvSpPr>
          <p:spPr>
            <a:xfrm>
              <a:off x="1019416" y="1493528"/>
              <a:ext cx="177079" cy="177079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6"/>
            </p:cNvCxnSpPr>
            <p:nvPr/>
          </p:nvCxnSpPr>
          <p:spPr>
            <a:xfrm flipV="1">
              <a:off x="1196495" y="1582067"/>
              <a:ext cx="9628523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50772" y="4239208"/>
            <a:ext cx="9805602" cy="177079"/>
            <a:chOff x="1019416" y="1493528"/>
            <a:chExt cx="9805602" cy="177079"/>
          </a:xfrm>
        </p:grpSpPr>
        <p:sp>
          <p:nvSpPr>
            <p:cNvPr id="17" name="Oval 16"/>
            <p:cNvSpPr/>
            <p:nvPr/>
          </p:nvSpPr>
          <p:spPr>
            <a:xfrm>
              <a:off x="1019416" y="1493528"/>
              <a:ext cx="177079" cy="177079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6"/>
            </p:cNvCxnSpPr>
            <p:nvPr/>
          </p:nvCxnSpPr>
          <p:spPr>
            <a:xfrm flipV="1">
              <a:off x="1196495" y="1582067"/>
              <a:ext cx="9628523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950772" y="6077401"/>
            <a:ext cx="9805602" cy="177079"/>
            <a:chOff x="1019416" y="1493528"/>
            <a:chExt cx="9805602" cy="177079"/>
          </a:xfrm>
        </p:grpSpPr>
        <p:sp>
          <p:nvSpPr>
            <p:cNvPr id="20" name="Oval 19"/>
            <p:cNvSpPr/>
            <p:nvPr/>
          </p:nvSpPr>
          <p:spPr>
            <a:xfrm>
              <a:off x="1019416" y="1493528"/>
              <a:ext cx="177079" cy="177079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20" idx="6"/>
            </p:cNvCxnSpPr>
            <p:nvPr/>
          </p:nvCxnSpPr>
          <p:spPr>
            <a:xfrm flipV="1">
              <a:off x="1196495" y="1582067"/>
              <a:ext cx="9628523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05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Vertical profiles of selected gases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(stratospheric samples removed)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060" y="1604247"/>
            <a:ext cx="8432939" cy="51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43" y="76137"/>
            <a:ext cx="10299714" cy="6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4" y="1389037"/>
            <a:ext cx="5787544" cy="4079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95" y="1379857"/>
            <a:ext cx="5581895" cy="409828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5887" y="5429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CHBr</a:t>
            </a:r>
            <a:r>
              <a:rPr lang="en-US" baseline="-25000" dirty="0" smtClean="0"/>
              <a:t>3  </a:t>
            </a:r>
            <a:r>
              <a:rPr lang="en-US" dirty="0" smtClean="0"/>
              <a:t>&amp; CH</a:t>
            </a:r>
            <a:r>
              <a:rPr lang="en-US" baseline="-25000" dirty="0" smtClean="0"/>
              <a:t>2</a:t>
            </a:r>
            <a:r>
              <a:rPr lang="en-US" dirty="0" smtClean="0"/>
              <a:t>Br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– TOMCAT (trop)</a:t>
            </a:r>
          </a:p>
        </p:txBody>
      </p:sp>
    </p:spTree>
    <p:extLst>
      <p:ext uri="{BB962C8B-B14F-4D97-AF65-F5344CB8AC3E}">
        <p14:creationId xmlns:p14="http://schemas.microsoft.com/office/powerpoint/2010/main" val="12630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57" y="76137"/>
            <a:ext cx="11062486" cy="6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57" y="76137"/>
            <a:ext cx="11062486" cy="6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Measurements objectives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Reactive gas emissions/distributions/fluxes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Halocarbons (</a:t>
            </a:r>
            <a:r>
              <a:rPr lang="en-US" dirty="0" err="1" smtClean="0">
                <a:solidFill>
                  <a:srgbClr val="C00000"/>
                </a:solidFill>
              </a:rPr>
              <a:t>bromoform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dibromomethane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Sulfur (DMS)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Organic nitrates (Alkyl nitrates C1 – C4)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Methyl iodide (….later)</a:t>
            </a:r>
          </a:p>
          <a:p>
            <a:r>
              <a:rPr lang="en-US" dirty="0" smtClean="0"/>
              <a:t>Correlation to remote sensing &amp; biogeochemical processes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Other trace gas correlations</a:t>
            </a:r>
          </a:p>
          <a:p>
            <a:r>
              <a:rPr lang="en-US" dirty="0" smtClean="0"/>
              <a:t>Transport/air mass diagnostics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Atmospheric trends and interhemispheric transport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NMHCs, halogenated solvents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Vertical profiles/transport time scales</a:t>
            </a:r>
          </a:p>
          <a:p>
            <a:r>
              <a:rPr lang="en-US" dirty="0" smtClean="0"/>
              <a:t>CFCs/HCFCs/solvents in the lower stratosphere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85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Ethane</a:t>
            </a:r>
            <a:r>
              <a:rPr lang="en-US" baseline="-25000" dirty="0" smtClean="0"/>
              <a:t> </a:t>
            </a:r>
            <a:r>
              <a:rPr lang="en-US" dirty="0"/>
              <a:t>&amp; </a:t>
            </a:r>
            <a:r>
              <a:rPr lang="en-US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Cl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  <a:r>
              <a:rPr lang="en-US" dirty="0"/>
              <a:t>– TOMCAT (trop)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81" y="1905880"/>
            <a:ext cx="5743477" cy="4076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993" y="1902876"/>
            <a:ext cx="5673703" cy="41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905" y="-9184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Model Ethane vs ORCAS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639" y="957942"/>
            <a:ext cx="9480132" cy="574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28" y="-12835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Model </a:t>
            </a:r>
            <a:r>
              <a:rPr lang="en-US" dirty="0" smtClean="0"/>
              <a:t>Methyl Chloride </a:t>
            </a:r>
            <a:r>
              <a:rPr lang="en-US" dirty="0"/>
              <a:t>vs ORCAS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14" y="899964"/>
            <a:ext cx="9797143" cy="59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43" y="76137"/>
            <a:ext cx="10299714" cy="67057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5689600" y="261257"/>
            <a:ext cx="21771" cy="5754914"/>
          </a:xfrm>
          <a:prstGeom prst="line">
            <a:avLst/>
          </a:prstGeom>
          <a:ln w="127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7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402330"/>
              </p:ext>
            </p:extLst>
          </p:nvPr>
        </p:nvGraphicFramePr>
        <p:xfrm>
          <a:off x="953727" y="658763"/>
          <a:ext cx="6292646" cy="575437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338860"/>
                <a:gridCol w="1930487"/>
                <a:gridCol w="2023299"/>
              </a:tblGrid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MID TROP (4.5 Km)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UPPER TROP (11.5 km)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CHBr3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0.273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DMS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MeONO2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0.084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CH2Br2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0.704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CH3CCl3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0.972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0.974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CHCl3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0.898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0.977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CCl4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0.988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CFC11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0.991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CFC12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CFC113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0.997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CO2_NOAA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CH4_NOAA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HCFC141b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HCFC22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Halon1211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1.054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O2_AO2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1.043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CH3Cl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1.108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C2Cl4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1.143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CO_NOAA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1.097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CH2Cl2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1.054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1.388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C2H4Cl2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1.482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2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Ethane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1.238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1.702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42732" y="116649"/>
            <a:ext cx="3756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Ratio to concentrations in BL</a:t>
            </a:r>
            <a:endParaRPr lang="en-US" sz="2400" dirty="0"/>
          </a:p>
        </p:txBody>
      </p:sp>
      <p:sp>
        <p:nvSpPr>
          <p:cNvPr id="5" name="Right Brace 4"/>
          <p:cNvSpPr/>
          <p:nvPr/>
        </p:nvSpPr>
        <p:spPr>
          <a:xfrm>
            <a:off x="7344461" y="972922"/>
            <a:ext cx="160934" cy="92171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7335927" y="3950208"/>
            <a:ext cx="154171" cy="50745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7329164" y="2404262"/>
            <a:ext cx="160934" cy="92171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409631" y="5201107"/>
            <a:ext cx="87230" cy="119617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03483" y="1249113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Marine emissions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03483" y="2680453"/>
            <a:ext cx="4130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lived halocarbons</a:t>
            </a:r>
          </a:p>
          <a:p>
            <a:r>
              <a:rPr lang="en-US" dirty="0" smtClean="0"/>
              <a:t>(negative trend, small </a:t>
            </a:r>
            <a:r>
              <a:rPr lang="en-US" dirty="0" err="1" smtClean="0"/>
              <a:t>interhem</a:t>
            </a:r>
            <a:r>
              <a:rPr lang="en-US" dirty="0" smtClean="0"/>
              <a:t>. gradient)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13211" y="5476029"/>
            <a:ext cx="2136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Anthropogenic gases</a:t>
            </a:r>
          </a:p>
          <a:p>
            <a:r>
              <a:rPr lang="en-US" dirty="0" smtClean="0"/>
              <a:t>N. </a:t>
            </a:r>
            <a:r>
              <a:rPr lang="en-US" dirty="0" err="1" smtClean="0"/>
              <a:t>Hemis</a:t>
            </a:r>
            <a:r>
              <a:rPr lang="en-US" dirty="0" smtClean="0"/>
              <a:t> source</a:t>
            </a:r>
          </a:p>
          <a:p>
            <a:r>
              <a:rPr lang="en-US" dirty="0" smtClean="0"/>
              <a:t>Shorter lifetimes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13888" y="3880769"/>
            <a:ext cx="3778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HCFCs</a:t>
            </a:r>
          </a:p>
          <a:p>
            <a:r>
              <a:rPr lang="en-US" dirty="0" smtClean="0"/>
              <a:t>(positive trend, significant IH gradient)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>
            <a:off x="7409632" y="4901184"/>
            <a:ext cx="95763" cy="29992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13211" y="4678399"/>
            <a:ext cx="2459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seasonality</a:t>
            </a:r>
          </a:p>
          <a:p>
            <a:r>
              <a:rPr lang="en-US" dirty="0" smtClean="0"/>
              <a:t>Hemispheric asymmetry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646" y="1633465"/>
            <a:ext cx="5980354" cy="44098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20128" y="4712245"/>
            <a:ext cx="1465545" cy="7014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221 </a:t>
            </a:r>
            <a:r>
              <a:rPr lang="en-US" dirty="0" err="1" smtClean="0"/>
              <a:t>ppt</a:t>
            </a:r>
            <a:endParaRPr lang="en-US" dirty="0" smtClean="0"/>
          </a:p>
          <a:p>
            <a:pPr algn="ctr"/>
            <a:r>
              <a:rPr lang="en-US" dirty="0" smtClean="0"/>
              <a:t>398.1 ppm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48714" y="1925465"/>
            <a:ext cx="1465545" cy="7014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225.5 </a:t>
            </a:r>
            <a:r>
              <a:rPr lang="en-US" dirty="0" err="1" smtClean="0"/>
              <a:t>ppt</a:t>
            </a:r>
            <a:endParaRPr lang="en-US" dirty="0" smtClean="0"/>
          </a:p>
          <a:p>
            <a:pPr algn="ctr"/>
            <a:r>
              <a:rPr lang="en-US" dirty="0" smtClean="0"/>
              <a:t>401.0 ppm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84" y="1580750"/>
            <a:ext cx="6243022" cy="4515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62200" y="1973575"/>
            <a:ext cx="1465545" cy="7014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561 </a:t>
            </a:r>
            <a:r>
              <a:rPr lang="en-US" dirty="0" err="1" smtClean="0"/>
              <a:t>ppt</a:t>
            </a:r>
            <a:endParaRPr lang="en-US" dirty="0" smtClean="0"/>
          </a:p>
          <a:p>
            <a:pPr algn="ctr"/>
            <a:r>
              <a:rPr lang="en-US" dirty="0" smtClean="0"/>
              <a:t>401.0 ppm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67598" y="4678186"/>
            <a:ext cx="1465545" cy="7014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501 </a:t>
            </a:r>
            <a:r>
              <a:rPr lang="en-US" dirty="0" err="1" smtClean="0"/>
              <a:t>ppt</a:t>
            </a:r>
            <a:endParaRPr lang="en-US" dirty="0" smtClean="0"/>
          </a:p>
          <a:p>
            <a:pPr algn="ctr"/>
            <a:r>
              <a:rPr lang="en-US" dirty="0" smtClean="0"/>
              <a:t>398.1 ppm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Correlations with CO2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768" y="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Time series – marine </a:t>
            </a:r>
            <a:r>
              <a:rPr lang="en-US" dirty="0"/>
              <a:t>e</a:t>
            </a:r>
            <a:r>
              <a:rPr lang="en-US" dirty="0" smtClean="0"/>
              <a:t>missions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697" y="1009049"/>
            <a:ext cx="10715655" cy="2137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97" y="3020829"/>
            <a:ext cx="10715655" cy="2137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" y="4821689"/>
            <a:ext cx="10847179" cy="2138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9638" y="956231"/>
            <a:ext cx="975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-2    -1       1           2           3             4        6       7          8            9          11            14           17          18        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634" y="178145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CHBr3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33" y="3693937"/>
            <a:ext cx="847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Methyl</a:t>
            </a:r>
          </a:p>
          <a:p>
            <a:r>
              <a:rPr lang="en-US" dirty="0">
                <a:solidFill>
                  <a:srgbClr val="FF0000"/>
                </a:solidFill>
              </a:rPr>
              <a:t>Nitrate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38" y="5462243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DMS</a:t>
            </a:r>
          </a:p>
        </p:txBody>
      </p:sp>
      <p:sp>
        <p:nvSpPr>
          <p:cNvPr id="5" name="Oval 4"/>
          <p:cNvSpPr/>
          <p:nvPr/>
        </p:nvSpPr>
        <p:spPr>
          <a:xfrm>
            <a:off x="4681728" y="1054434"/>
            <a:ext cx="1177747" cy="1141171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18718" y="1086535"/>
            <a:ext cx="1177747" cy="1141171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10000" y="2988719"/>
            <a:ext cx="1177747" cy="1141171"/>
          </a:xfrm>
          <a:prstGeom prst="ellipse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90524" y="2948479"/>
            <a:ext cx="1177747" cy="1141171"/>
          </a:xfrm>
          <a:prstGeom prst="ellipse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701491" y="5230368"/>
            <a:ext cx="5625389" cy="987552"/>
          </a:xfrm>
          <a:prstGeom prst="straightConnector1">
            <a:avLst/>
          </a:prstGeom>
          <a:ln w="114300">
            <a:solidFill>
              <a:srgbClr val="00B05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14016" y="5850271"/>
            <a:ext cx="92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data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959429" y="3760685"/>
            <a:ext cx="8854802" cy="309306"/>
          </a:xfrm>
          <a:prstGeom prst="straightConnector1">
            <a:avLst/>
          </a:prstGeom>
          <a:ln w="114300">
            <a:solidFill>
              <a:srgbClr val="FF0000">
                <a:alpha val="21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65376" y="2221456"/>
            <a:ext cx="8898054" cy="153270"/>
          </a:xfrm>
          <a:prstGeom prst="straightConnector1">
            <a:avLst/>
          </a:prstGeom>
          <a:ln w="114300">
            <a:solidFill>
              <a:srgbClr val="0070C0">
                <a:alpha val="21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9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838199" y="146819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Marine sources of RONO</a:t>
            </a:r>
            <a:r>
              <a:rPr lang="en-US" baseline="-25000" dirty="0" smtClean="0">
                <a:solidFill>
                  <a:srgbClr val="0070C0"/>
                </a:solidFill>
              </a:rPr>
              <a:t>2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755952" y="1472382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From Dahl et al. (2003),</a:t>
            </a:r>
          </a:p>
          <a:p>
            <a:pPr lvl="1"/>
            <a:r>
              <a:rPr lang="en-US" sz="2800" dirty="0" smtClean="0"/>
              <a:t>In seawater, photolysis of nitrite, organic matter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8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Followed by: 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From seawater: Methyl&gt;Ethyl&gt;Propyl, etc.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31" y="2564762"/>
            <a:ext cx="5209937" cy="161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18" y="4804902"/>
            <a:ext cx="8402958" cy="67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0" y="0"/>
            <a:ext cx="58293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77" y="0"/>
            <a:ext cx="6342996" cy="5987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6103" y="3429000"/>
            <a:ext cx="454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Nitrite in Pacific Ocean waters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49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Methyl Nitrate (CH</a:t>
            </a:r>
            <a:r>
              <a:rPr lang="en-US" baseline="-25000" dirty="0" smtClean="0">
                <a:solidFill>
                  <a:srgbClr val="0070C0"/>
                </a:solidFill>
              </a:rPr>
              <a:t>3</a:t>
            </a:r>
            <a:r>
              <a:rPr lang="en-US" dirty="0" smtClean="0">
                <a:solidFill>
                  <a:srgbClr val="0070C0"/>
                </a:solidFill>
              </a:rPr>
              <a:t>ONO</a:t>
            </a:r>
            <a:r>
              <a:rPr lang="en-US" baseline="-25000" dirty="0" smtClean="0">
                <a:solidFill>
                  <a:srgbClr val="0070C0"/>
                </a:solidFill>
              </a:rPr>
              <a:t>2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6" y="1500539"/>
            <a:ext cx="3236364" cy="2274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787" y="3827681"/>
            <a:ext cx="3236364" cy="2274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51" y="3819798"/>
            <a:ext cx="3215086" cy="2269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17" y="1524001"/>
            <a:ext cx="3236364" cy="2274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80" y="1529067"/>
            <a:ext cx="3231297" cy="2269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5279" y="4521462"/>
            <a:ext cx="901442" cy="37716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50727" y="3866636"/>
            <a:ext cx="762387" cy="2123658"/>
            <a:chOff x="820661" y="3562366"/>
            <a:chExt cx="762387" cy="2123658"/>
          </a:xfrm>
        </p:grpSpPr>
        <p:sp>
          <p:nvSpPr>
            <p:cNvPr id="10" name="TextBox 9"/>
            <p:cNvSpPr txBox="1"/>
            <p:nvPr/>
          </p:nvSpPr>
          <p:spPr>
            <a:xfrm rot="16200000">
              <a:off x="222548" y="4334831"/>
              <a:ext cx="1565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ALTITUDE (km)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89992" y="3562366"/>
              <a:ext cx="393056" cy="2123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14</a:t>
              </a:r>
            </a:p>
            <a:p>
              <a:r>
                <a:rPr lang="en-US" sz="1600" dirty="0"/>
                <a:t>12</a:t>
              </a:r>
            </a:p>
            <a:p>
              <a:r>
                <a:rPr lang="en-US" sz="1600" dirty="0"/>
                <a:t>10</a:t>
              </a:r>
            </a:p>
            <a:p>
              <a:r>
                <a:rPr lang="en-US" sz="1600" dirty="0"/>
                <a:t>8</a:t>
              </a:r>
            </a:p>
            <a:p>
              <a:r>
                <a:rPr lang="en-US" sz="1600" dirty="0"/>
                <a:t>6</a:t>
              </a:r>
            </a:p>
            <a:p>
              <a:r>
                <a:rPr lang="en-US" sz="1600" dirty="0"/>
                <a:t>4</a:t>
              </a:r>
            </a:p>
            <a:p>
              <a:r>
                <a:rPr lang="en-US" sz="1600" dirty="0"/>
                <a:t>2</a:t>
              </a:r>
            </a:p>
            <a:p>
              <a:r>
                <a:rPr lang="en-US" sz="1600" dirty="0"/>
                <a:t>0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60141" y="63039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21901" y="4345229"/>
            <a:ext cx="140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from HIPPO1 - 5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203" y="15868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Temporal trends of long-lived halocarbons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25321" y="1205621"/>
            <a:ext cx="4854677" cy="2835970"/>
            <a:chOff x="725321" y="1205621"/>
            <a:chExt cx="4854677" cy="28359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321" y="1205621"/>
              <a:ext cx="4854677" cy="283597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92361" y="2861187"/>
              <a:ext cx="822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CFC 11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69319" y="4041591"/>
            <a:ext cx="5734805" cy="2591489"/>
            <a:chOff x="6369319" y="4041591"/>
            <a:chExt cx="5734805" cy="25914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19" y="4041591"/>
              <a:ext cx="5734805" cy="25914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25205" y="5827145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CH3Cl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83288" y="1259873"/>
            <a:ext cx="5706865" cy="2591489"/>
            <a:chOff x="6383288" y="1259873"/>
            <a:chExt cx="5706865" cy="25914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288" y="1259873"/>
              <a:ext cx="5706865" cy="259148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04439" y="2814484"/>
              <a:ext cx="966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HCFC 22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99203" y="4007445"/>
            <a:ext cx="5643998" cy="2591489"/>
            <a:chOff x="799203" y="4007445"/>
            <a:chExt cx="5643998" cy="25914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03" y="4007445"/>
              <a:ext cx="5643998" cy="259148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692013" y="5570930"/>
              <a:ext cx="1205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HCFC 141b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82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674" y="1927982"/>
            <a:ext cx="3843867" cy="351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9" y="1666457"/>
            <a:ext cx="3776134" cy="400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18" y="6000108"/>
            <a:ext cx="10279982" cy="508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751" y="1763059"/>
            <a:ext cx="2927726" cy="368012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43613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Methyl and Ethyl Nitrate cruise observations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3200" dirty="0" smtClean="0"/>
              <a:t>(no correlation to </a:t>
            </a:r>
            <a:r>
              <a:rPr lang="en-US" sz="3200" dirty="0" err="1" smtClean="0"/>
              <a:t>Chl</a:t>
            </a:r>
            <a:r>
              <a:rPr lang="en-US" sz="3200" i="1" dirty="0" err="1" smtClean="0"/>
              <a:t>a</a:t>
            </a:r>
            <a:r>
              <a:rPr lang="en-US" sz="3200" dirty="0" smtClean="0"/>
              <a:t>; near air-sea equilibrium)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39" y="500908"/>
            <a:ext cx="6514113" cy="6173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252" y="1519060"/>
            <a:ext cx="5332748" cy="4943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21505" y="644745"/>
            <a:ext cx="2618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Methyl Nitrate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47795" y="1792224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ASTRA cruise; Oct.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2026" y="3667587"/>
            <a:ext cx="219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ORCAS; Jan/Feb 2016</a:t>
            </a:r>
          </a:p>
          <a:p>
            <a:r>
              <a:rPr lang="en-US" dirty="0" smtClean="0"/>
              <a:t>(small = high alt)</a:t>
            </a:r>
          </a:p>
        </p:txBody>
      </p:sp>
    </p:spTree>
    <p:extLst>
      <p:ext uri="{BB962C8B-B14F-4D97-AF65-F5344CB8AC3E}">
        <p14:creationId xmlns:p14="http://schemas.microsoft.com/office/powerpoint/2010/main" val="2671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14" y="-145660"/>
            <a:ext cx="10553971" cy="7149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7715" y="413656"/>
            <a:ext cx="7739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Multi-correlation matrix for selected measurements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(integrated over AWAS fill times)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5491" y="1779180"/>
            <a:ext cx="11641018" cy="4503633"/>
            <a:chOff x="561868" y="359258"/>
            <a:chExt cx="10970726" cy="39986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868" y="359258"/>
              <a:ext cx="5598774" cy="3998643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2603500" y="990600"/>
              <a:ext cx="1054100" cy="25400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4701209" y="4027336"/>
              <a:ext cx="512859" cy="248478"/>
            </a:xfrm>
            <a:custGeom>
              <a:avLst/>
              <a:gdLst>
                <a:gd name="connsiteX0" fmla="*/ 0 w 512859"/>
                <a:gd name="connsiteY0" fmla="*/ 248478 h 248478"/>
                <a:gd name="connsiteX1" fmla="*/ 21866 w 512859"/>
                <a:gd name="connsiteY1" fmla="*/ 129208 h 248478"/>
                <a:gd name="connsiteX2" fmla="*/ 33793 w 512859"/>
                <a:gd name="connsiteY2" fmla="*/ 99391 h 248478"/>
                <a:gd name="connsiteX3" fmla="*/ 61622 w 512859"/>
                <a:gd name="connsiteY3" fmla="*/ 9939 h 248478"/>
                <a:gd name="connsiteX4" fmla="*/ 79513 w 512859"/>
                <a:gd name="connsiteY4" fmla="*/ 7951 h 248478"/>
                <a:gd name="connsiteX5" fmla="*/ 121257 w 512859"/>
                <a:gd name="connsiteY5" fmla="*/ 93427 h 248478"/>
                <a:gd name="connsiteX6" fmla="*/ 164989 w 512859"/>
                <a:gd name="connsiteY6" fmla="*/ 137160 h 248478"/>
                <a:gd name="connsiteX7" fmla="*/ 174928 w 512859"/>
                <a:gd name="connsiteY7" fmla="*/ 73549 h 248478"/>
                <a:gd name="connsiteX8" fmla="*/ 194807 w 512859"/>
                <a:gd name="connsiteY8" fmla="*/ 21866 h 248478"/>
                <a:gd name="connsiteX9" fmla="*/ 210709 w 512859"/>
                <a:gd name="connsiteY9" fmla="*/ 11927 h 248478"/>
                <a:gd name="connsiteX10" fmla="*/ 224624 w 512859"/>
                <a:gd name="connsiteY10" fmla="*/ 91440 h 248478"/>
                <a:gd name="connsiteX11" fmla="*/ 240527 w 512859"/>
                <a:gd name="connsiteY11" fmla="*/ 131196 h 248478"/>
                <a:gd name="connsiteX12" fmla="*/ 276308 w 512859"/>
                <a:gd name="connsiteY12" fmla="*/ 131196 h 248478"/>
                <a:gd name="connsiteX13" fmla="*/ 292210 w 512859"/>
                <a:gd name="connsiteY13" fmla="*/ 57647 h 248478"/>
                <a:gd name="connsiteX14" fmla="*/ 304137 w 512859"/>
                <a:gd name="connsiteY14" fmla="*/ 11927 h 248478"/>
                <a:gd name="connsiteX15" fmla="*/ 320040 w 512859"/>
                <a:gd name="connsiteY15" fmla="*/ 0 h 248478"/>
                <a:gd name="connsiteX16" fmla="*/ 343894 w 512859"/>
                <a:gd name="connsiteY16" fmla="*/ 89452 h 248478"/>
                <a:gd name="connsiteX17" fmla="*/ 349857 w 512859"/>
                <a:gd name="connsiteY17" fmla="*/ 127221 h 248478"/>
                <a:gd name="connsiteX18" fmla="*/ 383650 w 512859"/>
                <a:gd name="connsiteY18" fmla="*/ 113306 h 248478"/>
                <a:gd name="connsiteX19" fmla="*/ 391601 w 512859"/>
                <a:gd name="connsiteY19" fmla="*/ 89452 h 248478"/>
                <a:gd name="connsiteX20" fmla="*/ 409492 w 512859"/>
                <a:gd name="connsiteY20" fmla="*/ 17890 h 248478"/>
                <a:gd name="connsiteX21" fmla="*/ 429370 w 512859"/>
                <a:gd name="connsiteY21" fmla="*/ 23854 h 248478"/>
                <a:gd name="connsiteX22" fmla="*/ 443285 w 512859"/>
                <a:gd name="connsiteY22" fmla="*/ 75537 h 248478"/>
                <a:gd name="connsiteX23" fmla="*/ 445273 w 512859"/>
                <a:gd name="connsiteY23" fmla="*/ 113306 h 248478"/>
                <a:gd name="connsiteX24" fmla="*/ 487017 w 512859"/>
                <a:gd name="connsiteY24" fmla="*/ 113306 h 248478"/>
                <a:gd name="connsiteX25" fmla="*/ 502920 w 512859"/>
                <a:gd name="connsiteY25" fmla="*/ 77525 h 248478"/>
                <a:gd name="connsiteX26" fmla="*/ 512859 w 512859"/>
                <a:gd name="connsiteY26" fmla="*/ 244502 h 248478"/>
                <a:gd name="connsiteX27" fmla="*/ 0 w 512859"/>
                <a:gd name="connsiteY27" fmla="*/ 248478 h 24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12859" h="248478">
                  <a:moveTo>
                    <a:pt x="0" y="248478"/>
                  </a:moveTo>
                  <a:lnTo>
                    <a:pt x="21866" y="129208"/>
                  </a:lnTo>
                  <a:lnTo>
                    <a:pt x="33793" y="99391"/>
                  </a:lnTo>
                  <a:lnTo>
                    <a:pt x="61622" y="9939"/>
                  </a:lnTo>
                  <a:lnTo>
                    <a:pt x="79513" y="7951"/>
                  </a:lnTo>
                  <a:lnTo>
                    <a:pt x="121257" y="93427"/>
                  </a:lnTo>
                  <a:lnTo>
                    <a:pt x="164989" y="137160"/>
                  </a:lnTo>
                  <a:lnTo>
                    <a:pt x="174928" y="73549"/>
                  </a:lnTo>
                  <a:lnTo>
                    <a:pt x="194807" y="21866"/>
                  </a:lnTo>
                  <a:lnTo>
                    <a:pt x="210709" y="11927"/>
                  </a:lnTo>
                  <a:lnTo>
                    <a:pt x="224624" y="91440"/>
                  </a:lnTo>
                  <a:lnTo>
                    <a:pt x="240527" y="131196"/>
                  </a:lnTo>
                  <a:lnTo>
                    <a:pt x="276308" y="131196"/>
                  </a:lnTo>
                  <a:lnTo>
                    <a:pt x="292210" y="57647"/>
                  </a:lnTo>
                  <a:lnTo>
                    <a:pt x="304137" y="11927"/>
                  </a:lnTo>
                  <a:lnTo>
                    <a:pt x="320040" y="0"/>
                  </a:lnTo>
                  <a:lnTo>
                    <a:pt x="343894" y="89452"/>
                  </a:lnTo>
                  <a:lnTo>
                    <a:pt x="349857" y="127221"/>
                  </a:lnTo>
                  <a:lnTo>
                    <a:pt x="383650" y="113306"/>
                  </a:lnTo>
                  <a:lnTo>
                    <a:pt x="391601" y="89452"/>
                  </a:lnTo>
                  <a:lnTo>
                    <a:pt x="409492" y="17890"/>
                  </a:lnTo>
                  <a:lnTo>
                    <a:pt x="429370" y="23854"/>
                  </a:lnTo>
                  <a:lnTo>
                    <a:pt x="443285" y="75537"/>
                  </a:lnTo>
                  <a:lnTo>
                    <a:pt x="445273" y="113306"/>
                  </a:lnTo>
                  <a:lnTo>
                    <a:pt x="487017" y="113306"/>
                  </a:lnTo>
                  <a:lnTo>
                    <a:pt x="502920" y="77525"/>
                  </a:lnTo>
                  <a:lnTo>
                    <a:pt x="512859" y="244502"/>
                  </a:lnTo>
                  <a:lnTo>
                    <a:pt x="0" y="24847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3331" y="555091"/>
              <a:ext cx="4959263" cy="3236861"/>
            </a:xfrm>
            <a:prstGeom prst="rect">
              <a:avLst/>
            </a:prstGeom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RF07: Patagonian Shelf</a:t>
            </a:r>
            <a:endParaRPr lang="en-US" dirty="0"/>
          </a:p>
        </p:txBody>
      </p:sp>
      <p:sp>
        <p:nvSpPr>
          <p:cNvPr id="2" name="Up Arrow 1"/>
          <p:cNvSpPr/>
          <p:nvPr/>
        </p:nvSpPr>
        <p:spPr>
          <a:xfrm>
            <a:off x="3998271" y="2626157"/>
            <a:ext cx="192331" cy="921715"/>
          </a:xfrm>
          <a:prstGeom prst="upArrow">
            <a:avLst>
              <a:gd name="adj1" fmla="val 50000"/>
              <a:gd name="adj2" fmla="val 613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90602" y="2909663"/>
            <a:ext cx="99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44664" y="1258429"/>
            <a:ext cx="11363337" cy="5459790"/>
            <a:chOff x="590235" y="1204001"/>
            <a:chExt cx="11363337" cy="54597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915" y="1204001"/>
              <a:ext cx="11121189" cy="195769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235" y="2961537"/>
              <a:ext cx="11363337" cy="20003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235" y="4673239"/>
              <a:ext cx="11255869" cy="1990552"/>
            </a:xfrm>
            <a:prstGeom prst="rect">
              <a:avLst/>
            </a:prstGeom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82138" y="17886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RF07: Patagonian Shelf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634" y="178145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CHBr3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33" y="3693937"/>
            <a:ext cx="847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Methyl</a:t>
            </a:r>
          </a:p>
          <a:p>
            <a:r>
              <a:rPr lang="en-US" dirty="0">
                <a:solidFill>
                  <a:srgbClr val="FF0000"/>
                </a:solidFill>
              </a:rPr>
              <a:t>Nitrate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38" y="5462243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DMS</a:t>
            </a:r>
          </a:p>
        </p:txBody>
      </p:sp>
    </p:spTree>
    <p:extLst>
      <p:ext uri="{BB962C8B-B14F-4D97-AF65-F5344CB8AC3E}">
        <p14:creationId xmlns:p14="http://schemas.microsoft.com/office/powerpoint/2010/main" val="13596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283" y="1469697"/>
            <a:ext cx="8478274" cy="5139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03" y="29822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Boundary Layer*: CHBr</a:t>
            </a:r>
            <a:r>
              <a:rPr lang="en-US" baseline="-25000" dirty="0" smtClean="0">
                <a:solidFill>
                  <a:srgbClr val="0070C0"/>
                </a:solidFill>
              </a:rPr>
              <a:t>3</a:t>
            </a:r>
            <a:r>
              <a:rPr lang="en-US" dirty="0" smtClean="0">
                <a:solidFill>
                  <a:srgbClr val="0070C0"/>
                </a:solidFill>
              </a:rPr>
              <a:t> vs CH</a:t>
            </a:r>
            <a:r>
              <a:rPr lang="en-US" baseline="-25000" dirty="0" smtClean="0">
                <a:solidFill>
                  <a:srgbClr val="0070C0"/>
                </a:solidFill>
              </a:rPr>
              <a:t>2</a:t>
            </a:r>
            <a:r>
              <a:rPr lang="en-US" dirty="0" smtClean="0">
                <a:solidFill>
                  <a:srgbClr val="0070C0"/>
                </a:solidFill>
              </a:rPr>
              <a:t>Br</a:t>
            </a:r>
            <a:r>
              <a:rPr lang="en-US" baseline="-25000" dirty="0" smtClean="0">
                <a:solidFill>
                  <a:srgbClr val="0070C0"/>
                </a:solidFill>
              </a:rPr>
              <a:t>2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8488" y="2973659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28478" y="223300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1869" y="6393485"/>
            <a:ext cx="351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Selected samples &lt; 1 km</a:t>
            </a:r>
            <a:endParaRPr lang="en-US" dirty="0"/>
          </a:p>
        </p:txBody>
      </p:sp>
      <p:sp>
        <p:nvSpPr>
          <p:cNvPr id="7" name="Quad Arrow 6"/>
          <p:cNvSpPr/>
          <p:nvPr/>
        </p:nvSpPr>
        <p:spPr>
          <a:xfrm>
            <a:off x="3728297" y="4210049"/>
            <a:ext cx="815128" cy="390525"/>
          </a:xfrm>
          <a:prstGeom prst="quadArrow">
            <a:avLst/>
          </a:prstGeom>
          <a:solidFill>
            <a:srgbClr val="FE62FE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Quad Arrow 7"/>
          <p:cNvSpPr/>
          <p:nvPr/>
        </p:nvSpPr>
        <p:spPr>
          <a:xfrm>
            <a:off x="5985722" y="4772024"/>
            <a:ext cx="815128" cy="390525"/>
          </a:xfrm>
          <a:prstGeom prst="quadArrow">
            <a:avLst/>
          </a:prstGeom>
          <a:solidFill>
            <a:srgbClr val="FE62FE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00850" y="4772024"/>
            <a:ext cx="293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flask data (Palmer Station^)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7631" y="6424291"/>
            <a:ext cx="350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^ courtesy of Steve Montzka, NOAA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5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93" y="1347377"/>
            <a:ext cx="8668453" cy="5254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503" y="29822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Boundary Layer: CHBr</a:t>
            </a:r>
            <a:r>
              <a:rPr lang="en-US" baseline="-25000" dirty="0" smtClean="0">
                <a:solidFill>
                  <a:srgbClr val="0070C0"/>
                </a:solidFill>
              </a:rPr>
              <a:t>3</a:t>
            </a:r>
            <a:r>
              <a:rPr lang="en-US" dirty="0" smtClean="0">
                <a:solidFill>
                  <a:srgbClr val="0070C0"/>
                </a:solidFill>
              </a:rPr>
              <a:t> vs Methyl Nitrate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4078" y="3211551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68766" y="378998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3430" y="197976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00888" y="230360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5573"/>
            <a:ext cx="6112701" cy="4776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701" y="1760604"/>
            <a:ext cx="6091940" cy="4720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“</a:t>
            </a:r>
            <a:r>
              <a:rPr lang="en-US" dirty="0" err="1" smtClean="0">
                <a:solidFill>
                  <a:srgbClr val="0070C0"/>
                </a:solidFill>
              </a:rPr>
              <a:t>Lagrangian</a:t>
            </a:r>
            <a:r>
              <a:rPr lang="en-US" dirty="0" smtClean="0">
                <a:solidFill>
                  <a:srgbClr val="0070C0"/>
                </a:solidFill>
              </a:rPr>
              <a:t>” flights:    RF17 &amp; RF18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325" y="3364992"/>
            <a:ext cx="1374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Flt direction: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 to 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5312" y="3151632"/>
            <a:ext cx="1374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Flt direction: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 to 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08576" y="2216506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RF17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76483" y="2216505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RF18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878511" y="3474797"/>
            <a:ext cx="1097239" cy="780288"/>
          </a:xfrm>
          <a:prstGeom prst="straightConnector1">
            <a:avLst/>
          </a:prstGeom>
          <a:ln w="66675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71309" y="3233318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approximate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wind </a:t>
            </a:r>
            <a:r>
              <a:rPr lang="en-US" dirty="0" err="1" smtClean="0">
                <a:solidFill>
                  <a:srgbClr val="FFC000"/>
                </a:solidFill>
              </a:rPr>
              <a:t>dir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463" y="1026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“</a:t>
            </a:r>
            <a:r>
              <a:rPr lang="en-US" dirty="0" err="1" smtClean="0">
                <a:solidFill>
                  <a:srgbClr val="0070C0"/>
                </a:solidFill>
              </a:rPr>
              <a:t>Lagrangian</a:t>
            </a:r>
            <a:r>
              <a:rPr lang="en-US" dirty="0" smtClean="0">
                <a:solidFill>
                  <a:srgbClr val="0070C0"/>
                </a:solidFill>
              </a:rPr>
              <a:t>” flights:    RF17 &amp; RF18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18478" y="1025913"/>
            <a:ext cx="10407806" cy="5832088"/>
            <a:chOff x="-631370" y="652424"/>
            <a:chExt cx="10072807" cy="64330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14696" y="2760553"/>
              <a:ext cx="9956133" cy="19893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31370" y="5087011"/>
              <a:ext cx="10043993" cy="1998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73034" y="652424"/>
              <a:ext cx="10000063" cy="198931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31220" y="138744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CHBr3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019" y="3299927"/>
            <a:ext cx="847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Methyl</a:t>
            </a:r>
          </a:p>
          <a:p>
            <a:r>
              <a:rPr lang="en-US" dirty="0">
                <a:solidFill>
                  <a:srgbClr val="FF0000"/>
                </a:solidFill>
              </a:rPr>
              <a:t>Nitrate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663" y="548940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9196" y="1025913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RF17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733129" y="1074214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RF18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92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29948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Summary and next steps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5551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u="sng" dirty="0" smtClean="0">
                <a:solidFill>
                  <a:srgbClr val="C00000"/>
                </a:solidFill>
              </a:rPr>
              <a:t>Vertical structure/transport</a:t>
            </a:r>
          </a:p>
          <a:p>
            <a:pPr lvl="1"/>
            <a:r>
              <a:rPr lang="en-US" dirty="0" smtClean="0"/>
              <a:t>Clear links to NH transport pathway in upper troposphere</a:t>
            </a:r>
          </a:p>
          <a:p>
            <a:pPr lvl="1"/>
            <a:r>
              <a:rPr lang="en-US" dirty="0" smtClean="0"/>
              <a:t>Develop quantitative relationships</a:t>
            </a:r>
          </a:p>
          <a:p>
            <a:pPr lvl="1"/>
            <a:r>
              <a:rPr lang="en-US" dirty="0" smtClean="0"/>
              <a:t>Examine model features</a:t>
            </a:r>
          </a:p>
          <a:p>
            <a:pPr lvl="1"/>
            <a:r>
              <a:rPr lang="en-US" dirty="0" smtClean="0"/>
              <a:t>Long-range transport (UT) vs. surface emissions</a:t>
            </a:r>
          </a:p>
          <a:p>
            <a:r>
              <a:rPr lang="en-US" u="sng" dirty="0" smtClean="0">
                <a:solidFill>
                  <a:srgbClr val="C00000"/>
                </a:solidFill>
              </a:rPr>
              <a:t>Biogenic/Surface emissions</a:t>
            </a:r>
          </a:p>
          <a:p>
            <a:pPr lvl="1"/>
            <a:r>
              <a:rPr lang="en-US" dirty="0" smtClean="0"/>
              <a:t>Geographic/temporal trends examine in more detail</a:t>
            </a:r>
          </a:p>
          <a:p>
            <a:pPr lvl="1"/>
            <a:r>
              <a:rPr lang="en-US" dirty="0" smtClean="0"/>
              <a:t>Links to remote sensed pigments?</a:t>
            </a:r>
          </a:p>
          <a:p>
            <a:pPr lvl="2"/>
            <a:r>
              <a:rPr lang="en-US" dirty="0" smtClean="0"/>
              <a:t>Regional distributions vs hot spots</a:t>
            </a:r>
          </a:p>
          <a:p>
            <a:pPr lvl="1"/>
            <a:r>
              <a:rPr lang="en-US" dirty="0" smtClean="0"/>
              <a:t>Other biogeochemical factors (nitrite?, O2?)</a:t>
            </a:r>
          </a:p>
          <a:p>
            <a:pPr lvl="1"/>
            <a:r>
              <a:rPr lang="en-US" dirty="0" smtClean="0"/>
              <a:t>STILT model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51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17" y="220384"/>
            <a:ext cx="5376671" cy="6637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173" y="314767"/>
            <a:ext cx="5950178" cy="166765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58291" y="220384"/>
            <a:ext cx="672999" cy="833005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58290" y="2787091"/>
            <a:ext cx="672999" cy="416967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58291" y="3204058"/>
            <a:ext cx="672999" cy="487534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58291" y="3691592"/>
            <a:ext cx="672999" cy="653637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58289" y="1470356"/>
            <a:ext cx="672999" cy="168249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45459" y="267575"/>
            <a:ext cx="1126540" cy="1762034"/>
          </a:xfrm>
          <a:prstGeom prst="ellipse">
            <a:avLst/>
          </a:prstGeom>
          <a:solidFill>
            <a:schemeClr val="accent4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87168" y="2611525"/>
            <a:ext cx="709574" cy="847271"/>
          </a:xfrm>
          <a:prstGeom prst="ellipse">
            <a:avLst/>
          </a:prstGeom>
          <a:solidFill>
            <a:schemeClr val="accent4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720035" y="3539192"/>
            <a:ext cx="805891" cy="1018178"/>
          </a:xfrm>
          <a:prstGeom prst="ellipse">
            <a:avLst/>
          </a:prstGeom>
          <a:solidFill>
            <a:schemeClr val="accent4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31288" y="3089306"/>
            <a:ext cx="777850" cy="899771"/>
          </a:xfrm>
          <a:prstGeom prst="ellipse">
            <a:avLst/>
          </a:prstGeom>
          <a:solidFill>
            <a:schemeClr val="accent4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2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5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348343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Geos </a:t>
            </a:r>
            <a:r>
              <a:rPr lang="en-US" dirty="0" err="1" smtClean="0"/>
              <a:t>Chem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543" y="232228"/>
            <a:ext cx="406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CAM-</a:t>
            </a:r>
            <a:r>
              <a:rPr lang="en-US" dirty="0" err="1" smtClean="0"/>
              <a:t>Chem</a:t>
            </a:r>
            <a:r>
              <a:rPr lang="en-US" dirty="0" smtClean="0"/>
              <a:t> (1.2  </a:t>
            </a:r>
            <a:r>
              <a:rPr lang="en-US" dirty="0" err="1" smtClean="0"/>
              <a:t>ppt</a:t>
            </a:r>
            <a:r>
              <a:rPr lang="en-US" dirty="0" smtClean="0"/>
              <a:t> boundary condition)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3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435429"/>
            <a:ext cx="129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GEOS </a:t>
            </a:r>
            <a:r>
              <a:rPr lang="en-US" dirty="0" err="1" smtClean="0"/>
              <a:t>Chem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743" y="486229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TOMCAT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543" y="537029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TOMCAT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057" y="486229"/>
            <a:ext cx="129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GEOS </a:t>
            </a:r>
            <a:r>
              <a:rPr lang="en-US" dirty="0" err="1" smtClean="0"/>
              <a:t>Chem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743" y="224971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TOMCAT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8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486" y="341086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TOMCAT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429" y="304800"/>
            <a:ext cx="129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GEOS </a:t>
            </a:r>
            <a:r>
              <a:rPr lang="en-US" dirty="0" err="1" smtClean="0"/>
              <a:t>Chem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34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403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Comparisons to CO2 trend: MLO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3210" y="1074149"/>
            <a:ext cx="10697793" cy="5482573"/>
            <a:chOff x="613210" y="730337"/>
            <a:chExt cx="10697793" cy="5482573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96925658"/>
                </p:ext>
              </p:extLst>
            </p:nvPr>
          </p:nvGraphicFramePr>
          <p:xfrm>
            <a:off x="613210" y="730337"/>
            <a:ext cx="6330950" cy="447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91935529"/>
                </p:ext>
              </p:extLst>
            </p:nvPr>
          </p:nvGraphicFramePr>
          <p:xfrm>
            <a:off x="6944160" y="1139868"/>
            <a:ext cx="4366843" cy="40608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2091846" y="5298510"/>
              <a:ext cx="3194137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Linear trend:</a:t>
              </a:r>
            </a:p>
            <a:p>
              <a:pPr algn="ctr"/>
              <a:r>
                <a:rPr lang="en-US" dirty="0" smtClean="0"/>
                <a:t>HCFC-22: 5.4 </a:t>
              </a:r>
              <a:r>
                <a:rPr lang="en-US" dirty="0" err="1" smtClean="0"/>
                <a:t>ppt</a:t>
              </a:r>
              <a:r>
                <a:rPr lang="en-US" dirty="0" smtClean="0"/>
                <a:t>/</a:t>
              </a:r>
              <a:r>
                <a:rPr lang="en-US" dirty="0" err="1" smtClean="0"/>
                <a:t>yr</a:t>
              </a:r>
              <a:endParaRPr lang="en-US" dirty="0" smtClean="0"/>
            </a:p>
            <a:p>
              <a:pPr algn="ctr"/>
              <a:r>
                <a:rPr lang="en-US" dirty="0" smtClean="0"/>
                <a:t>CO2: 1.9 ppm/</a:t>
              </a:r>
              <a:r>
                <a:rPr lang="en-US" dirty="0" err="1" smtClean="0"/>
                <a:t>yr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587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97536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229" y="36285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 </a:t>
            </a:r>
            <a:r>
              <a:rPr lang="en-US" dirty="0" err="1" smtClean="0"/>
              <a:t>Chem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3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055" y="3972232"/>
            <a:ext cx="5397911" cy="2797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Temporal trends of </a:t>
            </a:r>
            <a:r>
              <a:rPr lang="en-US" dirty="0" smtClean="0">
                <a:solidFill>
                  <a:srgbClr val="0070C0"/>
                </a:solidFill>
              </a:rPr>
              <a:t>shorter-lived </a:t>
            </a:r>
            <a:r>
              <a:rPr lang="en-US" dirty="0">
                <a:solidFill>
                  <a:srgbClr val="0070C0"/>
                </a:solidFill>
              </a:rPr>
              <a:t>halocarbons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70836" y="1258800"/>
            <a:ext cx="5781924" cy="2641741"/>
            <a:chOff x="470836" y="2084712"/>
            <a:chExt cx="5781924" cy="26417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36" y="2084712"/>
              <a:ext cx="5781924" cy="264174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36489" y="2408055"/>
              <a:ext cx="1780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C2Cl4</a:t>
              </a:r>
            </a:p>
            <a:p>
              <a:r>
                <a:rPr lang="en-US" dirty="0" err="1" smtClean="0"/>
                <a:t>Perchlorethylene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25312" y="1258800"/>
            <a:ext cx="6252612" cy="3535414"/>
            <a:chOff x="5625312" y="2084712"/>
            <a:chExt cx="6252612" cy="35354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084712"/>
              <a:ext cx="5781924" cy="264174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91967" y="2408055"/>
              <a:ext cx="18179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CH2Cl2</a:t>
              </a:r>
            </a:p>
            <a:p>
              <a:r>
                <a:rPr lang="en-US" dirty="0" smtClean="0"/>
                <a:t>Dichloromethane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25312" y="4973795"/>
              <a:ext cx="12548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CHCl3</a:t>
              </a:r>
            </a:p>
            <a:p>
              <a:r>
                <a:rPr lang="en-US" dirty="0" smtClean="0"/>
                <a:t>Chloroform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90629" y="6135329"/>
            <a:ext cx="131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AGAGE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67" y="276637"/>
            <a:ext cx="10921181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Temporal trends of </a:t>
            </a:r>
            <a:r>
              <a:rPr lang="en-US" dirty="0" smtClean="0">
                <a:solidFill>
                  <a:srgbClr val="0070C0"/>
                </a:solidFill>
              </a:rPr>
              <a:t>short-lived hydrocarbons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2" y="1896900"/>
            <a:ext cx="5658837" cy="2772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2" y="1965133"/>
            <a:ext cx="5380335" cy="2636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5208" y="5113130"/>
            <a:ext cx="461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from INSTAAR; D. Helmig et 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46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308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Interhemispheric difference: profiles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45342" y="1619785"/>
            <a:ext cx="8908026" cy="4853961"/>
            <a:chOff x="685800" y="685800"/>
            <a:chExt cx="7811868" cy="4187825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" y="685800"/>
              <a:ext cx="4326255" cy="418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600" y="838200"/>
              <a:ext cx="4078068" cy="394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/>
            <p:nvPr/>
          </p:nvSpPr>
          <p:spPr>
            <a:xfrm>
              <a:off x="2286000" y="1143000"/>
              <a:ext cx="609600" cy="68580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562600" y="990600"/>
              <a:ext cx="609600" cy="68580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205884" y="3123436"/>
            <a:ext cx="13506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</a:t>
            </a:r>
          </a:p>
          <a:p>
            <a:r>
              <a:rPr lang="en-US" dirty="0" smtClean="0"/>
              <a:t>HIPPO_1</a:t>
            </a:r>
          </a:p>
          <a:p>
            <a:r>
              <a:rPr lang="en-US" dirty="0" smtClean="0"/>
              <a:t>(JAN 2009)</a:t>
            </a:r>
          </a:p>
          <a:p>
            <a:r>
              <a:rPr lang="en-US" dirty="0" smtClean="0"/>
              <a:t>(NOAA+UM)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2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383" y="78799"/>
            <a:ext cx="10515600" cy="1325563"/>
          </a:xfrm>
        </p:spPr>
        <p:txBody>
          <a:bodyPr/>
          <a:lstStyle/>
          <a:p>
            <a:r>
              <a:rPr lang="en-US" dirty="0" smtClean="0"/>
              <a:t>Altitude profile – Dichloromethane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734" y="1077584"/>
            <a:ext cx="6718793" cy="5626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54991" y="3362632"/>
            <a:ext cx="1178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ORCAS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56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11337</TotalTime>
  <Words>787</Words>
  <Application>Microsoft Macintosh PowerPoint</Application>
  <PresentationFormat>Widescreen</PresentationFormat>
  <Paragraphs>286</Paragraphs>
  <Slides>50</Slides>
  <Notes>28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AWAS trace gas measurements during ORCAS </vt:lpstr>
      <vt:lpstr>Measurements objectives</vt:lpstr>
      <vt:lpstr>Temporal trends of long-lived halocarbons</vt:lpstr>
      <vt:lpstr>PowerPoint Presentation</vt:lpstr>
      <vt:lpstr>Comparisons to CO2 trend: MLO</vt:lpstr>
      <vt:lpstr>Temporal trends of shorter-lived halocarbons</vt:lpstr>
      <vt:lpstr>Temporal trends of short-lived hydrocarbons</vt:lpstr>
      <vt:lpstr>Interhemispheric difference: profiles</vt:lpstr>
      <vt:lpstr>Altitude profile – Dichloromethane</vt:lpstr>
      <vt:lpstr>CH2Cl2 – TOMCAT (trop) – January mean</vt:lpstr>
      <vt:lpstr>CH2Cl2 – TOMCAT (trop) – January mean</vt:lpstr>
      <vt:lpstr>PowerPoint Presentation</vt:lpstr>
      <vt:lpstr>Time series – long-lived halocarbons</vt:lpstr>
      <vt:lpstr>Time series – anthropogenic </vt:lpstr>
      <vt:lpstr>Vertical profiles of selected gases (stratospheric samples removed)</vt:lpstr>
      <vt:lpstr>PowerPoint Presentation</vt:lpstr>
      <vt:lpstr>CHBr3  &amp; CH2Br2 – TOMCAT (trop)</vt:lpstr>
      <vt:lpstr>PowerPoint Presentation</vt:lpstr>
      <vt:lpstr>PowerPoint Presentation</vt:lpstr>
      <vt:lpstr>Ethane &amp; C2Cl4 – TOMCAT (trop)</vt:lpstr>
      <vt:lpstr>Model Ethane vs ORCAS</vt:lpstr>
      <vt:lpstr>Model Methyl Chloride vs ORCAS</vt:lpstr>
      <vt:lpstr>PowerPoint Presentation</vt:lpstr>
      <vt:lpstr>PowerPoint Presentation</vt:lpstr>
      <vt:lpstr>Correlations with CO2</vt:lpstr>
      <vt:lpstr>Time series – marine emissions </vt:lpstr>
      <vt:lpstr>Marine sources of RONO2</vt:lpstr>
      <vt:lpstr>PowerPoint Presentation</vt:lpstr>
      <vt:lpstr>Methyl Nitrate (CH3ONO2)</vt:lpstr>
      <vt:lpstr>Methyl and Ethyl Nitrate cruise observations (no correlation to Chla; near air-sea equilibrium)</vt:lpstr>
      <vt:lpstr>PowerPoint Presentation</vt:lpstr>
      <vt:lpstr>PowerPoint Presentation</vt:lpstr>
      <vt:lpstr>RF07: Patagonian Shelf</vt:lpstr>
      <vt:lpstr>RF07: Patagonian Shelf</vt:lpstr>
      <vt:lpstr>Boundary Layer*: CHBr3 vs CH2Br2</vt:lpstr>
      <vt:lpstr>Boundary Layer: CHBr3 vs Methyl Nitrate</vt:lpstr>
      <vt:lpstr>“Lagrangian” flights:    RF17 &amp; RF18</vt:lpstr>
      <vt:lpstr>“Lagrangian” flights:    RF17 &amp; RF18</vt:lpstr>
      <vt:lpstr>Summary and 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AWAS measurements during ORCAS</dc:title>
  <dc:creator>Elliot Atlas</dc:creator>
  <cp:lastModifiedBy>Microsoft Office User</cp:lastModifiedBy>
  <cp:revision>87</cp:revision>
  <dcterms:created xsi:type="dcterms:W3CDTF">2016-03-24T20:15:29Z</dcterms:created>
  <dcterms:modified xsi:type="dcterms:W3CDTF">2016-09-08T16:57:46Z</dcterms:modified>
  <cp:contentStatus/>
</cp:coreProperties>
</file>