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2.xml" ContentType="application/vnd.openxmlformats-officedocument.presentationml.tags+xml"/>
  <Override PartName="/ppt/notesSlides/notesSlide3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96" r:id="rId2"/>
    <p:sldId id="426" r:id="rId3"/>
    <p:sldId id="536" r:id="rId4"/>
    <p:sldId id="709" r:id="rId5"/>
    <p:sldId id="764" r:id="rId6"/>
    <p:sldId id="707" r:id="rId7"/>
    <p:sldId id="704" r:id="rId8"/>
    <p:sldId id="705" r:id="rId9"/>
    <p:sldId id="729" r:id="rId10"/>
    <p:sldId id="701" r:id="rId11"/>
    <p:sldId id="702" r:id="rId12"/>
    <p:sldId id="700" r:id="rId13"/>
    <p:sldId id="738" r:id="rId14"/>
    <p:sldId id="699" r:id="rId15"/>
    <p:sldId id="748" r:id="rId16"/>
    <p:sldId id="747" r:id="rId17"/>
    <p:sldId id="750" r:id="rId18"/>
    <p:sldId id="749" r:id="rId19"/>
    <p:sldId id="759" r:id="rId20"/>
    <p:sldId id="760" r:id="rId21"/>
    <p:sldId id="761" r:id="rId22"/>
    <p:sldId id="639" r:id="rId23"/>
    <p:sldId id="762" r:id="rId24"/>
    <p:sldId id="753" r:id="rId25"/>
    <p:sldId id="763" r:id="rId26"/>
    <p:sldId id="640" r:id="rId27"/>
    <p:sldId id="751" r:id="rId28"/>
    <p:sldId id="756" r:id="rId29"/>
    <p:sldId id="722" r:id="rId30"/>
    <p:sldId id="758" r:id="rId31"/>
    <p:sldId id="765" r:id="rId32"/>
    <p:sldId id="766" r:id="rId33"/>
    <p:sldId id="755" r:id="rId34"/>
    <p:sldId id="754" r:id="rId35"/>
    <p:sldId id="741" r:id="rId36"/>
    <p:sldId id="742" r:id="rId37"/>
    <p:sldId id="743" r:id="rId38"/>
    <p:sldId id="744" r:id="rId39"/>
    <p:sldId id="745" r:id="rId40"/>
    <p:sldId id="746" r:id="rId41"/>
    <p:sldId id="725" r:id="rId42"/>
    <p:sldId id="728" r:id="rId43"/>
    <p:sldId id="712" r:id="rId44"/>
    <p:sldId id="713" r:id="rId45"/>
    <p:sldId id="714" r:id="rId46"/>
    <p:sldId id="718" r:id="rId47"/>
    <p:sldId id="719" r:id="rId48"/>
    <p:sldId id="720" r:id="rId4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9933"/>
    <a:srgbClr val="4EE0E0"/>
    <a:srgbClr val="F6F6F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87" autoAdjust="0"/>
    <p:restoredTop sz="83306" autoAdjust="0"/>
  </p:normalViewPr>
  <p:slideViewPr>
    <p:cSldViewPr>
      <p:cViewPr>
        <p:scale>
          <a:sx n="70" d="100"/>
          <a:sy n="70" d="100"/>
        </p:scale>
        <p:origin x="1395" y="2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4" y="35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46E7FB-F4B2-46E3-A8CE-9FC877E12388}" type="doc">
      <dgm:prSet loTypeId="urn:microsoft.com/office/officeart/2005/8/layout/arrow1" loCatId="relationship" qsTypeId="urn:microsoft.com/office/officeart/2005/8/quickstyle/3d4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048FAE7-BDE7-49BA-8889-E02029D57545}">
      <dgm:prSet phldrT="[文本]" custT="1"/>
      <dgm:spPr/>
      <dgm:t>
        <a:bodyPr/>
        <a:lstStyle/>
        <a:p>
          <a:r>
            <a:rPr lang="en-US" sz="2800" b="1" dirty="0" smtClean="0"/>
            <a:t>T</a:t>
          </a:r>
          <a:endParaRPr lang="en-US" sz="2800" b="1" dirty="0"/>
        </a:p>
      </dgm:t>
    </dgm:pt>
    <dgm:pt modelId="{381402AB-3BBA-4B75-ADCF-AE3CCC6DA4DB}" type="parTrans" cxnId="{AD1798F1-8085-43FD-A627-45A48D14CF82}">
      <dgm:prSet/>
      <dgm:spPr/>
      <dgm:t>
        <a:bodyPr/>
        <a:lstStyle/>
        <a:p>
          <a:endParaRPr lang="en-US"/>
        </a:p>
      </dgm:t>
    </dgm:pt>
    <dgm:pt modelId="{1A594B70-75FA-4936-BDEB-96C0D2C02B2E}" type="sibTrans" cxnId="{AD1798F1-8085-43FD-A627-45A48D14CF82}">
      <dgm:prSet/>
      <dgm:spPr/>
      <dgm:t>
        <a:bodyPr/>
        <a:lstStyle/>
        <a:p>
          <a:endParaRPr lang="en-US"/>
        </a:p>
      </dgm:t>
    </dgm:pt>
    <dgm:pt modelId="{9FD17EB2-1DFA-4B0C-8A0C-0A68A4C8F0D2}">
      <dgm:prSet phldrT="[文本]" custT="1"/>
      <dgm:spPr>
        <a:solidFill>
          <a:srgbClr val="00B0F0"/>
        </a:solidFill>
      </dgm:spPr>
      <dgm:t>
        <a:bodyPr/>
        <a:lstStyle/>
        <a:p>
          <a:r>
            <a:rPr lang="en-US" sz="2800" b="1" dirty="0" smtClean="0"/>
            <a:t>q</a:t>
          </a:r>
          <a:endParaRPr lang="en-US" sz="2800" b="1" dirty="0"/>
        </a:p>
      </dgm:t>
    </dgm:pt>
    <dgm:pt modelId="{345B4E7E-4C00-4466-936E-11474FB17AFB}" type="parTrans" cxnId="{81C5CCF8-02CC-4157-A11D-8B34C05B901C}">
      <dgm:prSet/>
      <dgm:spPr/>
      <dgm:t>
        <a:bodyPr/>
        <a:lstStyle/>
        <a:p>
          <a:endParaRPr lang="en-US"/>
        </a:p>
      </dgm:t>
    </dgm:pt>
    <dgm:pt modelId="{10201969-548A-458D-A7C0-081A661299BA}" type="sibTrans" cxnId="{81C5CCF8-02CC-4157-A11D-8B34C05B901C}">
      <dgm:prSet/>
      <dgm:spPr/>
      <dgm:t>
        <a:bodyPr/>
        <a:lstStyle/>
        <a:p>
          <a:endParaRPr lang="en-US"/>
        </a:p>
      </dgm:t>
    </dgm:pt>
    <dgm:pt modelId="{AD5417CD-B532-4039-A537-88E3ADB2238C}" type="pres">
      <dgm:prSet presAssocID="{1E46E7FB-F4B2-46E3-A8CE-9FC877E1238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DB5FC71-A276-4006-93DA-23C9056E36EC}" type="pres">
      <dgm:prSet presAssocID="{2048FAE7-BDE7-49BA-8889-E02029D57545}" presName="arrow" presStyleLbl="node1" presStyleIdx="0" presStyleCnt="2" custRadScaleRad="81593" custRadScaleInc="-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720D0A-2537-48AF-97A9-B751E9E0825E}" type="pres">
      <dgm:prSet presAssocID="{9FD17EB2-1DFA-4B0C-8A0C-0A68A4C8F0D2}" presName="arrow" presStyleLbl="node1" presStyleIdx="1" presStyleCnt="2" custRadScaleRad="86036" custRadScaleInc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D1798F1-8085-43FD-A627-45A48D14CF82}" srcId="{1E46E7FB-F4B2-46E3-A8CE-9FC877E12388}" destId="{2048FAE7-BDE7-49BA-8889-E02029D57545}" srcOrd="0" destOrd="0" parTransId="{381402AB-3BBA-4B75-ADCF-AE3CCC6DA4DB}" sibTransId="{1A594B70-75FA-4936-BDEB-96C0D2C02B2E}"/>
    <dgm:cxn modelId="{81C5CCF8-02CC-4157-A11D-8B34C05B901C}" srcId="{1E46E7FB-F4B2-46E3-A8CE-9FC877E12388}" destId="{9FD17EB2-1DFA-4B0C-8A0C-0A68A4C8F0D2}" srcOrd="1" destOrd="0" parTransId="{345B4E7E-4C00-4466-936E-11474FB17AFB}" sibTransId="{10201969-548A-458D-A7C0-081A661299BA}"/>
    <dgm:cxn modelId="{E759E400-5F68-4377-A669-F64166E71CA1}" type="presOf" srcId="{9FD17EB2-1DFA-4B0C-8A0C-0A68A4C8F0D2}" destId="{62720D0A-2537-48AF-97A9-B751E9E0825E}" srcOrd="0" destOrd="0" presId="urn:microsoft.com/office/officeart/2005/8/layout/arrow1"/>
    <dgm:cxn modelId="{126F0C8A-A709-47BA-9F04-BB4411916FA3}" type="presOf" srcId="{2048FAE7-BDE7-49BA-8889-E02029D57545}" destId="{0DB5FC71-A276-4006-93DA-23C9056E36EC}" srcOrd="0" destOrd="0" presId="urn:microsoft.com/office/officeart/2005/8/layout/arrow1"/>
    <dgm:cxn modelId="{4683CDD4-75EB-4F40-98C6-18B0E309D686}" type="presOf" srcId="{1E46E7FB-F4B2-46E3-A8CE-9FC877E12388}" destId="{AD5417CD-B532-4039-A537-88E3ADB2238C}" srcOrd="0" destOrd="0" presId="urn:microsoft.com/office/officeart/2005/8/layout/arrow1"/>
    <dgm:cxn modelId="{9616AEFE-747A-47AE-BBFA-7008B4AA0709}" type="presParOf" srcId="{AD5417CD-B532-4039-A537-88E3ADB2238C}" destId="{0DB5FC71-A276-4006-93DA-23C9056E36EC}" srcOrd="0" destOrd="0" presId="urn:microsoft.com/office/officeart/2005/8/layout/arrow1"/>
    <dgm:cxn modelId="{0937BC4E-FA2A-4574-8270-35F5DDE366BA}" type="presParOf" srcId="{AD5417CD-B532-4039-A537-88E3ADB2238C}" destId="{62720D0A-2537-48AF-97A9-B751E9E0825E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C83B212-1CD6-4D92-9AE6-58622D039E64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2A92405-0DFD-4502-B0B3-11E878A1B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42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 txBox="1">
            <a:spLocks noGrp="1" noChangeArrowheads="1"/>
          </p:cNvSpPr>
          <p:nvPr/>
        </p:nvSpPr>
        <p:spPr bwMode="auto">
          <a:xfrm>
            <a:off x="3971154" y="8828494"/>
            <a:ext cx="3037624" cy="466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838" tIns="46420" rIns="92838" bIns="46420" anchor="b"/>
          <a:lstStyle/>
          <a:p>
            <a:pPr algn="r"/>
            <a:fld id="{D7C6F515-CFEC-4864-A3CB-A97A2F92E91D}" type="slidenum">
              <a:rPr lang="zh-CN" altLang="en-US" sz="1200">
                <a:solidFill>
                  <a:srgbClr val="000000"/>
                </a:solidFill>
                <a:latin typeface="Arial" charset="0"/>
              </a:rPr>
              <a:pPr algn="r"/>
              <a:t>1</a:t>
            </a:fld>
            <a:endParaRPr lang="en-US" altLang="zh-CN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697405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Differences</a:t>
            </a:r>
            <a:r>
              <a:rPr lang="en-US" baseline="0" dirty="0" smtClean="0"/>
              <a:t> in the new H2O VCSEL data happen at the lower H2O mixing ratio (strong mode)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92405-0DFD-4502-B0B3-11E878A1B5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16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Black:</a:t>
            </a:r>
            <a:r>
              <a:rPr lang="en-US" baseline="0" dirty="0" smtClean="0"/>
              <a:t> new VCSEL data</a:t>
            </a:r>
          </a:p>
          <a:p>
            <a:r>
              <a:rPr lang="en-US" baseline="0" dirty="0" smtClean="0"/>
              <a:t>Red: original VCSEL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92405-0DFD-4502-B0B3-11E878A1B5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13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Linear fit</a:t>
            </a:r>
          </a:p>
          <a:p>
            <a:r>
              <a:rPr lang="en-US" dirty="0" smtClean="0"/>
              <a:t>H2O_VCSEL</a:t>
            </a:r>
            <a:r>
              <a:rPr lang="en-US" baseline="0" dirty="0" smtClean="0"/>
              <a:t> = a + b * H2O_NOAA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92405-0DFD-4502-B0B3-11E878A1B5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933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</a:t>
            </a:r>
            <a:r>
              <a:rPr lang="en-US" baseline="0" dirty="0" smtClean="0"/>
              <a:t> = 0.82</a:t>
            </a:r>
          </a:p>
          <a:p>
            <a:r>
              <a:rPr lang="en-US" baseline="0" dirty="0" smtClean="0"/>
              <a:t>H2O_NOAA minimum limited to 100 </a:t>
            </a:r>
            <a:r>
              <a:rPr lang="en-US" baseline="0" dirty="0" err="1" smtClean="0"/>
              <a:t>ppmv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92405-0DFD-4502-B0B3-11E878A1B5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51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1000 - 25000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92405-0DFD-4502-B0B3-11E878A1B51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446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Warm T, both H2O VCSEL and DPXC shows high SS at T &gt; 0 (T may</a:t>
            </a:r>
            <a:r>
              <a:rPr lang="en-US" baseline="0" dirty="0" smtClean="0"/>
              <a:t> be</a:t>
            </a:r>
            <a:r>
              <a:rPr lang="en-US" dirty="0" smtClean="0"/>
              <a:t> off)</a:t>
            </a:r>
          </a:p>
          <a:p>
            <a:r>
              <a:rPr lang="en-US" dirty="0" smtClean="0"/>
              <a:t>Very low altitude, about 500 m, slow TASX about 100-130 m/s</a:t>
            </a:r>
          </a:p>
          <a:p>
            <a:r>
              <a:rPr lang="en-US" dirty="0" err="1" smtClean="0"/>
              <a:t>Quicklook</a:t>
            </a:r>
            <a:r>
              <a:rPr lang="en-US" dirty="0" smtClean="0"/>
              <a:t> data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92405-0DFD-4502-B0B3-11E878A1B51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0280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Previous</a:t>
            </a:r>
            <a:r>
              <a:rPr lang="en-US" baseline="0" dirty="0" smtClean="0"/>
              <a:t> studies used satellite data or climate model simulations to quantify radiative impacts of ISS, but not using the in-situ observations.</a:t>
            </a:r>
          </a:p>
          <a:p>
            <a:r>
              <a:rPr lang="en-US" dirty="0" smtClean="0"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ozone mixing ratio, surface pressure, surface temperature and albedo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92405-0DFD-4502-B0B3-11E878A1B51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0077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Times"/>
              </a:rPr>
              <a:t>Mistaking in-cloud ISS leads to similar average effects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Time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Times"/>
              </a:rPr>
              <a:t>of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Times"/>
              </a:rPr>
              <a:t> 2.60 W/m</a:t>
            </a:r>
            <a:r>
              <a:rPr lang="en-US" sz="1200" b="1" kern="1200" baseline="30000" dirty="0" smtClean="0">
                <a:solidFill>
                  <a:schemeClr val="tx1"/>
                </a:solidFill>
                <a:latin typeface="+mn-lt"/>
                <a:ea typeface="+mn-ea"/>
                <a:cs typeface="Times"/>
              </a:rPr>
              <a:t>2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Times"/>
              </a:rPr>
              <a:t> at TOA, -3.16 W/m</a:t>
            </a:r>
            <a:r>
              <a:rPr lang="en-US" sz="1200" b="1" kern="1200" baseline="30000" dirty="0" smtClean="0">
                <a:solidFill>
                  <a:schemeClr val="tx1"/>
                </a:solidFill>
                <a:latin typeface="+mn-lt"/>
                <a:ea typeface="+mn-ea"/>
                <a:cs typeface="Times"/>
              </a:rPr>
              <a:t>2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Times"/>
              </a:rPr>
              <a:t> at surface and 1.80 K/d on heating rates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Times"/>
              </a:rPr>
              <a:t>, smaller than those of clear-sky ISS.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92405-0DFD-4502-B0B3-11E878A1B51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360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sz="1200" i="1" dirty="0" smtClean="0">
              <a:latin typeface="Calibri (Body)"/>
              <a:cs typeface="Arial" panose="020B0604020202020204" pitchFamily="34" charset="0"/>
            </a:endParaRPr>
          </a:p>
          <a:p>
            <a:pPr algn="just"/>
            <a:r>
              <a:rPr lang="en-US" sz="1200" i="1" dirty="0" smtClean="0">
                <a:latin typeface="Calibri (Body)"/>
                <a:cs typeface="Arial" panose="020B0604020202020204" pitchFamily="34" charset="0"/>
              </a:rPr>
              <a:t>*Note the differences in the radiative effects of ISS shown by two black lines in (a) and (c).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Horizontal dotted lines: vertical boundaries of the ISS layer.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IWC = 42 g/m3</a:t>
            </a:r>
          </a:p>
          <a:p>
            <a:pPr algn="just"/>
            <a:endParaRPr lang="en-US" sz="1200" i="1" dirty="0" smtClean="0">
              <a:latin typeface="Calibri (Body)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92405-0DFD-4502-B0B3-11E878A1B51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673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Dot-dashed</a:t>
            </a:r>
            <a:r>
              <a:rPr lang="en-US" baseline="0" dirty="0" smtClean="0"/>
              <a:t> line: T = 0C</a:t>
            </a:r>
          </a:p>
          <a:p>
            <a:r>
              <a:rPr lang="en-US" baseline="0" dirty="0" smtClean="0"/>
              <a:t>Dashed line: T = -40C</a:t>
            </a:r>
          </a:p>
          <a:p>
            <a:r>
              <a:rPr lang="en-US" baseline="0" dirty="0" smtClean="0"/>
              <a:t>Latitude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92405-0DFD-4502-B0B3-11E878A1B5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740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First, Then</a:t>
            </a:r>
            <a:r>
              <a:rPr lang="en-US" baseline="0" dirty="0" smtClean="0"/>
              <a:t> the description of… will be given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2DA71-7C6D-4C67-AF90-A8128279AB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196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Temperature (C)</a:t>
            </a:r>
          </a:p>
          <a:p>
            <a:r>
              <a:rPr lang="en-US" dirty="0" err="1" smtClean="0"/>
              <a:t>RHi</a:t>
            </a:r>
            <a:r>
              <a:rPr lang="en-US" dirty="0" smtClean="0"/>
              <a:t> (%)</a:t>
            </a:r>
          </a:p>
          <a:p>
            <a:r>
              <a:rPr lang="en-US" dirty="0" smtClean="0"/>
              <a:t>Occurrence</a:t>
            </a:r>
            <a:r>
              <a:rPr lang="en-US" baseline="0" dirty="0" smtClean="0"/>
              <a:t> frequency </a:t>
            </a:r>
          </a:p>
          <a:p>
            <a:r>
              <a:rPr lang="en-US" baseline="0" dirty="0" smtClean="0"/>
              <a:t>No ice/liquid particles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92405-0DFD-4502-B0B3-11E878A1B51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252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WRF run: February</a:t>
            </a:r>
            <a:r>
              <a:rPr lang="en-US" baseline="0" dirty="0" smtClean="0"/>
              <a:t> 24 – February 26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92405-0DFD-4502-B0B3-11E878A1B51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154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Morrison</a:t>
            </a:r>
            <a:r>
              <a:rPr lang="en-US" baseline="0" dirty="0" smtClean="0"/>
              <a:t> double moment microphysics scheme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92405-0DFD-4502-B0B3-11E878A1B51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079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ORCAS</a:t>
            </a:r>
          </a:p>
          <a:p>
            <a:r>
              <a:rPr lang="en-US" dirty="0" smtClean="0"/>
              <a:t>log</a:t>
            </a:r>
            <a:r>
              <a:rPr lang="en-US" baseline="-25000" dirty="0" smtClean="0"/>
              <a:t>10</a:t>
            </a:r>
            <a:r>
              <a:rPr lang="en-US" baseline="0" dirty="0" smtClean="0"/>
              <a:t>(IWC) (log</a:t>
            </a:r>
            <a:r>
              <a:rPr lang="en-US" baseline="-25000" dirty="0" smtClean="0"/>
              <a:t>10</a:t>
            </a:r>
            <a:r>
              <a:rPr lang="en-US" baseline="0" dirty="0" smtClean="0"/>
              <a:t>(g m-3))</a:t>
            </a:r>
          </a:p>
          <a:p>
            <a:r>
              <a:rPr lang="en-US" baseline="0" dirty="0" smtClean="0"/>
              <a:t>Frequency of ISS</a:t>
            </a:r>
          </a:p>
          <a:p>
            <a:r>
              <a:rPr lang="en-US" baseline="0" dirty="0" smtClean="0"/>
              <a:t>0.23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92405-0DFD-4502-B0B3-11E878A1B51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786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ISS frequency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92405-0DFD-4502-B0B3-11E878A1B51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1374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WRF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92405-0DFD-4502-B0B3-11E878A1B51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738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Offline Meteorology</a:t>
            </a:r>
            <a:r>
              <a:rPr lang="en-US" baseline="0" dirty="0" smtClean="0"/>
              <a:t> nudged by GEOS5 analysis data.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Collaboration</a:t>
            </a:r>
            <a:r>
              <a:rPr lang="en-US" baseline="0" dirty="0" smtClean="0"/>
              <a:t> with Drs. </a:t>
            </a:r>
            <a:r>
              <a:rPr lang="en-US" baseline="0" dirty="0" err="1" smtClean="0"/>
              <a:t>Xiaohong</a:t>
            </a:r>
            <a:r>
              <a:rPr lang="en-US" baseline="0" dirty="0" smtClean="0"/>
              <a:t> Liu and </a:t>
            </a:r>
            <a:r>
              <a:rPr lang="en-US" baseline="0" dirty="0" err="1" smtClean="0"/>
              <a:t>Chenglai</a:t>
            </a:r>
            <a:r>
              <a:rPr lang="en-US" baseline="0" dirty="0" smtClean="0"/>
              <a:t> Wu from U. Wyoming.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95689-9334-4B12-86EF-F5DA545A3DA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364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Comparisons</a:t>
            </a:r>
            <a:r>
              <a:rPr lang="en-US" baseline="0" dirty="0" smtClean="0"/>
              <a:t> of three schemes</a:t>
            </a:r>
          </a:p>
          <a:p>
            <a:r>
              <a:rPr lang="en-US" baseline="0" dirty="0" smtClean="0"/>
              <a:t>Diao et al. (2014 ACP)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92405-0DFD-4502-B0B3-11E878A1B51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499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Previously, Diao et al. (2014) used HIPPO Global campaign to compare clear-sky ISS frequency distributions</a:t>
            </a:r>
            <a:r>
              <a:rPr lang="en-US" baseline="0" dirty="0" smtClean="0"/>
              <a:t> in the </a:t>
            </a:r>
            <a:r>
              <a:rPr lang="en-US" dirty="0" smtClean="0"/>
              <a:t>NH and SH.</a:t>
            </a:r>
          </a:p>
          <a:p>
            <a:endParaRPr lang="en-US" dirty="0" smtClean="0"/>
          </a:p>
          <a:p>
            <a:r>
              <a:rPr lang="en-US" dirty="0" smtClean="0"/>
              <a:t>Slide from Britton</a:t>
            </a:r>
            <a:r>
              <a:rPr lang="en-US" baseline="0" dirty="0" smtClean="0"/>
              <a:t> Stephens (PI of ORCAS campaign)</a:t>
            </a:r>
          </a:p>
          <a:p>
            <a:r>
              <a:rPr lang="en-US" baseline="0" dirty="0" smtClean="0"/>
              <a:t>A total of 18 research flights from January 15 – February 29 2016.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92405-0DFD-4502-B0B3-11E878A1B51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7878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Number-weighted</a:t>
            </a:r>
            <a:r>
              <a:rPr lang="en-US" baseline="0" dirty="0" smtClean="0"/>
              <a:t> mean diameter</a:t>
            </a:r>
          </a:p>
          <a:p>
            <a:endParaRPr lang="en-US" baseline="0" dirty="0" smtClean="0"/>
          </a:p>
          <a:p>
            <a:r>
              <a:rPr lang="en-US" baseline="0" dirty="0" smtClean="0"/>
              <a:t>HIPPO Global campaign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92405-0DFD-4502-B0B3-11E878A1B51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47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Last</a:t>
            </a:r>
            <a:r>
              <a:rPr lang="en-US" baseline="0" dirty="0" smtClean="0"/>
              <a:t> hours to days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Difficult to separate</a:t>
            </a:r>
            <a:r>
              <a:rPr lang="en-US" baseline="0" dirty="0" smtClean="0"/>
              <a:t> dynamical and aerosol factors</a:t>
            </a:r>
            <a:endParaRPr lang="en-US" dirty="0" smtClean="0"/>
          </a:p>
          <a:p>
            <a:r>
              <a:rPr lang="en-US" dirty="0" smtClean="0"/>
              <a:t>Cirrus </a:t>
            </a:r>
            <a:r>
              <a:rPr lang="en-US" dirty="0"/>
              <a:t>cloud (Peter paper 2008 Science)  30% Earth coverage, Mysteries of cirrus cloud formation</a:t>
            </a:r>
          </a:p>
          <a:p>
            <a:r>
              <a:rPr lang="en-US" dirty="0"/>
              <a:t>Water vapor in the UT/LS (</a:t>
            </a:r>
            <a:r>
              <a:rPr lang="en-US" dirty="0" err="1"/>
              <a:t>Soden</a:t>
            </a:r>
            <a:r>
              <a:rPr lang="en-US" dirty="0"/>
              <a:t> paper)</a:t>
            </a:r>
          </a:p>
          <a:p>
            <a:r>
              <a:rPr lang="en-US" dirty="0" smtClean="0"/>
              <a:t>Time (minutes</a:t>
            </a:r>
            <a:r>
              <a:rPr lang="en-US" baseline="0" dirty="0" smtClean="0"/>
              <a:t> to hours)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F1534-024E-4858-BC32-160978EFDDC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9246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Thank you! </a:t>
            </a:r>
          </a:p>
          <a:p>
            <a:r>
              <a:rPr lang="en-US" dirty="0" smtClean="0"/>
              <a:t>Questions?</a:t>
            </a:r>
          </a:p>
          <a:p>
            <a:endParaRPr lang="en-US" dirty="0" smtClean="0"/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A071: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Microphysical and macroscopic properties of ice clouds and mixed-phase clouds: linking in-situ, remote sensing observations and multi-scale models</a:t>
            </a:r>
          </a:p>
          <a:p>
            <a:endParaRPr lang="en-US" dirty="0" smtClean="0"/>
          </a:p>
          <a:p>
            <a:r>
              <a:rPr lang="en-US" dirty="0" smtClean="0"/>
              <a:t>WRF-</a:t>
            </a:r>
            <a:r>
              <a:rPr lang="en-US" dirty="0" err="1" smtClean="0"/>
              <a:t>chem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8284C-B8DF-415B-A9CD-BDEBAE189D79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8277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Kathryn</a:t>
            </a:r>
            <a:r>
              <a:rPr lang="en-US" baseline="0" dirty="0" smtClean="0"/>
              <a:t> Steinmann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92405-0DFD-4502-B0B3-11E878A1B51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086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92405-0DFD-4502-B0B3-11E878A1B51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161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Raw</a:t>
            </a:r>
            <a:r>
              <a:rPr lang="en-US" baseline="0" dirty="0" smtClean="0"/>
              <a:t> data of H2O_NOAA (from Nimbus)</a:t>
            </a:r>
          </a:p>
          <a:p>
            <a:r>
              <a:rPr lang="en-US" baseline="0" dirty="0" smtClean="0"/>
              <a:t>H2O_NOAA in merge file</a:t>
            </a:r>
          </a:p>
          <a:p>
            <a:r>
              <a:rPr lang="en-US" baseline="0" dirty="0" smtClean="0"/>
              <a:t>a = -0.20</a:t>
            </a:r>
          </a:p>
          <a:p>
            <a:r>
              <a:rPr lang="en-US" baseline="0" dirty="0" smtClean="0"/>
              <a:t>B = 1.05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92405-0DFD-4502-B0B3-11E878A1B51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666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Surface to</a:t>
            </a:r>
            <a:r>
              <a:rPr lang="en-US" baseline="0" dirty="0" smtClean="0"/>
              <a:t> the upper troposphere and lower stratosphere</a:t>
            </a:r>
          </a:p>
          <a:p>
            <a:r>
              <a:rPr lang="en-US" baseline="0" dirty="0" smtClean="0"/>
              <a:t>Minghui Diao, San Jose State University</a:t>
            </a:r>
          </a:p>
          <a:p>
            <a:endParaRPr lang="en-US" baseline="0" dirty="0" smtClean="0"/>
          </a:p>
          <a:p>
            <a:r>
              <a:rPr lang="en-US" b="1" dirty="0" smtClean="0"/>
              <a:t>Southern Pacific Convergence Zone</a:t>
            </a:r>
          </a:p>
          <a:p>
            <a:r>
              <a:rPr lang="en-US" b="1" dirty="0" smtClean="0"/>
              <a:t>(SPCZ)</a:t>
            </a:r>
          </a:p>
          <a:p>
            <a:endParaRPr lang="en-US" b="1" dirty="0" smtClean="0"/>
          </a:p>
          <a:p>
            <a:r>
              <a:rPr lang="en-US" b="1" dirty="0" smtClean="0"/>
              <a:t>Inter-Tropical Convergence Zone</a:t>
            </a:r>
          </a:p>
          <a:p>
            <a:r>
              <a:rPr lang="en-US" b="1" dirty="0" smtClean="0"/>
              <a:t>(ITCZ)</a:t>
            </a:r>
          </a:p>
          <a:p>
            <a:endParaRPr lang="en-US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65985-2780-4C61-8A7F-D6B6AF92D1D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231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dirty="0" smtClean="0">
                <a:latin typeface="Times"/>
                <a:cs typeface="Times"/>
              </a:rPr>
              <a:t>Two transition thresholds </a:t>
            </a:r>
            <a:r>
              <a:rPr lang="en-US" sz="1200" dirty="0" smtClean="0">
                <a:latin typeface="Times"/>
                <a:cs typeface="Times"/>
              </a:rPr>
              <a:t>are found when replacing ISS EWV with artificial ice crystals with pre-existing IWP of 7 g/m</a:t>
            </a:r>
            <a:r>
              <a:rPr lang="en-US" sz="1200" baseline="30000" dirty="0" smtClean="0">
                <a:latin typeface="Times"/>
                <a:cs typeface="Times"/>
              </a:rPr>
              <a:t>2</a:t>
            </a:r>
            <a:r>
              <a:rPr lang="en-US" sz="1200" dirty="0" smtClean="0">
                <a:latin typeface="Times"/>
                <a:cs typeface="Times"/>
              </a:rPr>
              <a:t> (maximum RE) and 53 g/m</a:t>
            </a:r>
            <a:r>
              <a:rPr lang="en-US" sz="1200" baseline="30000" dirty="0" smtClean="0">
                <a:latin typeface="Times"/>
                <a:cs typeface="Times"/>
              </a:rPr>
              <a:t>2 </a:t>
            </a:r>
            <a:r>
              <a:rPr lang="en-US" sz="1200" dirty="0" smtClean="0">
                <a:latin typeface="Times"/>
                <a:cs typeface="Times"/>
              </a:rPr>
              <a:t>(change to negative RE). The </a:t>
            </a:r>
            <a:r>
              <a:rPr lang="en-US" sz="1200" b="1" dirty="0" smtClean="0">
                <a:latin typeface="Times"/>
                <a:cs typeface="Times"/>
              </a:rPr>
              <a:t>change in the sign of TOA RE </a:t>
            </a:r>
            <a:r>
              <a:rPr lang="en-US" sz="1200" dirty="0" smtClean="0">
                <a:latin typeface="Times"/>
                <a:cs typeface="Times"/>
              </a:rPr>
              <a:t>(e.g., Figure 2 a and c black solid lines) occurs because the reflected SW radiation becomes larger than the absorption of LW radiation at higher IWP values.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92405-0DFD-4502-B0B3-11E878A1B51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849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97301">
              <a:defRPr/>
            </a:pPr>
            <a:r>
              <a:rPr lang="en-US" dirty="0" smtClean="0"/>
              <a:t>More ISSRs with colder T and higher H</a:t>
            </a:r>
            <a:r>
              <a:rPr lang="en-US" baseline="-25000" dirty="0" smtClean="0"/>
              <a:t>2</a:t>
            </a:r>
            <a:r>
              <a:rPr lang="en-US" dirty="0" smtClean="0"/>
              <a:t>O mixing ratio </a:t>
            </a:r>
            <a:r>
              <a:rPr lang="en-US" sz="1100" i="1" dirty="0"/>
              <a:t>(Spichtinger et al., 2003</a:t>
            </a:r>
            <a:r>
              <a:rPr lang="en-US" sz="1100" i="1" dirty="0" smtClean="0"/>
              <a:t>)</a:t>
            </a:r>
          </a:p>
          <a:p>
            <a:pPr defTabSz="897301">
              <a:defRPr/>
            </a:pPr>
            <a:r>
              <a:rPr lang="en-US" sz="1100" i="1" dirty="0" smtClean="0"/>
              <a:t>H2O contribution</a:t>
            </a:r>
          </a:p>
          <a:p>
            <a:r>
              <a:rPr lang="en-US" sz="2200" b="1" dirty="0" smtClean="0">
                <a:solidFill>
                  <a:srgbClr val="0070C0"/>
                </a:solidFill>
              </a:rPr>
              <a:t>Part 1</a:t>
            </a:r>
            <a:r>
              <a:rPr lang="en-US" sz="2200" dirty="0" smtClean="0">
                <a:solidFill>
                  <a:srgbClr val="0070C0"/>
                </a:solidFill>
              </a:rPr>
              <a:t>: </a:t>
            </a:r>
            <a:r>
              <a:rPr lang="en-US" sz="2200" b="1" i="1" dirty="0" smtClean="0">
                <a:solidFill>
                  <a:srgbClr val="0070C0"/>
                </a:solidFill>
              </a:rPr>
              <a:t>d</a:t>
            </a:r>
            <a:r>
              <a:rPr lang="en-US" sz="2200" b="1" dirty="0" smtClean="0">
                <a:solidFill>
                  <a:srgbClr val="0070C0"/>
                </a:solidFill>
              </a:rPr>
              <a:t>e</a:t>
            </a:r>
            <a:r>
              <a:rPr lang="en-US" sz="2200" dirty="0" smtClean="0">
                <a:solidFill>
                  <a:srgbClr val="0070C0"/>
                </a:solidFill>
              </a:rPr>
              <a:t> is changes in </a:t>
            </a:r>
            <a:r>
              <a:rPr lang="en-US" sz="2200" b="1" dirty="0" smtClean="0">
                <a:solidFill>
                  <a:srgbClr val="0070C0"/>
                </a:solidFill>
              </a:rPr>
              <a:t>water vapor partial pressure</a:t>
            </a:r>
            <a:endParaRPr lang="en-US" sz="2200" dirty="0" smtClean="0">
              <a:solidFill>
                <a:srgbClr val="0070C0"/>
              </a:solidFill>
            </a:endParaRPr>
          </a:p>
          <a:p>
            <a:r>
              <a:rPr lang="en-US" sz="2200" b="1" dirty="0" smtClean="0">
                <a:solidFill>
                  <a:srgbClr val="FF0000"/>
                </a:solidFill>
              </a:rPr>
              <a:t>Part 2 </a:t>
            </a:r>
            <a:r>
              <a:rPr lang="en-US" sz="2200" dirty="0" smtClean="0">
                <a:solidFill>
                  <a:srgbClr val="FF0000"/>
                </a:solidFill>
              </a:rPr>
              <a:t>: </a:t>
            </a:r>
            <a:r>
              <a:rPr lang="en-US" sz="2200" b="1" i="1" dirty="0" smtClean="0">
                <a:solidFill>
                  <a:srgbClr val="FF0000"/>
                </a:solidFill>
              </a:rPr>
              <a:t>d</a:t>
            </a:r>
            <a:r>
              <a:rPr lang="en-US" sz="2200" b="1" dirty="0" smtClean="0">
                <a:solidFill>
                  <a:srgbClr val="FF0000"/>
                </a:solidFill>
              </a:rPr>
              <a:t>(1/</a:t>
            </a:r>
            <a:r>
              <a:rPr lang="en-US" altLang="zh-CN" sz="2200" b="1" dirty="0" err="1" smtClean="0">
                <a:solidFill>
                  <a:srgbClr val="FF0000"/>
                </a:solidFill>
                <a:latin typeface="Calibri" pitchFamily="34" charset="0"/>
                <a:ea typeface="宋体" pitchFamily="2" charset="-122"/>
              </a:rPr>
              <a:t>e</a:t>
            </a:r>
            <a:r>
              <a:rPr lang="en-US" altLang="zh-CN" sz="2200" b="1" baseline="-25000" dirty="0" err="1" smtClean="0">
                <a:solidFill>
                  <a:srgbClr val="FF0000"/>
                </a:solidFill>
                <a:latin typeface="Calibri" pitchFamily="34" charset="0"/>
                <a:ea typeface="宋体" pitchFamily="2" charset="-122"/>
              </a:rPr>
              <a:t>s</a:t>
            </a:r>
            <a:r>
              <a:rPr lang="en-US" sz="2200" b="1" dirty="0" smtClean="0">
                <a:solidFill>
                  <a:srgbClr val="FF0000"/>
                </a:solidFill>
              </a:rPr>
              <a:t>) </a:t>
            </a:r>
            <a:r>
              <a:rPr lang="en-US" sz="2200" dirty="0" smtClean="0">
                <a:solidFill>
                  <a:srgbClr val="FF0000"/>
                </a:solidFill>
              </a:rPr>
              <a:t>is changes in </a:t>
            </a:r>
            <a:r>
              <a:rPr lang="en-US" sz="2200" b="1" dirty="0" smtClean="0">
                <a:solidFill>
                  <a:srgbClr val="FF0000"/>
                </a:solidFill>
              </a:rPr>
              <a:t>saturation vapor pressure </a:t>
            </a:r>
          </a:p>
          <a:p>
            <a:pPr marL="0" indent="0">
              <a:buNone/>
            </a:pPr>
            <a:r>
              <a:rPr lang="en-US" sz="1800" i="1" dirty="0" smtClean="0"/>
              <a:t>	</a:t>
            </a:r>
            <a:r>
              <a:rPr lang="en-US" sz="1800" dirty="0" err="1" smtClean="0"/>
              <a:t>e</a:t>
            </a:r>
            <a:r>
              <a:rPr lang="en-US" sz="1800" baseline="-25000" dirty="0" err="1" smtClean="0"/>
              <a:t>s</a:t>
            </a:r>
            <a:r>
              <a:rPr lang="en-US" sz="1800" dirty="0" smtClean="0"/>
              <a:t> calculated based on Murphy and Koop 2005</a:t>
            </a:r>
            <a:endParaRPr lang="en-US" sz="2200" dirty="0" smtClean="0">
              <a:solidFill>
                <a:srgbClr val="FF0000"/>
              </a:solidFill>
            </a:endParaRPr>
          </a:p>
          <a:p>
            <a:pPr lvl="1">
              <a:buNone/>
            </a:pPr>
            <a:endParaRPr lang="en-US" sz="2200" dirty="0" smtClean="0">
              <a:solidFill>
                <a:srgbClr val="FF0000"/>
              </a:solidFill>
            </a:endParaRPr>
          </a:p>
          <a:p>
            <a:pPr lvl="1">
              <a:buNone/>
            </a:pPr>
            <a:r>
              <a:rPr lang="en-US" sz="2200" dirty="0" smtClean="0">
                <a:solidFill>
                  <a:srgbClr val="FF0000"/>
                </a:solidFill>
              </a:rPr>
              <a:t>Observation</a:t>
            </a:r>
          </a:p>
          <a:p>
            <a:pPr defTabSz="897301">
              <a:defRPr/>
            </a:pPr>
            <a:endParaRPr lang="en-US" sz="1100" i="1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More ISSRs with</a:t>
            </a:r>
            <a:r>
              <a:rPr lang="en-US" baseline="0" dirty="0" smtClean="0"/>
              <a:t> colder T and higher H2O mixing ratio</a:t>
            </a:r>
            <a:endParaRPr lang="en-US" dirty="0" smtClean="0"/>
          </a:p>
          <a:p>
            <a:r>
              <a:rPr lang="en-US" dirty="0" smtClean="0"/>
              <a:t>Part 1. water vapor</a:t>
            </a:r>
          </a:p>
          <a:p>
            <a:r>
              <a:rPr lang="en-US" dirty="0" smtClean="0"/>
              <a:t>Part 2. temperature</a:t>
            </a:r>
          </a:p>
          <a:p>
            <a:endParaRPr lang="en-US" dirty="0" smtClean="0"/>
          </a:p>
          <a:p>
            <a:r>
              <a:rPr lang="en-US" altLang="zh-CN" b="1" i="1" dirty="0" err="1" smtClean="0"/>
              <a:t>d</a:t>
            </a:r>
            <a:r>
              <a:rPr lang="en-US" altLang="zh-CN" b="1" dirty="0" err="1" smtClean="0"/>
              <a:t>RHi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4293B-5890-4FC9-8F7F-1EED162FFB35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2968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ISS cloud/non-ISS cloud</a:t>
            </a:r>
            <a:r>
              <a:rPr lang="en-US" baseline="0" dirty="0" smtClean="0"/>
              <a:t> ratio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92405-0DFD-4502-B0B3-11E878A1B51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7669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DC3 campaign and WRF </a:t>
            </a:r>
          </a:p>
          <a:p>
            <a:r>
              <a:rPr lang="en-US" dirty="0" smtClean="0"/>
              <a:t>Above liquid saturation (</a:t>
            </a:r>
            <a:r>
              <a:rPr lang="en-US" dirty="0" err="1" smtClean="0"/>
              <a:t>DeMott</a:t>
            </a:r>
            <a:r>
              <a:rPr lang="en-US" dirty="0" smtClean="0"/>
              <a:t> et al., 2010)</a:t>
            </a:r>
          </a:p>
          <a:p>
            <a:r>
              <a:rPr lang="en-US" dirty="0" smtClean="0"/>
              <a:t>Below liquid saturation (Philips et al., 2008)</a:t>
            </a:r>
          </a:p>
          <a:p>
            <a:r>
              <a:rPr lang="en-US" baseline="0" dirty="0" smtClean="0"/>
              <a:t>simulations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B1CF6-2723-4FF3-B3E7-224243FD393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06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Morrison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B1CF6-2723-4FF3-B3E7-224243FD393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663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Requires more observations for validating</a:t>
            </a:r>
            <a:r>
              <a:rPr lang="en-US" baseline="0" dirty="0" smtClean="0"/>
              <a:t> and improving the model simulation/parameterization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92405-0DFD-4502-B0B3-11E878A1B5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077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B1CF6-2723-4FF3-B3E7-224243FD393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32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eaLnBrk="1" fontAlgn="t" latinLnBrk="0" hangingPunct="1"/>
            <a:r>
              <a:rPr lang="en-US" b="1" dirty="0"/>
              <a:t>Challenges</a:t>
            </a:r>
          </a:p>
          <a:p>
            <a:pPr rtl="0" eaLnBrk="1" fontAlgn="t" latinLnBrk="0" hangingPunct="1"/>
            <a:r>
              <a:rPr lang="en-US" dirty="0"/>
              <a:t>Broad Dynamic Range </a:t>
            </a:r>
          </a:p>
          <a:p>
            <a:pPr rtl="0" eaLnBrk="1" fontAlgn="t" latinLnBrk="0" hangingPunct="1"/>
            <a:r>
              <a:rPr lang="en-US" dirty="0"/>
              <a:t>from 1 to 40,000 ppmv</a:t>
            </a:r>
          </a:p>
          <a:p>
            <a:pPr rtl="0" eaLnBrk="1" fontAlgn="auto" latinLnBrk="0" hangingPunct="1"/>
            <a:r>
              <a:rPr lang="en-US" dirty="0"/>
              <a:t>High affinity to surfaces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F1534-024E-4858-BC32-160978EFDDC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73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4820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D5AA86-228A-47F1-9EB9-B55EAB74E7D9}" type="slidenum">
              <a:rPr lang="zh-CN" altLang="en-US" smtClean="0"/>
              <a:pPr>
                <a:defRPr/>
              </a:pPr>
              <a:t>6</a:t>
            </a:fld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763465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32920" indent="-232920">
              <a:buAutoNum type="arabicPeriod"/>
            </a:pPr>
            <a:r>
              <a:rPr lang="en-US" dirty="0" smtClean="0"/>
              <a:t>Organic</a:t>
            </a:r>
            <a:r>
              <a:rPr lang="en-US" baseline="0" dirty="0" smtClean="0"/>
              <a:t> slush bath system (-80 to -10 C)</a:t>
            </a:r>
          </a:p>
          <a:p>
            <a:pPr marL="232920" indent="-232920">
              <a:buAutoNum type="arabicPeriod"/>
            </a:pPr>
            <a:r>
              <a:rPr lang="en-US" baseline="0" dirty="0" smtClean="0"/>
              <a:t>Critical orifice dilution flow system (3 to 3000 ppmv)</a:t>
            </a:r>
          </a:p>
          <a:p>
            <a:pPr marL="232920" indent="-232920">
              <a:buAutoNum type="arabicPeriod"/>
            </a:pPr>
            <a:r>
              <a:rPr lang="en-US" baseline="0" dirty="0" smtClean="0"/>
              <a:t>LAUDA temperature controller (-90 to 30 C)</a:t>
            </a:r>
          </a:p>
          <a:p>
            <a:pPr marL="232920" indent="-232920">
              <a:buAutoNum type="arabicPeriod"/>
            </a:pPr>
            <a:r>
              <a:rPr lang="en-US" baseline="0" dirty="0" smtClean="0"/>
              <a:t>RHS chilled mirror relative humidity instrument (-100 to 40 C)</a:t>
            </a:r>
          </a:p>
          <a:p>
            <a:pPr marL="232920" indent="-232920">
              <a:buAutoNum type="arabicPeriod"/>
            </a:pPr>
            <a:endParaRPr lang="en-US" baseline="0" dirty="0" smtClean="0"/>
          </a:p>
          <a:p>
            <a:r>
              <a:rPr lang="en-US" baseline="0" dirty="0" smtClean="0"/>
              <a:t>VCSEL sealed up for calibration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F1534-024E-4858-BC32-160978EFDDC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12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Help from Stuart Beaton,</a:t>
            </a:r>
            <a:r>
              <a:rPr lang="en-US" baseline="0" dirty="0" smtClean="0"/>
              <a:t> Teresa Campos and Steve </a:t>
            </a:r>
            <a:r>
              <a:rPr lang="en-US" baseline="0" dirty="0" err="1" smtClean="0"/>
              <a:t>Semmer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92405-0DFD-4502-B0B3-11E878A1B5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95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Red: </a:t>
            </a:r>
            <a:r>
              <a:rPr lang="en-US" dirty="0" err="1" smtClean="0"/>
              <a:t>mixingratio</a:t>
            </a:r>
            <a:r>
              <a:rPr lang="en-US" dirty="0" smtClean="0"/>
              <a:t> (raw)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92405-0DFD-4502-B0B3-11E878A1B5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39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notesSlide" Target="../notesSlides/notesSlide36.xml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82.jpeg"/><Relationship Id="rId9" Type="http://schemas.microsoft.com/office/2007/relationships/diagramDrawing" Target="../diagrams/drawing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emf"/><Relationship Id="rId3" Type="http://schemas.openxmlformats.org/officeDocument/2006/relationships/image" Target="../media/image100.emf"/><Relationship Id="rId7" Type="http://schemas.openxmlformats.org/officeDocument/2006/relationships/image" Target="../media/image104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emf"/><Relationship Id="rId5" Type="http://schemas.openxmlformats.org/officeDocument/2006/relationships/image" Target="../media/image102.emf"/><Relationship Id="rId4" Type="http://schemas.openxmlformats.org/officeDocument/2006/relationships/image" Target="../media/image101.emf"/><Relationship Id="rId9" Type="http://schemas.openxmlformats.org/officeDocument/2006/relationships/image" Target="../media/image106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emf"/><Relationship Id="rId3" Type="http://schemas.openxmlformats.org/officeDocument/2006/relationships/image" Target="../media/image107.emf"/><Relationship Id="rId7" Type="http://schemas.openxmlformats.org/officeDocument/2006/relationships/image" Target="../media/image111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emf"/><Relationship Id="rId5" Type="http://schemas.openxmlformats.org/officeDocument/2006/relationships/image" Target="../media/image109.emf"/><Relationship Id="rId4" Type="http://schemas.openxmlformats.org/officeDocument/2006/relationships/image" Target="../media/image10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417906"/>
            <a:ext cx="5333999" cy="4000499"/>
          </a:xfrm>
          <a:prstGeom prst="rect">
            <a:avLst/>
          </a:prstGeom>
        </p:spPr>
      </p:pic>
      <p:sp>
        <p:nvSpPr>
          <p:cNvPr id="2051" name="Rectangle 28"/>
          <p:cNvSpPr>
            <a:spLocks noGrp="1" noChangeArrowheads="1"/>
          </p:cNvSpPr>
          <p:nvPr>
            <p:ph type="title"/>
          </p:nvPr>
        </p:nvSpPr>
        <p:spPr>
          <a:xfrm>
            <a:off x="304800" y="1089296"/>
            <a:ext cx="7620000" cy="838200"/>
          </a:xfrm>
        </p:spPr>
        <p:txBody>
          <a:bodyPr>
            <a:noAutofit/>
          </a:bodyPr>
          <a:lstStyle/>
          <a:p>
            <a:r>
              <a:rPr lang="en-US" sz="2900" b="1" dirty="0" smtClean="0"/>
              <a:t>Water vapor measurements from the VCSEL hygrometer and cloud </a:t>
            </a:r>
            <a:r>
              <a:rPr lang="en-US" sz="2900" b="1" dirty="0"/>
              <a:t>microphysical properties in ORCAS campaign </a:t>
            </a:r>
            <a:endParaRPr lang="zh-CN" altLang="zh-CN" sz="2900" b="1" dirty="0"/>
          </a:p>
        </p:txBody>
      </p:sp>
      <p:sp>
        <p:nvSpPr>
          <p:cNvPr id="2052" name="Content Placeholder 26"/>
          <p:cNvSpPr>
            <a:spLocks noGrp="1"/>
          </p:cNvSpPr>
          <p:nvPr>
            <p:ph idx="1"/>
          </p:nvPr>
        </p:nvSpPr>
        <p:spPr>
          <a:xfrm>
            <a:off x="221124" y="4114800"/>
            <a:ext cx="4000501" cy="1143000"/>
          </a:xfrm>
          <a:solidFill>
            <a:schemeClr val="bg1">
              <a:lumMod val="85000"/>
              <a:alpha val="57000"/>
            </a:schemeClr>
          </a:solidFill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en-US" altLang="zh-CN" sz="1800" b="1" dirty="0" smtClean="0">
                <a:ea typeface="宋体" pitchFamily="2" charset="-122"/>
              </a:rPr>
              <a:t>Minghui Diao, John D’Alessandro</a:t>
            </a:r>
          </a:p>
          <a:p>
            <a:pPr>
              <a:buFontTx/>
              <a:buNone/>
            </a:pPr>
            <a:r>
              <a:rPr lang="en-US" altLang="zh-CN" sz="1400" b="1" dirty="0" smtClean="0">
                <a:ea typeface="宋体" pitchFamily="2" charset="-122"/>
              </a:rPr>
              <a:t>Department of Meteorology and Climate Science</a:t>
            </a:r>
          </a:p>
          <a:p>
            <a:pPr>
              <a:buFontTx/>
              <a:buNone/>
            </a:pPr>
            <a:r>
              <a:rPr lang="en-US" altLang="zh-CN" sz="1400" b="1" dirty="0" smtClean="0">
                <a:ea typeface="宋体" pitchFamily="2" charset="-122"/>
              </a:rPr>
              <a:t>San Jose State University</a:t>
            </a:r>
            <a:endParaRPr lang="en-US" altLang="zh-CN" sz="1400" b="1" dirty="0">
              <a:ea typeface="宋体" pitchFamily="2" charset="-122"/>
            </a:endParaRPr>
          </a:p>
          <a:p>
            <a:pPr>
              <a:buFontTx/>
              <a:buNone/>
            </a:pPr>
            <a:endParaRPr lang="en-US" altLang="zh-CN" sz="900" b="1" dirty="0" smtClean="0">
              <a:ea typeface="宋体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221625" y="5843100"/>
            <a:ext cx="24563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zh-CN" sz="1600" b="1" dirty="0" smtClean="0">
                <a:ea typeface="宋体" pitchFamily="2" charset="-122"/>
              </a:rPr>
              <a:t>2016-August-02</a:t>
            </a:r>
          </a:p>
        </p:txBody>
      </p:sp>
      <p:pic>
        <p:nvPicPr>
          <p:cNvPr id="16" name="Picture 2" descr="C:\E Disk\Experiments\START08\2013_Analyses\2013AGU_Poster\asp_ncar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675440"/>
            <a:ext cx="1690484" cy="77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17" y="5606348"/>
            <a:ext cx="1417620" cy="81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306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3400" b="1" dirty="0" smtClean="0"/>
              <a:t>Example of new H2O_VCSEL QAQC data </a:t>
            </a:r>
            <a:br>
              <a:rPr lang="en-US" sz="3400" b="1" dirty="0" smtClean="0"/>
            </a:br>
            <a:r>
              <a:rPr lang="en-US" sz="3400" b="1" dirty="0" smtClean="0"/>
              <a:t>(ORCAS RF18)</a:t>
            </a:r>
            <a:endParaRPr lang="en-US" sz="3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41" y="1143000"/>
            <a:ext cx="8294578" cy="42672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2362200" y="5105400"/>
            <a:ext cx="533400" cy="533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371600" y="5596218"/>
            <a:ext cx="5029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The new </a:t>
            </a:r>
            <a:r>
              <a:rPr lang="en-US" b="1" dirty="0"/>
              <a:t>H2O VCSEL data </a:t>
            </a:r>
            <a:r>
              <a:rPr lang="en-US" b="1" dirty="0" smtClean="0"/>
              <a:t>are different from the </a:t>
            </a:r>
            <a:r>
              <a:rPr lang="en-US" b="1" dirty="0" err="1" smtClean="0"/>
              <a:t>quicklook</a:t>
            </a:r>
            <a:r>
              <a:rPr lang="en-US" b="1" dirty="0" smtClean="0"/>
              <a:t> data at </a:t>
            </a:r>
            <a:r>
              <a:rPr lang="en-US" b="1" dirty="0"/>
              <a:t>the lower H2O mixing ratio (strong mode)</a:t>
            </a:r>
          </a:p>
        </p:txBody>
      </p:sp>
    </p:spTree>
    <p:extLst>
      <p:ext uri="{BB962C8B-B14F-4D97-AF65-F5344CB8AC3E}">
        <p14:creationId xmlns:p14="http://schemas.microsoft.com/office/powerpoint/2010/main" val="349564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3500" b="1" dirty="0" smtClean="0"/>
              <a:t>Improved transition between </a:t>
            </a:r>
            <a:r>
              <a:rPr lang="en-US" sz="3500" b="1" dirty="0"/>
              <a:t>VCSEL two modes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438912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38200"/>
            <a:ext cx="438912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838200"/>
            <a:ext cx="4389120" cy="2743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76800" y="4267200"/>
            <a:ext cx="4038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Black: new VCSEL data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Red</a:t>
            </a:r>
            <a:r>
              <a:rPr lang="en-US" sz="2000" b="1" dirty="0"/>
              <a:t>: </a:t>
            </a:r>
            <a:r>
              <a:rPr lang="en-US" sz="2000" b="1" dirty="0" err="1" smtClean="0"/>
              <a:t>quicklook</a:t>
            </a:r>
            <a:r>
              <a:rPr lang="en-US" sz="2000" b="1" dirty="0" smtClean="0"/>
              <a:t> VCSEL data</a:t>
            </a:r>
          </a:p>
          <a:p>
            <a:endParaRPr lang="en-US" sz="2000" b="1" dirty="0"/>
          </a:p>
          <a:p>
            <a:r>
              <a:rPr lang="en-US" sz="2000" i="1" dirty="0" smtClean="0"/>
              <a:t>Improved transitions between Direct and Strong modes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81332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dirty="0" smtClean="0"/>
              <a:t>H2O mixing ratio comparisons: </a:t>
            </a:r>
            <a:br>
              <a:rPr lang="en-US" sz="3000" b="1" dirty="0" smtClean="0"/>
            </a:br>
            <a:r>
              <a:rPr lang="en-US" sz="3000" b="1" dirty="0" smtClean="0"/>
              <a:t>H2O_VCSEL, H2O_NOAA and DPXC</a:t>
            </a:r>
            <a:endParaRPr lang="en-US" sz="3000" b="1" dirty="0"/>
          </a:p>
        </p:txBody>
      </p:sp>
      <p:sp>
        <p:nvSpPr>
          <p:cNvPr id="8" name="Rectangle 7"/>
          <p:cNvSpPr/>
          <p:nvPr/>
        </p:nvSpPr>
        <p:spPr>
          <a:xfrm>
            <a:off x="609600" y="5219855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Linear fit</a:t>
            </a:r>
          </a:p>
          <a:p>
            <a:r>
              <a:rPr lang="en-US" sz="2000" dirty="0"/>
              <a:t>H2O_VCSEL = a + b * H2O_NOAA</a:t>
            </a:r>
          </a:p>
        </p:txBody>
      </p:sp>
      <p:sp>
        <p:nvSpPr>
          <p:cNvPr id="9" name="Rectangle 8"/>
          <p:cNvSpPr/>
          <p:nvPr/>
        </p:nvSpPr>
        <p:spPr>
          <a:xfrm>
            <a:off x="5105400" y="523571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Linear fit</a:t>
            </a:r>
          </a:p>
          <a:p>
            <a:r>
              <a:rPr lang="en-US" sz="2000" dirty="0"/>
              <a:t>H2O_VCSEL = a + b * </a:t>
            </a:r>
            <a:r>
              <a:rPr lang="en-US" sz="2000" dirty="0" smtClean="0"/>
              <a:t>H2O_DPXC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6834496" y="1828800"/>
            <a:ext cx="14029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b = 1</a:t>
            </a:r>
            <a:r>
              <a:rPr lang="en-US" sz="2000" dirty="0" smtClean="0">
                <a:solidFill>
                  <a:srgbClr val="FF0000"/>
                </a:solidFill>
              </a:rPr>
              <a:t> ± 1e-4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38696" y="1833881"/>
            <a:ext cx="19736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b = </a:t>
            </a:r>
            <a:r>
              <a:rPr lang="en-US" sz="2000" dirty="0" smtClean="0">
                <a:solidFill>
                  <a:srgbClr val="FF0000"/>
                </a:solidFill>
              </a:rPr>
              <a:t>0.98 ± 0.0003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62" y="2141530"/>
            <a:ext cx="4389120" cy="2743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73941"/>
            <a:ext cx="438912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1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54" y="838200"/>
            <a:ext cx="4389120" cy="274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862" y="838200"/>
            <a:ext cx="4389120" cy="2743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54" y="3886200"/>
            <a:ext cx="4389120" cy="2743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480" y="3867808"/>
            <a:ext cx="4389120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399" y="93599"/>
            <a:ext cx="7239000" cy="487362"/>
          </a:xfrm>
        </p:spPr>
        <p:txBody>
          <a:bodyPr>
            <a:normAutofit/>
          </a:bodyPr>
          <a:lstStyle/>
          <a:p>
            <a:r>
              <a:rPr lang="en-US" sz="2500" b="1" dirty="0" smtClean="0"/>
              <a:t>H2O_VCSEL and H2O_NOAA</a:t>
            </a:r>
            <a:endParaRPr lang="en-US" sz="2500" b="1" dirty="0"/>
          </a:p>
        </p:txBody>
      </p:sp>
      <p:sp>
        <p:nvSpPr>
          <p:cNvPr id="8" name="Rectangle 7"/>
          <p:cNvSpPr/>
          <p:nvPr/>
        </p:nvSpPr>
        <p:spPr>
          <a:xfrm>
            <a:off x="7086600" y="545068"/>
            <a:ext cx="18437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b = </a:t>
            </a:r>
            <a:r>
              <a:rPr lang="en-US" sz="2000" dirty="0" smtClean="0">
                <a:solidFill>
                  <a:srgbClr val="FF0000"/>
                </a:solidFill>
              </a:rPr>
              <a:t>0.82 ± 0.001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47826" y="3581400"/>
            <a:ext cx="18437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b = </a:t>
            </a:r>
            <a:r>
              <a:rPr lang="en-US" sz="2000" dirty="0" smtClean="0">
                <a:solidFill>
                  <a:srgbClr val="FF0000"/>
                </a:solidFill>
              </a:rPr>
              <a:t>0.89 ± 0.001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19400" y="3638490"/>
            <a:ext cx="18437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b = </a:t>
            </a:r>
            <a:r>
              <a:rPr lang="en-US" sz="2000" dirty="0" smtClean="0">
                <a:solidFill>
                  <a:srgbClr val="FF0000"/>
                </a:solidFill>
              </a:rPr>
              <a:t>0.96 ± 0.002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90800" y="533400"/>
            <a:ext cx="19736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b = </a:t>
            </a:r>
            <a:r>
              <a:rPr lang="en-US" sz="2000" dirty="0" smtClean="0">
                <a:solidFill>
                  <a:srgbClr val="FF0000"/>
                </a:solidFill>
              </a:rPr>
              <a:t>0.01 ± 0.0003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51756" y="2362200"/>
            <a:ext cx="22868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H2O_NOAA minimum </a:t>
            </a:r>
            <a:endParaRPr lang="en-US" i="1" dirty="0" smtClean="0">
              <a:solidFill>
                <a:srgbClr val="FF0000"/>
              </a:solidFill>
            </a:endParaRPr>
          </a:p>
          <a:p>
            <a:r>
              <a:rPr lang="en-US" i="1" dirty="0" smtClean="0">
                <a:solidFill>
                  <a:srgbClr val="FF0000"/>
                </a:solidFill>
              </a:rPr>
              <a:t>limited </a:t>
            </a:r>
            <a:r>
              <a:rPr lang="en-US" i="1" dirty="0">
                <a:solidFill>
                  <a:srgbClr val="FF0000"/>
                </a:solidFill>
              </a:rPr>
              <a:t>to </a:t>
            </a:r>
            <a:r>
              <a:rPr lang="en-US" i="1" dirty="0" smtClean="0">
                <a:solidFill>
                  <a:srgbClr val="FF0000"/>
                </a:solidFill>
              </a:rPr>
              <a:t>~100 </a:t>
            </a:r>
            <a:r>
              <a:rPr lang="en-US" i="1" dirty="0" err="1">
                <a:solidFill>
                  <a:srgbClr val="FF0000"/>
                </a:solidFill>
              </a:rPr>
              <a:t>ppmv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0" y="4320569"/>
            <a:ext cx="2981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Generally good agreement at 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1000 – 25000 </a:t>
            </a:r>
            <a:r>
              <a:rPr lang="en-US" i="1" dirty="0" err="1" smtClean="0">
                <a:solidFill>
                  <a:srgbClr val="FF0000"/>
                </a:solidFill>
              </a:rPr>
              <a:t>ppmv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82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34" y="881784"/>
            <a:ext cx="4389120" cy="2743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665" y="887848"/>
            <a:ext cx="4389120" cy="2743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34" y="3939254"/>
            <a:ext cx="4389120" cy="2743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500" y="3962400"/>
            <a:ext cx="4389120" cy="27432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65399" y="93599"/>
            <a:ext cx="7239000" cy="487362"/>
          </a:xfrm>
        </p:spPr>
        <p:txBody>
          <a:bodyPr>
            <a:normAutofit/>
          </a:bodyPr>
          <a:lstStyle/>
          <a:p>
            <a:r>
              <a:rPr lang="en-US" sz="2500" b="1" dirty="0" smtClean="0"/>
              <a:t>H2O_VCSEL and H2O_DPXC (raw data of VCSEL)</a:t>
            </a:r>
            <a:endParaRPr lang="en-US" sz="2500" b="1" dirty="0"/>
          </a:p>
        </p:txBody>
      </p:sp>
      <p:sp>
        <p:nvSpPr>
          <p:cNvPr id="11" name="Rectangle 10"/>
          <p:cNvSpPr/>
          <p:nvPr/>
        </p:nvSpPr>
        <p:spPr>
          <a:xfrm>
            <a:off x="7086600" y="545068"/>
            <a:ext cx="19736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b = </a:t>
            </a:r>
            <a:r>
              <a:rPr lang="en-US" sz="2000" dirty="0" smtClean="0">
                <a:solidFill>
                  <a:srgbClr val="FF0000"/>
                </a:solidFill>
              </a:rPr>
              <a:t>1.25 ± 0.0007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19400" y="3619380"/>
            <a:ext cx="18437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b = </a:t>
            </a:r>
            <a:r>
              <a:rPr lang="en-US" sz="2000" dirty="0" smtClean="0">
                <a:solidFill>
                  <a:srgbClr val="FF0000"/>
                </a:solidFill>
              </a:rPr>
              <a:t>0.99 ± 0.005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90800" y="533400"/>
            <a:ext cx="19736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b = </a:t>
            </a:r>
            <a:r>
              <a:rPr lang="en-US" sz="2000" dirty="0" smtClean="0">
                <a:solidFill>
                  <a:srgbClr val="FF0000"/>
                </a:solidFill>
              </a:rPr>
              <a:t>1.76 ± 0.0003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98169" y="3638490"/>
            <a:ext cx="21248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b = </a:t>
            </a:r>
            <a:r>
              <a:rPr lang="en-US" sz="2000" dirty="0" smtClean="0">
                <a:solidFill>
                  <a:srgbClr val="FF0000"/>
                </a:solidFill>
              </a:rPr>
              <a:t>0.98 ± 0.0001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24600" y="5449669"/>
            <a:ext cx="2283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Similar at &gt;1000 </a:t>
            </a:r>
            <a:r>
              <a:rPr lang="en-US" i="1" dirty="0" err="1" smtClean="0">
                <a:solidFill>
                  <a:srgbClr val="FF0000"/>
                </a:solidFill>
              </a:rPr>
              <a:t>ppmv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48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Autofit/>
          </a:bodyPr>
          <a:lstStyle/>
          <a:p>
            <a:r>
              <a:rPr lang="en-US" sz="3000" b="1" dirty="0" smtClean="0"/>
              <a:t/>
            </a:r>
            <a:br>
              <a:rPr lang="en-US" sz="3000" b="1" dirty="0" smtClean="0"/>
            </a:br>
            <a:r>
              <a:rPr lang="en-US" sz="3000" b="1" dirty="0" smtClean="0"/>
              <a:t>RH distribution: </a:t>
            </a:r>
            <a:r>
              <a:rPr lang="en-US" sz="3000" b="1" dirty="0" err="1" smtClean="0"/>
              <a:t>Quicklook</a:t>
            </a:r>
            <a:r>
              <a:rPr lang="en-US" sz="3000" b="1" dirty="0" smtClean="0"/>
              <a:t> VCSEL data</a:t>
            </a:r>
            <a:endParaRPr lang="en-US" sz="3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10389"/>
            <a:ext cx="8229600" cy="390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8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910389"/>
            <a:ext cx="8229600" cy="39055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95016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RH distributions: QAQC VCSEL data</a:t>
            </a:r>
            <a:endParaRPr lang="en-US" sz="3000" b="1" dirty="0"/>
          </a:p>
        </p:txBody>
      </p:sp>
      <p:sp>
        <p:nvSpPr>
          <p:cNvPr id="3" name="Oval 2"/>
          <p:cNvSpPr/>
          <p:nvPr/>
        </p:nvSpPr>
        <p:spPr>
          <a:xfrm>
            <a:off x="6923314" y="4623837"/>
            <a:ext cx="315686" cy="3291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7271657" y="4789040"/>
            <a:ext cx="1066800" cy="10672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276600" y="5960056"/>
            <a:ext cx="5562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Very low altitude (~500 m), how is the temperature measurement at these low altitudes?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36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 smtClean="0"/>
              <a:t>Normalized RH </a:t>
            </a:r>
            <a:r>
              <a:rPr lang="en-US" sz="3000" b="1" dirty="0"/>
              <a:t>distributions: </a:t>
            </a:r>
            <a:r>
              <a:rPr lang="en-US" sz="3000" b="1" dirty="0" err="1" smtClean="0"/>
              <a:t>quicklook</a:t>
            </a:r>
            <a:r>
              <a:rPr lang="en-US" sz="3000" b="1" dirty="0" smtClean="0"/>
              <a:t> VCSEL </a:t>
            </a:r>
            <a:r>
              <a:rPr lang="en-US" sz="3000" b="1" dirty="0"/>
              <a:t>data</a:t>
            </a:r>
            <a:endParaRPr lang="en-US" sz="3000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/>
          <a:srcRect b="92334"/>
          <a:stretch/>
        </p:blipFill>
        <p:spPr>
          <a:xfrm>
            <a:off x="457200" y="1910389"/>
            <a:ext cx="8229600" cy="29941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7099"/>
          <a:stretch/>
        </p:blipFill>
        <p:spPr>
          <a:xfrm>
            <a:off x="455497" y="2162874"/>
            <a:ext cx="8229600" cy="362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8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/>
              <a:t>Normalized RH distributions: </a:t>
            </a:r>
            <a:r>
              <a:rPr lang="en-US" sz="3000" b="1" dirty="0" smtClean="0"/>
              <a:t>QAQC VCSEL </a:t>
            </a:r>
            <a:r>
              <a:rPr lang="en-US" sz="3000" b="1" dirty="0"/>
              <a:t>data</a:t>
            </a:r>
            <a:endParaRPr lang="en-US" sz="3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10389"/>
            <a:ext cx="8229600" cy="390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7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10026"/>
            <a:ext cx="8229600" cy="1143000"/>
          </a:xfrm>
        </p:spPr>
        <p:txBody>
          <a:bodyPr>
            <a:normAutofit/>
          </a:bodyPr>
          <a:lstStyle/>
          <a:p>
            <a:r>
              <a:rPr lang="en-US" sz="3500" dirty="0" smtClean="0"/>
              <a:t>Radiative impacts of ice supersaturation</a:t>
            </a:r>
            <a:endParaRPr lang="en-US" sz="3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88" y="1261645"/>
            <a:ext cx="5572250" cy="3962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34075" y="1530727"/>
            <a:ext cx="32004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Dataset and Method</a:t>
            </a:r>
          </a:p>
          <a:p>
            <a:endParaRPr lang="en-US" dirty="0">
              <a:latin typeface="Times" panose="02020603050405020304" pitchFamily="18" charset="0"/>
              <a:ea typeface="Tahoma" panose="020B0604030504040204" pitchFamily="34" charset="0"/>
              <a:cs typeface="Times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b="1" dirty="0" smtClean="0"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Five flight campaigns </a:t>
            </a:r>
            <a:r>
              <a:rPr lang="en-US" dirty="0" smtClean="0"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with in-situ measurements of ISS and ice crystals</a:t>
            </a:r>
          </a:p>
          <a:p>
            <a:pPr marL="342900" indent="-342900">
              <a:buFontTx/>
              <a:buAutoNum type="arabicPeriod"/>
            </a:pPr>
            <a:r>
              <a:rPr lang="en-US" b="1" dirty="0" smtClean="0">
                <a:solidFill>
                  <a:srgbClr val="000000"/>
                </a:solidFill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The </a:t>
            </a:r>
            <a:r>
              <a:rPr lang="en-US" b="1" dirty="0">
                <a:solidFill>
                  <a:srgbClr val="000000"/>
                </a:solidFill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ERA-Interim data: </a:t>
            </a:r>
            <a:r>
              <a:rPr lang="en-US" dirty="0">
                <a:solidFill>
                  <a:srgbClr val="000000"/>
                </a:solidFill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atmospheric variables </a:t>
            </a:r>
            <a:r>
              <a:rPr lang="en-US" dirty="0" smtClean="0">
                <a:solidFill>
                  <a:srgbClr val="000000"/>
                </a:solidFill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(</a:t>
            </a:r>
            <a:r>
              <a:rPr lang="en-US" dirty="0" smtClean="0"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temperature</a:t>
            </a:r>
            <a:r>
              <a:rPr lang="en-US" dirty="0"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, specific humidity</a:t>
            </a:r>
            <a:r>
              <a:rPr lang="en-US" dirty="0" smtClean="0"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, etc.)</a:t>
            </a:r>
          </a:p>
          <a:p>
            <a:pPr marL="342900" indent="-342900">
              <a:buFontTx/>
              <a:buAutoNum type="arabicPeriod"/>
            </a:pPr>
            <a:r>
              <a:rPr lang="en-US" b="1" dirty="0"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RRTMG model</a:t>
            </a:r>
            <a:r>
              <a:rPr lang="en-US" dirty="0"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 </a:t>
            </a:r>
            <a:r>
              <a:rPr lang="en-US" i="1" dirty="0"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(</a:t>
            </a:r>
            <a:r>
              <a:rPr lang="en-US" i="1" dirty="0" err="1"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Iacono</a:t>
            </a:r>
            <a:r>
              <a:rPr lang="en-US" i="1" dirty="0"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 et al., 2008) </a:t>
            </a:r>
            <a:r>
              <a:rPr lang="en-US" dirty="0"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for calculating the radiative fluxes and heating rates.</a:t>
            </a:r>
          </a:p>
          <a:p>
            <a:pPr marL="342900" indent="-342900">
              <a:buFontTx/>
              <a:buAutoNum type="arabicPeriod"/>
            </a:pPr>
            <a:endParaRPr lang="en-US" dirty="0" smtClean="0">
              <a:latin typeface="Times" panose="02020603050405020304" pitchFamily="18" charset="0"/>
              <a:ea typeface="Tahoma" panose="020B0604030504040204" pitchFamily="34" charset="0"/>
              <a:cs typeface="Times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399" y="5528845"/>
            <a:ext cx="50292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Gettelman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err="1"/>
              <a:t>Kinnison</a:t>
            </a:r>
            <a:r>
              <a:rPr lang="en-US" dirty="0"/>
              <a:t> </a:t>
            </a:r>
            <a:r>
              <a:rPr lang="en-US" dirty="0" smtClean="0"/>
              <a:t>(2007</a:t>
            </a:r>
            <a:r>
              <a:rPr lang="en-US" dirty="0"/>
              <a:t>) </a:t>
            </a:r>
            <a:r>
              <a:rPr lang="en-US" dirty="0" smtClean="0"/>
              <a:t>used WACCM </a:t>
            </a:r>
            <a:r>
              <a:rPr lang="en-US" dirty="0"/>
              <a:t>model </a:t>
            </a:r>
            <a:r>
              <a:rPr lang="en-US" dirty="0" smtClean="0"/>
              <a:t>to </a:t>
            </a:r>
            <a:r>
              <a:rPr lang="en-US" dirty="0"/>
              <a:t>quantify radiative impacts of </a:t>
            </a:r>
            <a:r>
              <a:rPr lang="en-US" dirty="0" smtClean="0"/>
              <a:t>ISS; </a:t>
            </a:r>
          </a:p>
          <a:p>
            <a:r>
              <a:rPr lang="en-US" dirty="0" smtClean="0"/>
              <a:t>Still lack of analysis based on in-situ observation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334000" y="5805844"/>
            <a:ext cx="38004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Collaborative work with </a:t>
            </a:r>
            <a:r>
              <a:rPr lang="en-US" dirty="0" smtClean="0"/>
              <a:t>Yi Huang and </a:t>
            </a:r>
            <a:r>
              <a:rPr lang="en-US" dirty="0" err="1" smtClean="0"/>
              <a:t>Xiaoxiao</a:t>
            </a:r>
            <a:r>
              <a:rPr lang="en-US" dirty="0" smtClean="0"/>
              <a:t> Tan at McGill University.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88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3250" y="85005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8520"/>
            <a:ext cx="3810000" cy="609600"/>
          </a:xfrm>
        </p:spPr>
        <p:txBody>
          <a:bodyPr>
            <a:normAutofit/>
          </a:bodyPr>
          <a:lstStyle/>
          <a:p>
            <a:r>
              <a:rPr lang="en-US" sz="3300" b="1" dirty="0" smtClean="0"/>
              <a:t>Outline</a:t>
            </a:r>
            <a:endParaRPr lang="en-US" sz="33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66148"/>
            <a:ext cx="7543800" cy="4777452"/>
          </a:xfr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200" b="1" dirty="0" smtClean="0">
                <a:solidFill>
                  <a:srgbClr val="002060"/>
                </a:solidFill>
              </a:rPr>
              <a:t>Motivation 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</a:rPr>
              <a:t>Importance of understanding relative humidity in cloud formation</a:t>
            </a:r>
          </a:p>
          <a:p>
            <a:r>
              <a:rPr lang="en-US" sz="2200" b="1" dirty="0" smtClean="0">
                <a:solidFill>
                  <a:srgbClr val="002060"/>
                </a:solidFill>
              </a:rPr>
              <a:t>QAQC data analysis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</a:rPr>
              <a:t>Laboratory calibration in June-August 2016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</a:rPr>
              <a:t>Examples of new QAQC VCSEL water vapor data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</a:rPr>
              <a:t>Comparisons with NOAA Picarro and the DPXC values</a:t>
            </a:r>
          </a:p>
          <a:p>
            <a:r>
              <a:rPr lang="en-US" sz="2200" b="1" dirty="0" smtClean="0">
                <a:solidFill>
                  <a:srgbClr val="002060"/>
                </a:solidFill>
              </a:rPr>
              <a:t>Analysis of relative humidity and cloud microphysics</a:t>
            </a:r>
          </a:p>
          <a:p>
            <a:pPr lvl="1"/>
            <a:r>
              <a:rPr lang="en-US" sz="2200" dirty="0" smtClean="0"/>
              <a:t>Relative humidity distributions in ORCAS</a:t>
            </a:r>
          </a:p>
          <a:p>
            <a:pPr lvl="1"/>
            <a:r>
              <a:rPr lang="en-US" sz="2200" dirty="0" smtClean="0"/>
              <a:t>Comparison of RH distributions with WRF and CAM5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002060"/>
                </a:solidFill>
              </a:rPr>
              <a:t>Summary and future work</a:t>
            </a:r>
          </a:p>
          <a:p>
            <a:pPr lvl="1"/>
            <a:endParaRPr lang="en-US" sz="22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80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381000" y="1512326"/>
            <a:ext cx="84582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/>
              <a:t>ISS radiative</a:t>
            </a:r>
          </a:p>
          <a:p>
            <a:r>
              <a:rPr lang="en-US" sz="2200" b="1" dirty="0"/>
              <a:t>i</a:t>
            </a:r>
            <a:r>
              <a:rPr lang="en-US" sz="2200" b="1" dirty="0" smtClean="0"/>
              <a:t>mpact type 1)</a:t>
            </a:r>
          </a:p>
          <a:p>
            <a:endParaRPr lang="en-US" sz="2200" b="1" dirty="0" smtClean="0"/>
          </a:p>
          <a:p>
            <a:endParaRPr lang="en-US" sz="2200" b="1" dirty="0" smtClean="0"/>
          </a:p>
          <a:p>
            <a:r>
              <a:rPr lang="en-US" sz="2200" b="1" dirty="0" smtClean="0"/>
              <a:t>Impact type 2)</a:t>
            </a:r>
            <a:endParaRPr lang="en-US" sz="2200" b="1" dirty="0"/>
          </a:p>
        </p:txBody>
      </p:sp>
      <p:sp>
        <p:nvSpPr>
          <p:cNvPr id="13" name="Rectangle 12"/>
          <p:cNvSpPr/>
          <p:nvPr/>
        </p:nvSpPr>
        <p:spPr>
          <a:xfrm rot="10800000" flipV="1">
            <a:off x="5978680" y="1543016"/>
            <a:ext cx="2327120" cy="4719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rtl="0" latinLnBrk="1" hangingPunct="0"/>
            <a:r>
              <a:rPr lang="en-US" sz="2400" b="1" dirty="0" smtClean="0"/>
              <a:t>     clear-sky ISS</a:t>
            </a:r>
            <a:endParaRPr lang="en-US" sz="2400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5911130" y="2621247"/>
            <a:ext cx="2851870" cy="812086"/>
            <a:chOff x="6844894" y="22805065"/>
            <a:chExt cx="2928405" cy="755443"/>
          </a:xfrm>
        </p:grpSpPr>
        <p:sp>
          <p:nvSpPr>
            <p:cNvPr id="15" name="Cloud Callout 14"/>
            <p:cNvSpPr/>
            <p:nvPr/>
          </p:nvSpPr>
          <p:spPr>
            <a:xfrm>
              <a:off x="6844894" y="22805065"/>
              <a:ext cx="2834640" cy="755443"/>
            </a:xfrm>
            <a:prstGeom prst="cloudCallout">
              <a:avLst>
                <a:gd name="adj1" fmla="val -10577"/>
                <a:gd name="adj2" fmla="val -915"/>
              </a:avLst>
            </a:prstGeom>
            <a:pattFill prst="pct5">
              <a:fgClr>
                <a:schemeClr val="tx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 rtl="0" latinLnBrk="1" hangingPunct="0"/>
              <a:endParaRPr lang="en-US" sz="28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334899" y="22963283"/>
              <a:ext cx="2438400" cy="439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 rtl="0" latinLnBrk="1" hangingPunct="0"/>
              <a:r>
                <a:rPr lang="en-US" sz="2400" b="1" dirty="0" smtClean="0"/>
                <a:t>In-cloud ISS</a:t>
              </a:r>
              <a:endParaRPr lang="en-US" sz="3600" b="1" dirty="0"/>
            </a:p>
          </p:txBody>
        </p:sp>
      </p:grpSp>
      <p:sp>
        <p:nvSpPr>
          <p:cNvPr id="19" name="Cloud Callout 18"/>
          <p:cNvSpPr/>
          <p:nvPr/>
        </p:nvSpPr>
        <p:spPr>
          <a:xfrm>
            <a:off x="2438400" y="2514600"/>
            <a:ext cx="2880486" cy="1280597"/>
          </a:xfrm>
          <a:prstGeom prst="cloudCallout">
            <a:avLst>
              <a:gd name="adj1" fmla="val -10577"/>
              <a:gd name="adj2" fmla="val -915"/>
            </a:avLst>
          </a:prstGeom>
          <a:pattFill prst="pct10">
            <a:fgClr>
              <a:schemeClr val="tx1"/>
            </a:fgClr>
            <a:bgClr>
              <a:schemeClr val="bg1"/>
            </a:bgClr>
          </a:patt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rtl="0" latinLnBrk="1" hangingPunct="0"/>
            <a:r>
              <a:rPr lang="en-US" sz="2400" b="1" dirty="0"/>
              <a:t>cirrus </a:t>
            </a:r>
            <a:r>
              <a:rPr lang="en-US" sz="2400" b="1" dirty="0" smtClean="0"/>
              <a:t>clouds with more ice</a:t>
            </a:r>
            <a:endParaRPr lang="en-US" sz="2400" b="1" dirty="0"/>
          </a:p>
        </p:txBody>
      </p:sp>
      <p:sp>
        <p:nvSpPr>
          <p:cNvPr id="20" name="Cloud Callout 19"/>
          <p:cNvSpPr/>
          <p:nvPr/>
        </p:nvSpPr>
        <p:spPr>
          <a:xfrm>
            <a:off x="2511892" y="1488558"/>
            <a:ext cx="2764958" cy="718383"/>
          </a:xfrm>
          <a:prstGeom prst="cloudCallout">
            <a:avLst>
              <a:gd name="adj1" fmla="val -10577"/>
              <a:gd name="adj2" fmla="val -915"/>
            </a:avLst>
          </a:prstGeom>
          <a:pattFill prst="pct5">
            <a:fgClr>
              <a:schemeClr val="tx1"/>
            </a:fgClr>
            <a:bgClr>
              <a:schemeClr val="bg1"/>
            </a:bgClr>
          </a:patt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rtl="0" latinLnBrk="1" hangingPunct="0"/>
            <a:r>
              <a:rPr lang="en-US" sz="2400" b="1" dirty="0"/>
              <a:t>cirrus </a:t>
            </a:r>
            <a:r>
              <a:rPr lang="en-US" sz="2400" b="1" dirty="0" smtClean="0"/>
              <a:t>clouds</a:t>
            </a:r>
            <a:endParaRPr lang="en-US" sz="2400" b="1" dirty="0"/>
          </a:p>
        </p:txBody>
      </p:sp>
      <p:sp>
        <p:nvSpPr>
          <p:cNvPr id="22" name="Rectangle 21"/>
          <p:cNvSpPr/>
          <p:nvPr/>
        </p:nvSpPr>
        <p:spPr>
          <a:xfrm>
            <a:off x="76200" y="4083309"/>
            <a:ext cx="8988989" cy="2400657"/>
          </a:xfrm>
          <a:prstGeom prst="rect">
            <a:avLst/>
          </a:prstGeom>
          <a:solidFill>
            <a:schemeClr val="accent5">
              <a:lumMod val="40000"/>
              <a:lumOff val="60000"/>
              <a:alpha val="68000"/>
            </a:schemeClr>
          </a:solidFill>
        </p:spPr>
        <p:txBody>
          <a:bodyPr wrap="square">
            <a:spAutoFit/>
          </a:bodyPr>
          <a:lstStyle/>
          <a:p>
            <a:pPr algn="just">
              <a:defRPr sz="1800">
                <a:solidFill>
                  <a:srgbClr val="000000"/>
                </a:solidFill>
              </a:defRPr>
            </a:pPr>
            <a:r>
              <a:rPr lang="en-US" sz="2000" b="1" dirty="0" smtClean="0">
                <a:latin typeface="+mj-lt"/>
                <a:cs typeface="Times New Roman" panose="02020603050405020304" pitchFamily="18" charset="0"/>
              </a:rPr>
              <a:t>Calculation from RRTMG model and atmospheric conditions from ERA-interim</a:t>
            </a:r>
          </a:p>
          <a:p>
            <a:pPr algn="just">
              <a:defRPr sz="1800">
                <a:solidFill>
                  <a:srgbClr val="000000"/>
                </a:solidFill>
              </a:defRPr>
            </a:pPr>
            <a:r>
              <a:rPr lang="en-US" sz="20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A total of 2988 and 890 clear-sky and in-cloud ISS samples, respectively</a:t>
            </a:r>
            <a:endParaRPr lang="en-US" sz="2000" dirty="0" smtClean="0">
              <a:latin typeface="+mj-lt"/>
              <a:cs typeface="Times"/>
            </a:endParaRPr>
          </a:p>
          <a:p>
            <a:pPr lvl="2" algn="just">
              <a:defRPr sz="1800">
                <a:solidFill>
                  <a:srgbClr val="000000"/>
                </a:solidFill>
              </a:defRPr>
            </a:pPr>
            <a:r>
              <a:rPr lang="en-US" sz="2100" dirty="0" smtClean="0">
                <a:latin typeface="+mj-lt"/>
                <a:cs typeface="Times"/>
              </a:rPr>
              <a:t>Misrepresenting clear-sky </a:t>
            </a:r>
            <a:r>
              <a:rPr lang="en-US" sz="2100" dirty="0">
                <a:latin typeface="+mj-lt"/>
                <a:cs typeface="Times"/>
              </a:rPr>
              <a:t>ISS as artificial </a:t>
            </a:r>
            <a:r>
              <a:rPr lang="en-US" sz="2100" dirty="0" smtClean="0">
                <a:latin typeface="+mj-lt"/>
                <a:cs typeface="Times"/>
              </a:rPr>
              <a:t>cirrus at maximum (average)</a:t>
            </a:r>
          </a:p>
          <a:p>
            <a:pPr marL="2743200" lvl="5" indent="-457200" algn="just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100" dirty="0" smtClean="0">
                <a:latin typeface="+mj-lt"/>
                <a:cs typeface="Times"/>
              </a:rPr>
              <a:t>TOA net radiation: </a:t>
            </a:r>
            <a:r>
              <a:rPr lang="en-US" sz="2100" b="1" dirty="0" smtClean="0">
                <a:latin typeface="+mj-lt"/>
                <a:cs typeface="Times"/>
              </a:rPr>
              <a:t>54 (4.24) W/m</a:t>
            </a:r>
            <a:r>
              <a:rPr lang="en-US" sz="2100" b="1" baseline="30000" dirty="0" smtClean="0">
                <a:latin typeface="+mj-lt"/>
                <a:cs typeface="Times"/>
              </a:rPr>
              <a:t>2</a:t>
            </a:r>
            <a:endParaRPr lang="en-US" sz="2100" dirty="0" smtClean="0">
              <a:latin typeface="+mj-lt"/>
              <a:cs typeface="Times"/>
            </a:endParaRPr>
          </a:p>
          <a:p>
            <a:pPr marL="2743200" lvl="5" indent="-457200" algn="just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100" dirty="0">
                <a:latin typeface="+mj-lt"/>
                <a:cs typeface="Times"/>
              </a:rPr>
              <a:t>S</a:t>
            </a:r>
            <a:r>
              <a:rPr lang="en-US" sz="2100" dirty="0" smtClean="0">
                <a:latin typeface="+mj-lt"/>
                <a:cs typeface="Times"/>
              </a:rPr>
              <a:t>urface net radiation </a:t>
            </a:r>
            <a:r>
              <a:rPr lang="en-US" sz="2100" b="1" dirty="0" smtClean="0">
                <a:latin typeface="+mj-lt"/>
                <a:cs typeface="Times"/>
              </a:rPr>
              <a:t>-7.7 (-</a:t>
            </a:r>
            <a:r>
              <a:rPr lang="en-US" sz="2100" b="1" dirty="0">
                <a:latin typeface="+mj-lt"/>
                <a:cs typeface="Times"/>
              </a:rPr>
              <a:t>3.65) </a:t>
            </a:r>
            <a:r>
              <a:rPr lang="en-US" sz="2100" b="1" dirty="0" smtClean="0">
                <a:latin typeface="+mj-lt"/>
                <a:cs typeface="Times"/>
              </a:rPr>
              <a:t>W/m</a:t>
            </a:r>
            <a:r>
              <a:rPr lang="en-US" sz="2100" b="1" baseline="30000" dirty="0" smtClean="0">
                <a:latin typeface="+mj-lt"/>
                <a:cs typeface="Times"/>
              </a:rPr>
              <a:t>2</a:t>
            </a:r>
            <a:endParaRPr lang="en-US" sz="2100" dirty="0" smtClean="0">
              <a:latin typeface="+mj-lt"/>
              <a:cs typeface="Times"/>
            </a:endParaRPr>
          </a:p>
          <a:p>
            <a:pPr marL="2743200" lvl="5" indent="-457200" algn="just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100" dirty="0" smtClean="0">
                <a:latin typeface="+mj-lt"/>
                <a:cs typeface="Times"/>
              </a:rPr>
              <a:t>Heating rates: </a:t>
            </a:r>
            <a:r>
              <a:rPr lang="en-US" sz="2100" b="1" dirty="0" smtClean="0">
                <a:latin typeface="+mj-lt"/>
                <a:cs typeface="Times"/>
              </a:rPr>
              <a:t>22 (2.23) K/d</a:t>
            </a:r>
            <a:endParaRPr lang="en-US" sz="2100" dirty="0" smtClean="0">
              <a:latin typeface="+mj-lt"/>
              <a:cs typeface="Times"/>
            </a:endParaRPr>
          </a:p>
          <a:p>
            <a:pPr lvl="2" algn="just">
              <a:defRPr sz="1800">
                <a:solidFill>
                  <a:srgbClr val="000000"/>
                </a:solidFill>
              </a:defRPr>
            </a:pPr>
            <a:r>
              <a:rPr lang="en-US" sz="2100" dirty="0" smtClean="0">
                <a:latin typeface="+mj-lt"/>
                <a:cs typeface="Times"/>
              </a:rPr>
              <a:t>Misrepresenting in-cloud </a:t>
            </a:r>
            <a:r>
              <a:rPr lang="en-US" sz="2100" dirty="0">
                <a:latin typeface="+mj-lt"/>
                <a:cs typeface="Times"/>
              </a:rPr>
              <a:t>ISS leads to </a:t>
            </a:r>
            <a:r>
              <a:rPr lang="en-US" sz="2100" dirty="0" smtClean="0">
                <a:latin typeface="+mj-lt"/>
                <a:cs typeface="Times"/>
              </a:rPr>
              <a:t>similar radiative effects.</a:t>
            </a:r>
            <a:endParaRPr lang="en-US" sz="2100" dirty="0">
              <a:latin typeface="+mj-lt"/>
              <a:cs typeface="Times"/>
            </a:endParaRP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381000" y="129069"/>
            <a:ext cx="8458200" cy="737763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Misrepresent ice supersaturation as ice crystals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6190531" y="957192"/>
            <a:ext cx="187897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>
                <a:solidFill>
                  <a:srgbClr val="0066FF"/>
                </a:solidFill>
              </a:rPr>
              <a:t>observed ISS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81114" y="957192"/>
            <a:ext cx="289694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 smtClean="0">
                <a:solidFill>
                  <a:srgbClr val="0066FF"/>
                </a:solidFill>
              </a:rPr>
              <a:t>Artificially added ice</a:t>
            </a:r>
            <a:endParaRPr lang="en-US" sz="2500" b="1" dirty="0">
              <a:solidFill>
                <a:srgbClr val="0066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10200" y="1734459"/>
            <a:ext cx="362086" cy="152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10200" y="2971800"/>
            <a:ext cx="362086" cy="152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20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400" y="222766"/>
            <a:ext cx="4299452" cy="1600200"/>
          </a:xfrm>
        </p:spPr>
        <p:txBody>
          <a:bodyPr>
            <a:noAutofit/>
          </a:bodyPr>
          <a:lstStyle/>
          <a:p>
            <a:r>
              <a:rPr lang="en-US" sz="3300" dirty="0" smtClean="0"/>
              <a:t>Sensitivity of ISS radiative impacts to pre-existing IWP</a:t>
            </a:r>
            <a:endParaRPr lang="en-US" sz="3300" dirty="0"/>
          </a:p>
        </p:txBody>
      </p:sp>
      <p:grpSp>
        <p:nvGrpSpPr>
          <p:cNvPr id="3" name="Group 2"/>
          <p:cNvGrpSpPr/>
          <p:nvPr/>
        </p:nvGrpSpPr>
        <p:grpSpPr>
          <a:xfrm>
            <a:off x="4214446" y="228600"/>
            <a:ext cx="3581400" cy="6357486"/>
            <a:chOff x="3200400" y="1143000"/>
            <a:chExt cx="2895600" cy="54430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r="47222"/>
            <a:stretch/>
          </p:blipFill>
          <p:spPr>
            <a:xfrm>
              <a:off x="3200400" y="1143000"/>
              <a:ext cx="2895600" cy="5443086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 flipH="1" flipV="1">
              <a:off x="4114801" y="5603265"/>
              <a:ext cx="228599" cy="41653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4142962" y="2943766"/>
              <a:ext cx="172276" cy="32699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457200" y="2353504"/>
            <a:ext cx="343293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Calibri (Body)"/>
                <a:cs typeface="Arial" panose="020B0604020202020204" pitchFamily="34" charset="0"/>
              </a:rPr>
              <a:t>Different net radiative effects of ISS due </a:t>
            </a:r>
            <a:r>
              <a:rPr lang="en-US" sz="2200" dirty="0">
                <a:latin typeface="Calibri (Body)"/>
                <a:cs typeface="Arial" panose="020B0604020202020204" pitchFamily="34" charset="0"/>
              </a:rPr>
              <a:t>to different pre-existing </a:t>
            </a:r>
            <a:r>
              <a:rPr lang="en-US" sz="2200" dirty="0" smtClean="0">
                <a:latin typeface="Calibri (Body)"/>
                <a:cs typeface="Arial" panose="020B0604020202020204" pitchFamily="34" charset="0"/>
              </a:rPr>
              <a:t>ice water path (IWP)</a:t>
            </a:r>
            <a:endParaRPr lang="en-US" sz="2200" dirty="0">
              <a:latin typeface="Calibri (Body)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" y="4324759"/>
            <a:ext cx="34329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+mj-lt"/>
                <a:cs typeface="Times New Roman" panose="02020603050405020304" pitchFamily="18" charset="0"/>
              </a:rPr>
              <a:t>D</a:t>
            </a:r>
            <a:r>
              <a:rPr lang="en-US" sz="2000" b="1" dirty="0" smtClean="0">
                <a:latin typeface="+mj-lt"/>
                <a:cs typeface="Times New Roman" panose="02020603050405020304" pitchFamily="18" charset="0"/>
              </a:rPr>
              <a:t>ashed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+mj-lt"/>
                <a:cs typeface="Times New Roman" panose="02020603050405020304" pitchFamily="18" charset="0"/>
              </a:rPr>
              <a:t>line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: Radiative 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effects of removing 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ISS;</a:t>
            </a:r>
          </a:p>
          <a:p>
            <a:r>
              <a:rPr lang="en-US" sz="2000" b="1" dirty="0" smtClean="0">
                <a:latin typeface="+mj-lt"/>
                <a:cs typeface="Times New Roman" panose="02020603050405020304" pitchFamily="18" charset="0"/>
              </a:rPr>
              <a:t>Solid line: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 Replacing ISS with 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cirrus 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clouds. </a:t>
            </a:r>
          </a:p>
        </p:txBody>
      </p:sp>
      <p:sp>
        <p:nvSpPr>
          <p:cNvPr id="2" name="Rectangle 1"/>
          <p:cNvSpPr/>
          <p:nvPr/>
        </p:nvSpPr>
        <p:spPr>
          <a:xfrm>
            <a:off x="7602851" y="838200"/>
            <a:ext cx="1544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defRPr/>
            </a:pPr>
            <a:r>
              <a:rPr lang="en-US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IWP = </a:t>
            </a:r>
            <a:r>
              <a:rPr 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42 </a:t>
            </a:r>
            <a:r>
              <a:rPr lang="en-US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g/m</a:t>
            </a:r>
            <a:r>
              <a:rPr lang="en-US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7561705" y="4191000"/>
            <a:ext cx="1544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defRPr/>
            </a:pPr>
            <a:r>
              <a:rPr lang="en-US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IWP </a:t>
            </a:r>
            <a:r>
              <a:rPr 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= </a:t>
            </a:r>
            <a:r>
              <a:rPr lang="en-US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60 g/m</a:t>
            </a:r>
            <a:r>
              <a:rPr lang="en-US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2055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772400" cy="715962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Latitudinal distributions of supersaturation (SS) frequency in </a:t>
            </a:r>
            <a:r>
              <a:rPr lang="en-US" sz="3000" dirty="0"/>
              <a:t>CAM5</a:t>
            </a:r>
          </a:p>
        </p:txBody>
      </p:sp>
      <p:pic>
        <p:nvPicPr>
          <p:cNvPr id="4098" name="Picture 2" descr="https://lh3.googleusercontent.com/lUs_GqUDRO0qcU-FVNkA069idi_5JJ4w_1qxObo29KRUI05ZQGX49yNUN71b_gxyDzdtcGdPOzKP_B3fkr2XHSsi0VjbMry6ZQgZ1FNXOpAvYT7-QAep0ZTbdxhI3MapM3YlrtX1Wk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29374" y="990600"/>
            <a:ext cx="6352426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lh4.googleusercontent.com/KSyjRD6TvyB6uTxFEnqi9cRvvbIXCoLJ7tPof_1_NwY5hwD2uHxSObbDp-DMsU7LeJjQF_YT-e7ciPrgHZLWepL5qliyzVPFzIjA1NesPk5i2E1Y3SgTIIWg_HpF1mdHNymD1bSDRa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97"/>
          <a:stretch/>
        </p:blipFill>
        <p:spPr bwMode="auto">
          <a:xfrm>
            <a:off x="440177" y="2449286"/>
            <a:ext cx="6330819" cy="136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lh6.googleusercontent.com/n9XLu7u0p04qaorudcTEg60NDg6h323ScsviOP2Fi8hxN7hWGCC8-XvjUebTTzWXNm23G1Sqw5zIEJj267ogH1PNYaGwYnd0aiawCcMaNgTEIVx6fzou6ci1Qy62eq49p4LqJEnDiY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40177" y="3962400"/>
            <a:ext cx="62894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5486400"/>
            <a:ext cx="472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Dot-dashed line: T = </a:t>
            </a:r>
            <a:r>
              <a:rPr lang="en-US" i="1" dirty="0" smtClean="0"/>
              <a:t>0°C; Dashed </a:t>
            </a:r>
            <a:r>
              <a:rPr lang="en-US" i="1" dirty="0"/>
              <a:t>line: T = -</a:t>
            </a:r>
            <a:r>
              <a:rPr lang="en-US" i="1" dirty="0" smtClean="0"/>
              <a:t>40</a:t>
            </a:r>
            <a:r>
              <a:rPr lang="en-US" i="1" dirty="0"/>
              <a:t>°</a:t>
            </a:r>
            <a:r>
              <a:rPr lang="en-US" i="1" dirty="0" smtClean="0"/>
              <a:t>C</a:t>
            </a:r>
            <a:endParaRPr lang="en-US" i="1" dirty="0"/>
          </a:p>
        </p:txBody>
      </p:sp>
      <p:sp>
        <p:nvSpPr>
          <p:cNvPr id="8" name="Rectangle 7"/>
          <p:cNvSpPr/>
          <p:nvPr/>
        </p:nvSpPr>
        <p:spPr>
          <a:xfrm>
            <a:off x="6774408" y="1353234"/>
            <a:ext cx="15477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Percentage of </a:t>
            </a:r>
          </a:p>
          <a:p>
            <a:r>
              <a:rPr lang="en-US" b="1" dirty="0"/>
              <a:t>c</a:t>
            </a:r>
            <a:r>
              <a:rPr lang="en-US" b="1" dirty="0" smtClean="0"/>
              <a:t>lear-sky SS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6788855" y="4278868"/>
            <a:ext cx="1576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Non-SS clouds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6831334" y="2863334"/>
            <a:ext cx="1233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In-cloud SS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304800" y="5922791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One time output on Jan 1 </a:t>
            </a:r>
            <a:r>
              <a:rPr lang="en-US" i="1" dirty="0" smtClean="0"/>
              <a:t>2000 UTC 00 </a:t>
            </a:r>
            <a:endParaRPr lang="en-US" i="1" dirty="0"/>
          </a:p>
          <a:p>
            <a:r>
              <a:rPr lang="en-US" i="1" dirty="0"/>
              <a:t>Horizontal resolution </a:t>
            </a:r>
            <a:r>
              <a:rPr lang="en-US" i="1" dirty="0" smtClean="0"/>
              <a:t>0.9° </a:t>
            </a:r>
            <a:r>
              <a:rPr lang="en-US" i="1" dirty="0"/>
              <a:t>× </a:t>
            </a:r>
            <a:r>
              <a:rPr lang="en-US" i="1" dirty="0" smtClean="0"/>
              <a:t>1.25°</a:t>
            </a:r>
            <a:endParaRPr lang="en-US" i="1" dirty="0"/>
          </a:p>
        </p:txBody>
      </p:sp>
      <p:sp>
        <p:nvSpPr>
          <p:cNvPr id="7" name="Rectangle 6"/>
          <p:cNvSpPr/>
          <p:nvPr/>
        </p:nvSpPr>
        <p:spPr>
          <a:xfrm>
            <a:off x="5257800" y="5313011"/>
            <a:ext cx="3657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CAM5 can capture </a:t>
            </a:r>
            <a:r>
              <a:rPr lang="en-US" b="1" dirty="0" smtClean="0"/>
              <a:t>three conditions: </a:t>
            </a:r>
            <a:r>
              <a:rPr lang="en-US" b="1" dirty="0"/>
              <a:t>clear-sky ISS, in-cloud ISS and non-ISS clouds. </a:t>
            </a:r>
            <a:endParaRPr lang="en-US" b="1" dirty="0" smtClean="0"/>
          </a:p>
          <a:p>
            <a:r>
              <a:rPr lang="en-US" b="1" dirty="0" smtClean="0"/>
              <a:t>More </a:t>
            </a:r>
            <a:r>
              <a:rPr lang="en-US" b="1" dirty="0"/>
              <a:t>merged outputs are </a:t>
            </a:r>
            <a:r>
              <a:rPr lang="en-US" b="1" dirty="0" smtClean="0"/>
              <a:t>needed to evaluate the seasonal variabilities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3266184" y="3657600"/>
            <a:ext cx="696216" cy="2769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200" dirty="0"/>
              <a:t>Latitude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236769" y="5181600"/>
            <a:ext cx="696216" cy="2769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200" dirty="0"/>
              <a:t>Latitude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57478" y="2204322"/>
            <a:ext cx="696216" cy="2769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200" dirty="0"/>
              <a:t>Latitude</a:t>
            </a:r>
          </a:p>
        </p:txBody>
      </p:sp>
      <p:sp>
        <p:nvSpPr>
          <p:cNvPr id="18" name="Rectangle 17"/>
          <p:cNvSpPr/>
          <p:nvPr/>
        </p:nvSpPr>
        <p:spPr>
          <a:xfrm rot="16200000">
            <a:off x="46846" y="1477155"/>
            <a:ext cx="792909" cy="2769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200" dirty="0" smtClean="0"/>
              <a:t>Pressure  </a:t>
            </a:r>
            <a:endParaRPr lang="en-US" sz="1200" dirty="0"/>
          </a:p>
        </p:txBody>
      </p:sp>
      <p:sp>
        <p:nvSpPr>
          <p:cNvPr id="19" name="Rectangle 18"/>
          <p:cNvSpPr/>
          <p:nvPr/>
        </p:nvSpPr>
        <p:spPr>
          <a:xfrm rot="16200000">
            <a:off x="46845" y="2913460"/>
            <a:ext cx="792909" cy="2769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200" dirty="0" smtClean="0"/>
              <a:t>Pressure  </a:t>
            </a:r>
            <a:endParaRPr lang="en-US" sz="1200" dirty="0"/>
          </a:p>
        </p:txBody>
      </p:sp>
      <p:sp>
        <p:nvSpPr>
          <p:cNvPr id="20" name="Rectangle 19"/>
          <p:cNvSpPr/>
          <p:nvPr/>
        </p:nvSpPr>
        <p:spPr>
          <a:xfrm rot="16200000">
            <a:off x="87027" y="4505945"/>
            <a:ext cx="792909" cy="2769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200" dirty="0" smtClean="0"/>
              <a:t>Pressure 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6413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231" r="5547"/>
          <a:stretch/>
        </p:blipFill>
        <p:spPr>
          <a:xfrm>
            <a:off x="357529" y="476672"/>
            <a:ext cx="5697013" cy="32444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7236"/>
          <a:stretch/>
        </p:blipFill>
        <p:spPr>
          <a:xfrm>
            <a:off x="-384046" y="3734430"/>
            <a:ext cx="6784848" cy="299165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533400" y="553258"/>
            <a:ext cx="876500" cy="4922555"/>
            <a:chOff x="-762000" y="152400"/>
            <a:chExt cx="935665" cy="5483352"/>
          </a:xfrm>
        </p:grpSpPr>
        <p:sp>
          <p:nvSpPr>
            <p:cNvPr id="6" name="Rectangle 5"/>
            <p:cNvSpPr/>
            <p:nvPr/>
          </p:nvSpPr>
          <p:spPr>
            <a:xfrm>
              <a:off x="-762000" y="152400"/>
              <a:ext cx="914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747823" y="1734879"/>
              <a:ext cx="914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740735" y="3511012"/>
              <a:ext cx="914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-740735" y="5178552"/>
              <a:ext cx="914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2286000" y="6519446"/>
            <a:ext cx="1628138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dirty="0"/>
              <a:t>Temperature </a:t>
            </a:r>
            <a:r>
              <a:rPr lang="en-US" sz="1600" dirty="0" smtClean="0"/>
              <a:t>(°C</a:t>
            </a:r>
            <a:r>
              <a:rPr lang="en-US" sz="1600" dirty="0"/>
              <a:t>)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-236638" y="983355"/>
            <a:ext cx="865943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err="1"/>
              <a:t>RHi</a:t>
            </a:r>
            <a:r>
              <a:rPr lang="en-US" dirty="0"/>
              <a:t> (%)</a:t>
            </a:r>
          </a:p>
        </p:txBody>
      </p:sp>
      <p:sp>
        <p:nvSpPr>
          <p:cNvPr id="13" name="Rectangle 12"/>
          <p:cNvSpPr/>
          <p:nvPr/>
        </p:nvSpPr>
        <p:spPr>
          <a:xfrm rot="16200000">
            <a:off x="-236639" y="2426521"/>
            <a:ext cx="865943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err="1"/>
              <a:t>RHi</a:t>
            </a:r>
            <a:r>
              <a:rPr lang="en-US" dirty="0"/>
              <a:t> (%)</a:t>
            </a:r>
          </a:p>
        </p:txBody>
      </p:sp>
      <p:sp>
        <p:nvSpPr>
          <p:cNvPr id="14" name="Rectangle 13"/>
          <p:cNvSpPr/>
          <p:nvPr/>
        </p:nvSpPr>
        <p:spPr>
          <a:xfrm rot="16200000">
            <a:off x="-236639" y="4080567"/>
            <a:ext cx="865943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err="1"/>
              <a:t>RHi</a:t>
            </a:r>
            <a:r>
              <a:rPr lang="en-US" dirty="0"/>
              <a:t> (%)</a:t>
            </a:r>
          </a:p>
        </p:txBody>
      </p:sp>
      <p:sp>
        <p:nvSpPr>
          <p:cNvPr id="15" name="Rectangle 14"/>
          <p:cNvSpPr/>
          <p:nvPr/>
        </p:nvSpPr>
        <p:spPr>
          <a:xfrm rot="16200000">
            <a:off x="-243068" y="5554562"/>
            <a:ext cx="865943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err="1"/>
              <a:t>RHi</a:t>
            </a:r>
            <a:r>
              <a:rPr lang="en-US" dirty="0"/>
              <a:t> (%)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03790" y="0"/>
            <a:ext cx="7478210" cy="666369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RH – T distributions (ORCAS and CAM5)</a:t>
            </a:r>
            <a:endParaRPr lang="en-US" sz="3000" b="1" dirty="0"/>
          </a:p>
        </p:txBody>
      </p:sp>
      <p:sp>
        <p:nvSpPr>
          <p:cNvPr id="17" name="Rectangle 16"/>
          <p:cNvSpPr/>
          <p:nvPr/>
        </p:nvSpPr>
        <p:spPr>
          <a:xfrm>
            <a:off x="666519" y="762000"/>
            <a:ext cx="123848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 err="1" smtClean="0"/>
              <a:t>Obs</a:t>
            </a:r>
            <a:r>
              <a:rPr lang="en-US" sz="1500" b="1" dirty="0" smtClean="0"/>
              <a:t>: In-cloud</a:t>
            </a:r>
            <a:endParaRPr lang="en-US" sz="1500" b="1" dirty="0"/>
          </a:p>
        </p:txBody>
      </p:sp>
      <p:sp>
        <p:nvSpPr>
          <p:cNvPr id="18" name="Rectangle 17"/>
          <p:cNvSpPr/>
          <p:nvPr/>
        </p:nvSpPr>
        <p:spPr>
          <a:xfrm>
            <a:off x="662569" y="2267635"/>
            <a:ext cx="131863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 err="1" smtClean="0"/>
              <a:t>Obs</a:t>
            </a:r>
            <a:r>
              <a:rPr lang="en-US" sz="1500" b="1" dirty="0" smtClean="0"/>
              <a:t>: Clear-sky</a:t>
            </a:r>
            <a:endParaRPr lang="en-US" sz="1500" b="1" dirty="0"/>
          </a:p>
        </p:txBody>
      </p:sp>
      <p:sp>
        <p:nvSpPr>
          <p:cNvPr id="19" name="Rectangle 18"/>
          <p:cNvSpPr/>
          <p:nvPr/>
        </p:nvSpPr>
        <p:spPr>
          <a:xfrm>
            <a:off x="609600" y="3791635"/>
            <a:ext cx="14157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 smtClean="0"/>
              <a:t>CAM5: In-cloud</a:t>
            </a:r>
            <a:endParaRPr lang="en-US" sz="1500" b="1" dirty="0"/>
          </a:p>
        </p:txBody>
      </p:sp>
      <p:sp>
        <p:nvSpPr>
          <p:cNvPr id="20" name="Rectangle 19"/>
          <p:cNvSpPr/>
          <p:nvPr/>
        </p:nvSpPr>
        <p:spPr>
          <a:xfrm>
            <a:off x="617259" y="5334000"/>
            <a:ext cx="149592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 smtClean="0"/>
              <a:t>CAM5: Clear-sky</a:t>
            </a:r>
            <a:endParaRPr lang="en-US" sz="1500" b="1" dirty="0"/>
          </a:p>
        </p:txBody>
      </p:sp>
      <p:sp>
        <p:nvSpPr>
          <p:cNvPr id="21" name="Rectangle 20"/>
          <p:cNvSpPr/>
          <p:nvPr/>
        </p:nvSpPr>
        <p:spPr>
          <a:xfrm>
            <a:off x="3659453" y="3829685"/>
            <a:ext cx="2020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CAM5 0.23° × 0.31°</a:t>
            </a:r>
            <a:endParaRPr lang="en-US" b="1" dirty="0"/>
          </a:p>
        </p:txBody>
      </p:sp>
      <p:sp>
        <p:nvSpPr>
          <p:cNvPr id="22" name="Rectangle 21"/>
          <p:cNvSpPr/>
          <p:nvPr/>
        </p:nvSpPr>
        <p:spPr>
          <a:xfrm>
            <a:off x="3429000" y="5367724"/>
            <a:ext cx="2500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CAM5 Cloud fraction = 0</a:t>
            </a:r>
            <a:endParaRPr lang="en-US" b="1" dirty="0"/>
          </a:p>
        </p:txBody>
      </p:sp>
      <p:sp>
        <p:nvSpPr>
          <p:cNvPr id="23" name="Rectangle 22"/>
          <p:cNvSpPr/>
          <p:nvPr/>
        </p:nvSpPr>
        <p:spPr>
          <a:xfrm>
            <a:off x="6807422" y="2259088"/>
            <a:ext cx="233657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i="1" dirty="0" err="1"/>
              <a:t>RHw</a:t>
            </a:r>
            <a:r>
              <a:rPr lang="en-US" sz="2200" i="1" dirty="0"/>
              <a:t> for T &gt; </a:t>
            </a:r>
            <a:r>
              <a:rPr lang="en-US" sz="2200" i="1" dirty="0" smtClean="0"/>
              <a:t>0 °C</a:t>
            </a:r>
            <a:endParaRPr lang="en-US" sz="2200" i="1" dirty="0"/>
          </a:p>
          <a:p>
            <a:r>
              <a:rPr lang="en-US" sz="2200" i="1" dirty="0" err="1"/>
              <a:t>RHi</a:t>
            </a:r>
            <a:r>
              <a:rPr lang="en-US" sz="2200" i="1" dirty="0"/>
              <a:t> for T </a:t>
            </a:r>
            <a:r>
              <a:rPr lang="en-US" sz="2200" i="1" dirty="0" smtClean="0"/>
              <a:t>≤ 0 °C</a:t>
            </a:r>
          </a:p>
          <a:p>
            <a:endParaRPr lang="en-US" sz="2200" dirty="0" smtClean="0"/>
          </a:p>
          <a:p>
            <a:endParaRPr lang="en-US" sz="2200" dirty="0"/>
          </a:p>
          <a:p>
            <a:r>
              <a:rPr lang="en-US" sz="2200" b="1" dirty="0" smtClean="0"/>
              <a:t>Distribution range </a:t>
            </a:r>
            <a:r>
              <a:rPr lang="en-US" sz="2200" dirty="0" smtClean="0"/>
              <a:t>of </a:t>
            </a:r>
            <a:r>
              <a:rPr lang="en-US" sz="2200" dirty="0" err="1" smtClean="0"/>
              <a:t>RHi</a:t>
            </a:r>
            <a:r>
              <a:rPr lang="en-US" sz="2200" dirty="0" smtClean="0"/>
              <a:t> is similar between CAM5 (30-75</a:t>
            </a:r>
            <a:r>
              <a:rPr lang="en-US" sz="2200" dirty="0"/>
              <a:t>°</a:t>
            </a:r>
            <a:r>
              <a:rPr lang="en-US" sz="2200" dirty="0" smtClean="0"/>
              <a:t>S</a:t>
            </a:r>
            <a:r>
              <a:rPr lang="en-US" sz="2200" dirty="0"/>
              <a:t>, </a:t>
            </a:r>
            <a:r>
              <a:rPr lang="en-US" sz="2200" dirty="0" smtClean="0"/>
              <a:t>92-50°W) and ORCAS, but mixing lines of H</a:t>
            </a:r>
            <a:r>
              <a:rPr lang="en-US" sz="2200" baseline="-25000" dirty="0" smtClean="0"/>
              <a:t>2</a:t>
            </a:r>
            <a:r>
              <a:rPr lang="en-US" sz="2200" dirty="0" smtClean="0"/>
              <a:t>O is shifted to lower T in CAM5.</a:t>
            </a:r>
            <a:endParaRPr lang="en-US" sz="2200" dirty="0"/>
          </a:p>
        </p:txBody>
      </p:sp>
      <p:sp>
        <p:nvSpPr>
          <p:cNvPr id="24" name="Rectangle 23"/>
          <p:cNvSpPr/>
          <p:nvPr/>
        </p:nvSpPr>
        <p:spPr>
          <a:xfrm>
            <a:off x="2962489" y="718709"/>
            <a:ext cx="2906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ORCAS: 2DC and CDP probes</a:t>
            </a:r>
            <a:endParaRPr lang="en-US" b="1" dirty="0"/>
          </a:p>
        </p:txBody>
      </p:sp>
      <p:grpSp>
        <p:nvGrpSpPr>
          <p:cNvPr id="28" name="Group 27"/>
          <p:cNvGrpSpPr/>
          <p:nvPr/>
        </p:nvGrpSpPr>
        <p:grpSpPr>
          <a:xfrm>
            <a:off x="5996723" y="609600"/>
            <a:ext cx="785077" cy="1401311"/>
            <a:chOff x="5996723" y="609600"/>
            <a:chExt cx="785077" cy="1401311"/>
          </a:xfrm>
        </p:grpSpPr>
        <p:sp>
          <p:nvSpPr>
            <p:cNvPr id="27" name="Rectangle 26"/>
            <p:cNvSpPr/>
            <p:nvPr/>
          </p:nvSpPr>
          <p:spPr>
            <a:xfrm>
              <a:off x="5996723" y="609600"/>
              <a:ext cx="657729" cy="129266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dirty="0" smtClean="0"/>
                <a:t>0.3</a:t>
              </a:r>
            </a:p>
            <a:p>
              <a:endParaRPr lang="en-US" sz="200" dirty="0"/>
            </a:p>
            <a:p>
              <a:r>
                <a:rPr lang="en-US" dirty="0" smtClean="0"/>
                <a:t>0.2</a:t>
              </a:r>
            </a:p>
            <a:p>
              <a:endParaRPr lang="en-US" sz="200" dirty="0"/>
            </a:p>
            <a:p>
              <a:r>
                <a:rPr lang="en-US" dirty="0" smtClean="0"/>
                <a:t>0.1</a:t>
              </a:r>
            </a:p>
            <a:p>
              <a:endParaRPr lang="en-US" sz="200" dirty="0"/>
            </a:p>
            <a:p>
              <a:r>
                <a:rPr lang="en-US" dirty="0"/>
                <a:t>0</a:t>
              </a:r>
            </a:p>
          </p:txBody>
        </p:sp>
        <p:sp>
          <p:nvSpPr>
            <p:cNvPr id="3" name="Rectangle 2"/>
            <p:cNvSpPr/>
            <p:nvPr/>
          </p:nvSpPr>
          <p:spPr>
            <a:xfrm rot="5400000">
              <a:off x="5926020" y="1155132"/>
              <a:ext cx="1342227" cy="3693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dirty="0" smtClean="0"/>
                <a:t>frequency    </a:t>
              </a:r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996726" y="2133600"/>
            <a:ext cx="794251" cy="1484599"/>
            <a:chOff x="5996723" y="609600"/>
            <a:chExt cx="751825" cy="1401311"/>
          </a:xfrm>
        </p:grpSpPr>
        <p:sp>
          <p:nvSpPr>
            <p:cNvPr id="30" name="Rectangle 29"/>
            <p:cNvSpPr/>
            <p:nvPr/>
          </p:nvSpPr>
          <p:spPr>
            <a:xfrm>
              <a:off x="5996723" y="609600"/>
              <a:ext cx="657729" cy="129266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dirty="0" smtClean="0"/>
                <a:t>0.3</a:t>
              </a:r>
            </a:p>
            <a:p>
              <a:endParaRPr lang="en-US" sz="200" dirty="0"/>
            </a:p>
            <a:p>
              <a:r>
                <a:rPr lang="en-US" dirty="0" smtClean="0"/>
                <a:t>0.2</a:t>
              </a:r>
            </a:p>
            <a:p>
              <a:endParaRPr lang="en-US" sz="200" dirty="0"/>
            </a:p>
            <a:p>
              <a:r>
                <a:rPr lang="en-US" dirty="0" smtClean="0"/>
                <a:t>0.1</a:t>
              </a:r>
            </a:p>
            <a:p>
              <a:endParaRPr lang="en-US" sz="200" dirty="0"/>
            </a:p>
            <a:p>
              <a:r>
                <a:rPr lang="en-US" dirty="0"/>
                <a:t>0</a:t>
              </a:r>
            </a:p>
          </p:txBody>
        </p:sp>
        <p:sp>
          <p:nvSpPr>
            <p:cNvPr id="31" name="Rectangle 30"/>
            <p:cNvSpPr/>
            <p:nvPr/>
          </p:nvSpPr>
          <p:spPr>
            <a:xfrm rot="5400000">
              <a:off x="5892768" y="1155132"/>
              <a:ext cx="1342227" cy="3693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dirty="0" smtClean="0"/>
                <a:t>frequency    </a:t>
              </a:r>
              <a:endParaRPr lang="en-US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994180" y="3644944"/>
            <a:ext cx="796797" cy="1484599"/>
            <a:chOff x="5996723" y="609600"/>
            <a:chExt cx="754235" cy="1401311"/>
          </a:xfrm>
        </p:grpSpPr>
        <p:sp>
          <p:nvSpPr>
            <p:cNvPr id="33" name="Rectangle 32"/>
            <p:cNvSpPr/>
            <p:nvPr/>
          </p:nvSpPr>
          <p:spPr>
            <a:xfrm>
              <a:off x="5996723" y="609600"/>
              <a:ext cx="657729" cy="129266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dirty="0" smtClean="0"/>
                <a:t>0.3</a:t>
              </a:r>
            </a:p>
            <a:p>
              <a:endParaRPr lang="en-US" sz="200" dirty="0"/>
            </a:p>
            <a:p>
              <a:r>
                <a:rPr lang="en-US" dirty="0" smtClean="0"/>
                <a:t>0.2</a:t>
              </a:r>
            </a:p>
            <a:p>
              <a:endParaRPr lang="en-US" sz="200" dirty="0"/>
            </a:p>
            <a:p>
              <a:r>
                <a:rPr lang="en-US" dirty="0" smtClean="0"/>
                <a:t>0.1</a:t>
              </a:r>
            </a:p>
            <a:p>
              <a:endParaRPr lang="en-US" sz="200" dirty="0"/>
            </a:p>
            <a:p>
              <a:r>
                <a:rPr lang="en-US" dirty="0"/>
                <a:t>0</a:t>
              </a:r>
            </a:p>
          </p:txBody>
        </p:sp>
        <p:sp>
          <p:nvSpPr>
            <p:cNvPr id="34" name="Rectangle 33"/>
            <p:cNvSpPr/>
            <p:nvPr/>
          </p:nvSpPr>
          <p:spPr>
            <a:xfrm rot="5400000">
              <a:off x="5895178" y="1155132"/>
              <a:ext cx="1342227" cy="3693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dirty="0" smtClean="0"/>
                <a:t>frequency    </a:t>
              </a:r>
              <a:endParaRPr lang="en-US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994179" y="5186206"/>
            <a:ext cx="796798" cy="1484599"/>
            <a:chOff x="5996723" y="609600"/>
            <a:chExt cx="754236" cy="1401311"/>
          </a:xfrm>
        </p:grpSpPr>
        <p:sp>
          <p:nvSpPr>
            <p:cNvPr id="36" name="Rectangle 35"/>
            <p:cNvSpPr/>
            <p:nvPr/>
          </p:nvSpPr>
          <p:spPr>
            <a:xfrm>
              <a:off x="5996723" y="609600"/>
              <a:ext cx="657729" cy="129266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dirty="0" smtClean="0"/>
                <a:t>0.3</a:t>
              </a:r>
            </a:p>
            <a:p>
              <a:endParaRPr lang="en-US" sz="200" dirty="0"/>
            </a:p>
            <a:p>
              <a:r>
                <a:rPr lang="en-US" dirty="0" smtClean="0"/>
                <a:t>0.2</a:t>
              </a:r>
            </a:p>
            <a:p>
              <a:endParaRPr lang="en-US" sz="200" dirty="0"/>
            </a:p>
            <a:p>
              <a:r>
                <a:rPr lang="en-US" dirty="0" smtClean="0"/>
                <a:t>0.1</a:t>
              </a:r>
            </a:p>
            <a:p>
              <a:endParaRPr lang="en-US" sz="200" dirty="0"/>
            </a:p>
            <a:p>
              <a:r>
                <a:rPr lang="en-US" dirty="0"/>
                <a:t>0</a:t>
              </a:r>
            </a:p>
          </p:txBody>
        </p:sp>
        <p:sp>
          <p:nvSpPr>
            <p:cNvPr id="37" name="Rectangle 36"/>
            <p:cNvSpPr/>
            <p:nvPr/>
          </p:nvSpPr>
          <p:spPr>
            <a:xfrm rot="5400000">
              <a:off x="5895179" y="1155132"/>
              <a:ext cx="1342227" cy="3693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dirty="0" smtClean="0"/>
                <a:t>frequency    </a:t>
              </a:r>
              <a:endParaRPr lang="en-US" dirty="0"/>
            </a:p>
          </p:txBody>
        </p:sp>
      </p:grpSp>
      <p:sp>
        <p:nvSpPr>
          <p:cNvPr id="38" name="Rectangle 37"/>
          <p:cNvSpPr/>
          <p:nvPr/>
        </p:nvSpPr>
        <p:spPr>
          <a:xfrm>
            <a:off x="2362200" y="2267635"/>
            <a:ext cx="3567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No ice/liquid </a:t>
            </a:r>
            <a:r>
              <a:rPr lang="en-US" b="1" dirty="0" smtClean="0"/>
              <a:t>in 1 Hz measurements</a:t>
            </a:r>
            <a:endParaRPr lang="en-US" b="1" dirty="0"/>
          </a:p>
        </p:txBody>
      </p:sp>
      <p:sp>
        <p:nvSpPr>
          <p:cNvPr id="4" name="Arc 3"/>
          <p:cNvSpPr/>
          <p:nvPr/>
        </p:nvSpPr>
        <p:spPr>
          <a:xfrm rot="10800000">
            <a:off x="2513668" y="1981280"/>
            <a:ext cx="1754462" cy="1329081"/>
          </a:xfrm>
          <a:prstGeom prst="arc">
            <a:avLst/>
          </a:prstGeom>
          <a:ln w="76200">
            <a:solidFill>
              <a:srgbClr val="FFFF00"/>
            </a:solidFill>
            <a:prstDash val="sysDot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c 38"/>
          <p:cNvSpPr/>
          <p:nvPr/>
        </p:nvSpPr>
        <p:spPr>
          <a:xfrm rot="10800000">
            <a:off x="1690386" y="5000623"/>
            <a:ext cx="2805413" cy="1323977"/>
          </a:xfrm>
          <a:prstGeom prst="arc">
            <a:avLst>
              <a:gd name="adj1" fmla="val 15844818"/>
              <a:gd name="adj2" fmla="val 0"/>
            </a:avLst>
          </a:prstGeom>
          <a:ln w="76200">
            <a:solidFill>
              <a:srgbClr val="FFFF00"/>
            </a:solidFill>
            <a:prstDash val="sysDot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6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200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WRF simulations for ORCAS domain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00600" y="2057400"/>
            <a:ext cx="3503712" cy="452596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3" t="15000" r="57046" b="11667"/>
          <a:stretch/>
        </p:blipFill>
        <p:spPr bwMode="auto">
          <a:xfrm>
            <a:off x="762000" y="2512419"/>
            <a:ext cx="3698104" cy="3615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8600" y="1411032"/>
            <a:ext cx="76349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/>
              <a:t>WRF </a:t>
            </a:r>
            <a:r>
              <a:rPr lang="en-US" sz="2200" dirty="0" smtClean="0"/>
              <a:t>simulations: </a:t>
            </a:r>
            <a:r>
              <a:rPr lang="en-US" sz="2200" dirty="0"/>
              <a:t>February </a:t>
            </a:r>
            <a:r>
              <a:rPr lang="en-US" sz="2200" dirty="0" smtClean="0"/>
              <a:t>24 UTC 00 </a:t>
            </a:r>
            <a:r>
              <a:rPr lang="en-US" sz="2200" dirty="0"/>
              <a:t>– February </a:t>
            </a:r>
            <a:r>
              <a:rPr lang="en-US" sz="2200" dirty="0" smtClean="0"/>
              <a:t>26 UTC 00 2016</a:t>
            </a:r>
          </a:p>
          <a:p>
            <a:r>
              <a:rPr lang="en-US" sz="2200" dirty="0" smtClean="0"/>
              <a:t>12 km parent domain with 2.4 km nested domain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0825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603346"/>
            <a:ext cx="6858000" cy="3254654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4"/>
          <a:srcRect l="11231" r="5547"/>
          <a:stretch/>
        </p:blipFill>
        <p:spPr>
          <a:xfrm>
            <a:off x="805552" y="454260"/>
            <a:ext cx="5697013" cy="32444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6200000">
            <a:off x="211385" y="960943"/>
            <a:ext cx="865943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err="1"/>
              <a:t>RHi</a:t>
            </a:r>
            <a:r>
              <a:rPr lang="en-US" dirty="0"/>
              <a:t> (%)</a:t>
            </a:r>
          </a:p>
        </p:txBody>
      </p:sp>
      <p:sp>
        <p:nvSpPr>
          <p:cNvPr id="7" name="Rectangle 6"/>
          <p:cNvSpPr/>
          <p:nvPr/>
        </p:nvSpPr>
        <p:spPr>
          <a:xfrm rot="16200000">
            <a:off x="211384" y="2404109"/>
            <a:ext cx="865943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err="1"/>
              <a:t>RHi</a:t>
            </a:r>
            <a:r>
              <a:rPr lang="en-US" dirty="0"/>
              <a:t> (%)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03461" y="-22412"/>
            <a:ext cx="7478210" cy="6663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smtClean="0"/>
              <a:t>RH – T distributions (ORCAS and WRF)</a:t>
            </a:r>
            <a:endParaRPr lang="en-US" sz="2500" b="1" dirty="0"/>
          </a:p>
        </p:txBody>
      </p:sp>
      <p:sp>
        <p:nvSpPr>
          <p:cNvPr id="9" name="Rectangle 8"/>
          <p:cNvSpPr/>
          <p:nvPr/>
        </p:nvSpPr>
        <p:spPr>
          <a:xfrm>
            <a:off x="1114542" y="739588"/>
            <a:ext cx="123848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 err="1" smtClean="0"/>
              <a:t>Obs</a:t>
            </a:r>
            <a:r>
              <a:rPr lang="en-US" sz="1500" b="1" dirty="0" smtClean="0"/>
              <a:t>: In-cloud</a:t>
            </a:r>
            <a:endParaRPr lang="en-US" sz="1500" b="1" dirty="0"/>
          </a:p>
        </p:txBody>
      </p:sp>
      <p:sp>
        <p:nvSpPr>
          <p:cNvPr id="10" name="Rectangle 9"/>
          <p:cNvSpPr/>
          <p:nvPr/>
        </p:nvSpPr>
        <p:spPr>
          <a:xfrm>
            <a:off x="1110592" y="2245223"/>
            <a:ext cx="131863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 err="1" smtClean="0"/>
              <a:t>Obs</a:t>
            </a:r>
            <a:r>
              <a:rPr lang="en-US" sz="1500" b="1" dirty="0" smtClean="0"/>
              <a:t>: Clear-sky</a:t>
            </a:r>
            <a:endParaRPr lang="en-US" sz="1500" b="1" dirty="0"/>
          </a:p>
        </p:txBody>
      </p:sp>
      <p:sp>
        <p:nvSpPr>
          <p:cNvPr id="11" name="Rectangle 10"/>
          <p:cNvSpPr/>
          <p:nvPr/>
        </p:nvSpPr>
        <p:spPr>
          <a:xfrm>
            <a:off x="3410512" y="696297"/>
            <a:ext cx="2906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ORCAS: 2DC and CDP probes</a:t>
            </a:r>
            <a:endParaRPr lang="en-US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6444746" y="587188"/>
            <a:ext cx="785077" cy="1401311"/>
            <a:chOff x="5996723" y="609600"/>
            <a:chExt cx="785077" cy="1401311"/>
          </a:xfrm>
        </p:grpSpPr>
        <p:sp>
          <p:nvSpPr>
            <p:cNvPr id="13" name="Rectangle 12"/>
            <p:cNvSpPr/>
            <p:nvPr/>
          </p:nvSpPr>
          <p:spPr>
            <a:xfrm>
              <a:off x="5996723" y="609600"/>
              <a:ext cx="657729" cy="129266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dirty="0" smtClean="0"/>
                <a:t>0.3</a:t>
              </a:r>
            </a:p>
            <a:p>
              <a:endParaRPr lang="en-US" sz="200" dirty="0"/>
            </a:p>
            <a:p>
              <a:r>
                <a:rPr lang="en-US" dirty="0" smtClean="0"/>
                <a:t>0.2</a:t>
              </a:r>
            </a:p>
            <a:p>
              <a:endParaRPr lang="en-US" sz="200" dirty="0"/>
            </a:p>
            <a:p>
              <a:r>
                <a:rPr lang="en-US" dirty="0" smtClean="0"/>
                <a:t>0.1</a:t>
              </a:r>
            </a:p>
            <a:p>
              <a:endParaRPr lang="en-US" sz="200" dirty="0"/>
            </a:p>
            <a:p>
              <a:r>
                <a:rPr lang="en-US" dirty="0"/>
                <a:t>0</a:t>
              </a:r>
            </a:p>
          </p:txBody>
        </p:sp>
        <p:sp>
          <p:nvSpPr>
            <p:cNvPr id="14" name="Rectangle 13"/>
            <p:cNvSpPr/>
            <p:nvPr/>
          </p:nvSpPr>
          <p:spPr>
            <a:xfrm rot="5400000">
              <a:off x="5926020" y="1155132"/>
              <a:ext cx="1342227" cy="3693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dirty="0" smtClean="0"/>
                <a:t>frequency    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444749" y="2111188"/>
            <a:ext cx="794251" cy="1484599"/>
            <a:chOff x="5996723" y="609600"/>
            <a:chExt cx="751825" cy="1401311"/>
          </a:xfrm>
        </p:grpSpPr>
        <p:sp>
          <p:nvSpPr>
            <p:cNvPr id="16" name="Rectangle 15"/>
            <p:cNvSpPr/>
            <p:nvPr/>
          </p:nvSpPr>
          <p:spPr>
            <a:xfrm>
              <a:off x="5996723" y="609600"/>
              <a:ext cx="657729" cy="129266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dirty="0" smtClean="0"/>
                <a:t>0.3</a:t>
              </a:r>
            </a:p>
            <a:p>
              <a:endParaRPr lang="en-US" sz="200" dirty="0"/>
            </a:p>
            <a:p>
              <a:r>
                <a:rPr lang="en-US" dirty="0" smtClean="0"/>
                <a:t>0.2</a:t>
              </a:r>
            </a:p>
            <a:p>
              <a:endParaRPr lang="en-US" sz="200" dirty="0"/>
            </a:p>
            <a:p>
              <a:r>
                <a:rPr lang="en-US" dirty="0" smtClean="0"/>
                <a:t>0.1</a:t>
              </a:r>
            </a:p>
            <a:p>
              <a:endParaRPr lang="en-US" sz="200" dirty="0"/>
            </a:p>
            <a:p>
              <a:r>
                <a:rPr lang="en-US" dirty="0"/>
                <a:t>0</a:t>
              </a:r>
            </a:p>
          </p:txBody>
        </p:sp>
        <p:sp>
          <p:nvSpPr>
            <p:cNvPr id="17" name="Rectangle 16"/>
            <p:cNvSpPr/>
            <p:nvPr/>
          </p:nvSpPr>
          <p:spPr>
            <a:xfrm rot="5400000">
              <a:off x="5892768" y="1155132"/>
              <a:ext cx="1342227" cy="3693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dirty="0" smtClean="0"/>
                <a:t>frequency    </a:t>
              </a:r>
              <a:endParaRPr lang="en-US" dirty="0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2810223" y="2245223"/>
            <a:ext cx="3567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No ice/liquid </a:t>
            </a:r>
            <a:r>
              <a:rPr lang="en-US" b="1" dirty="0" smtClean="0"/>
              <a:t>in 1 Hz measurements</a:t>
            </a:r>
            <a:endParaRPr lang="en-US" b="1" dirty="0"/>
          </a:p>
        </p:txBody>
      </p:sp>
      <p:sp>
        <p:nvSpPr>
          <p:cNvPr id="20" name="Rectangle 19"/>
          <p:cNvSpPr/>
          <p:nvPr/>
        </p:nvSpPr>
        <p:spPr>
          <a:xfrm>
            <a:off x="1119537" y="4008071"/>
            <a:ext cx="130195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 smtClean="0"/>
              <a:t>WRF: In-cloud</a:t>
            </a:r>
            <a:endParaRPr lang="en-US" sz="1500" b="1" dirty="0"/>
          </a:p>
        </p:txBody>
      </p:sp>
      <p:sp>
        <p:nvSpPr>
          <p:cNvPr id="21" name="Rectangle 20"/>
          <p:cNvSpPr/>
          <p:nvPr/>
        </p:nvSpPr>
        <p:spPr>
          <a:xfrm>
            <a:off x="1115587" y="5513706"/>
            <a:ext cx="138211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 smtClean="0"/>
              <a:t>WRF: Clear-sky</a:t>
            </a:r>
            <a:endParaRPr lang="en-US" sz="1500" b="1" dirty="0"/>
          </a:p>
        </p:txBody>
      </p:sp>
      <p:sp>
        <p:nvSpPr>
          <p:cNvPr id="25" name="Rectangle 24"/>
          <p:cNvSpPr/>
          <p:nvPr/>
        </p:nvSpPr>
        <p:spPr>
          <a:xfrm>
            <a:off x="6934200" y="3747560"/>
            <a:ext cx="1981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Morrison double moment microphysics scheme</a:t>
            </a:r>
          </a:p>
        </p:txBody>
      </p:sp>
    </p:spTree>
    <p:extLst>
      <p:ext uri="{BB962C8B-B14F-4D97-AF65-F5344CB8AC3E}">
        <p14:creationId xmlns:p14="http://schemas.microsoft.com/office/powerpoint/2010/main" val="369134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t="8746" r="6732"/>
          <a:stretch/>
        </p:blipFill>
        <p:spPr>
          <a:xfrm>
            <a:off x="2484363" y="3657600"/>
            <a:ext cx="6812037" cy="316301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-63744"/>
            <a:ext cx="7303715" cy="34661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5638" y="778802"/>
            <a:ext cx="3124200" cy="1752013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Correlations between </a:t>
            </a:r>
            <a:r>
              <a:rPr lang="en-US" sz="2400" b="1" dirty="0"/>
              <a:t>cloud microphysical </a:t>
            </a:r>
            <a:r>
              <a:rPr lang="en-US" sz="2400" b="1" dirty="0" smtClean="0"/>
              <a:t>properties and </a:t>
            </a:r>
            <a:br>
              <a:rPr lang="en-US" sz="2400" b="1" dirty="0" smtClean="0"/>
            </a:br>
            <a:r>
              <a:rPr lang="en-US" sz="2400" b="1" dirty="0" smtClean="0"/>
              <a:t>ice supersaturation frequency</a:t>
            </a:r>
            <a:endParaRPr lang="en-US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3843907" y="1802368"/>
            <a:ext cx="838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ORCAS</a:t>
            </a:r>
          </a:p>
        </p:txBody>
      </p:sp>
      <p:sp>
        <p:nvSpPr>
          <p:cNvPr id="7" name="Rectangle 6"/>
          <p:cNvSpPr/>
          <p:nvPr/>
        </p:nvSpPr>
        <p:spPr>
          <a:xfrm>
            <a:off x="3962400" y="5943600"/>
            <a:ext cx="764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CAM5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-59839" y="4716283"/>
            <a:ext cx="297220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/>
            <a:r>
              <a:rPr lang="en-US" sz="2200" b="1" dirty="0"/>
              <a:t>C</a:t>
            </a:r>
            <a:r>
              <a:rPr lang="en-US" sz="2200" b="1" dirty="0" smtClean="0"/>
              <a:t>orrelations </a:t>
            </a:r>
            <a:r>
              <a:rPr lang="en-US" sz="2200" b="1" dirty="0"/>
              <a:t>between ISS and microphysical properties (IWC, LWC) </a:t>
            </a:r>
            <a:r>
              <a:rPr lang="en-US" sz="2200" b="1" dirty="0" smtClean="0"/>
              <a:t>are different between </a:t>
            </a:r>
            <a:r>
              <a:rPr lang="en-US" sz="2200" b="1" dirty="0"/>
              <a:t>ORCAS </a:t>
            </a:r>
            <a:r>
              <a:rPr lang="en-US" sz="2200" b="1" dirty="0" smtClean="0"/>
              <a:t>and CAM5</a:t>
            </a:r>
            <a:endParaRPr lang="en-US" sz="2200" b="1" i="1" u="sng" dirty="0" smtClean="0"/>
          </a:p>
        </p:txBody>
      </p:sp>
      <p:pic>
        <p:nvPicPr>
          <p:cNvPr id="8" name="Picture 4" descr="https://lh4.googleusercontent.com/QKd8c-370RAXefztRawJWUeJFq7-6MspQd3uTBs-CWqicgOqSwyvlP0RuS-j5tBlkzv8aiy5Ib2aeoCDI7w3sJrLRoh92Jwa0kyK6G-YEUwvlTzqYOkVFpQfjST_V-s-aoSlvjOHbk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0" t="46149" r="35913" b="37184"/>
          <a:stretch/>
        </p:blipFill>
        <p:spPr bwMode="auto">
          <a:xfrm>
            <a:off x="113638" y="3193792"/>
            <a:ext cx="2198730" cy="133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 rot="16200000">
            <a:off x="2143568" y="1398677"/>
            <a:ext cx="1829988" cy="2923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300" dirty="0"/>
              <a:t>log</a:t>
            </a:r>
            <a:r>
              <a:rPr lang="en-US" sz="1300" baseline="-25000" dirty="0"/>
              <a:t>10</a:t>
            </a:r>
            <a:r>
              <a:rPr lang="en-US" sz="1300" dirty="0"/>
              <a:t>(IWC) (log</a:t>
            </a:r>
            <a:r>
              <a:rPr lang="en-US" sz="1300" baseline="-25000" dirty="0"/>
              <a:t>10</a:t>
            </a:r>
            <a:r>
              <a:rPr lang="en-US" sz="1300" dirty="0"/>
              <a:t>(g m-3))</a:t>
            </a:r>
          </a:p>
        </p:txBody>
      </p:sp>
      <p:sp>
        <p:nvSpPr>
          <p:cNvPr id="11" name="Rectangle 10"/>
          <p:cNvSpPr/>
          <p:nvPr/>
        </p:nvSpPr>
        <p:spPr>
          <a:xfrm rot="16200000">
            <a:off x="4203294" y="1398677"/>
            <a:ext cx="1849224" cy="2923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300" dirty="0" smtClean="0"/>
              <a:t>log</a:t>
            </a:r>
            <a:r>
              <a:rPr lang="en-US" sz="1300" baseline="-25000" dirty="0" smtClean="0"/>
              <a:t>10</a:t>
            </a:r>
            <a:r>
              <a:rPr lang="en-US" sz="1300" dirty="0" smtClean="0"/>
              <a:t>(LWC</a:t>
            </a:r>
            <a:r>
              <a:rPr lang="en-US" sz="1300" dirty="0"/>
              <a:t>) (log</a:t>
            </a:r>
            <a:r>
              <a:rPr lang="en-US" sz="1300" baseline="-25000" dirty="0"/>
              <a:t>10</a:t>
            </a:r>
            <a:r>
              <a:rPr lang="en-US" sz="1300" dirty="0"/>
              <a:t>(g m-3))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6479938" y="1349920"/>
            <a:ext cx="1434624" cy="2923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300" dirty="0" smtClean="0"/>
              <a:t>log</a:t>
            </a:r>
            <a:r>
              <a:rPr lang="en-US" sz="1300" baseline="-25000" dirty="0" smtClean="0"/>
              <a:t>10</a:t>
            </a:r>
            <a:r>
              <a:rPr lang="en-US" sz="1300" dirty="0" smtClean="0"/>
              <a:t>( IWC / LWC ) </a:t>
            </a:r>
            <a:endParaRPr lang="en-US" sz="1300" dirty="0"/>
          </a:p>
        </p:txBody>
      </p:sp>
      <p:sp>
        <p:nvSpPr>
          <p:cNvPr id="13" name="Rectangle 12"/>
          <p:cNvSpPr/>
          <p:nvPr/>
        </p:nvSpPr>
        <p:spPr>
          <a:xfrm rot="16200000">
            <a:off x="2180446" y="4798043"/>
            <a:ext cx="1829988" cy="2923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300" dirty="0"/>
              <a:t>log</a:t>
            </a:r>
            <a:r>
              <a:rPr lang="en-US" sz="1300" baseline="-25000" dirty="0"/>
              <a:t>10</a:t>
            </a:r>
            <a:r>
              <a:rPr lang="en-US" sz="1300" dirty="0"/>
              <a:t>(IWC) (log</a:t>
            </a:r>
            <a:r>
              <a:rPr lang="en-US" sz="1300" baseline="-25000" dirty="0"/>
              <a:t>10</a:t>
            </a:r>
            <a:r>
              <a:rPr lang="en-US" sz="1300" dirty="0"/>
              <a:t>(g m-3))</a:t>
            </a:r>
          </a:p>
        </p:txBody>
      </p:sp>
      <p:sp>
        <p:nvSpPr>
          <p:cNvPr id="14" name="Rectangle 13"/>
          <p:cNvSpPr/>
          <p:nvPr/>
        </p:nvSpPr>
        <p:spPr>
          <a:xfrm rot="16200000">
            <a:off x="4229875" y="4788425"/>
            <a:ext cx="1849224" cy="2923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300" dirty="0" smtClean="0"/>
              <a:t>log</a:t>
            </a:r>
            <a:r>
              <a:rPr lang="en-US" sz="1300" baseline="-25000" dirty="0" smtClean="0"/>
              <a:t>10</a:t>
            </a:r>
            <a:r>
              <a:rPr lang="en-US" sz="1300" dirty="0" smtClean="0"/>
              <a:t>(LWC</a:t>
            </a:r>
            <a:r>
              <a:rPr lang="en-US" sz="1300" dirty="0"/>
              <a:t>) (log</a:t>
            </a:r>
            <a:r>
              <a:rPr lang="en-US" sz="1300" baseline="-25000" dirty="0"/>
              <a:t>10</a:t>
            </a:r>
            <a:r>
              <a:rPr lang="en-US" sz="1300" dirty="0"/>
              <a:t>(g m-3))</a:t>
            </a:r>
          </a:p>
        </p:txBody>
      </p:sp>
      <p:sp>
        <p:nvSpPr>
          <p:cNvPr id="15" name="Rectangle 14"/>
          <p:cNvSpPr/>
          <p:nvPr/>
        </p:nvSpPr>
        <p:spPr>
          <a:xfrm rot="16200000">
            <a:off x="6510240" y="4745329"/>
            <a:ext cx="1434624" cy="2923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300" dirty="0" smtClean="0"/>
              <a:t>log</a:t>
            </a:r>
            <a:r>
              <a:rPr lang="en-US" sz="1300" baseline="-25000" dirty="0" smtClean="0"/>
              <a:t>10</a:t>
            </a:r>
            <a:r>
              <a:rPr lang="en-US" sz="1300" dirty="0" smtClean="0"/>
              <a:t>( IWC / LWC ) </a:t>
            </a:r>
            <a:endParaRPr lang="en-US" sz="1300" dirty="0"/>
          </a:p>
        </p:txBody>
      </p:sp>
      <p:sp>
        <p:nvSpPr>
          <p:cNvPr id="6" name="Rectangle 5"/>
          <p:cNvSpPr/>
          <p:nvPr/>
        </p:nvSpPr>
        <p:spPr>
          <a:xfrm>
            <a:off x="5540532" y="3124200"/>
            <a:ext cx="1325748" cy="2923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300" b="1" dirty="0"/>
              <a:t>Frequency of ISS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627380" y="3147514"/>
            <a:ext cx="1364220" cy="2923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300" b="1" dirty="0" smtClean="0"/>
              <a:t> Frequency </a:t>
            </a:r>
            <a:r>
              <a:rPr lang="en-US" sz="1300" b="1" dirty="0"/>
              <a:t>of ISS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512580" y="3133614"/>
            <a:ext cx="1402692" cy="2923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300" b="1" dirty="0"/>
              <a:t>Frequency of </a:t>
            </a:r>
            <a:r>
              <a:rPr lang="en-US" sz="1300" b="1" dirty="0" smtClean="0"/>
              <a:t>ISS  </a:t>
            </a:r>
            <a:endParaRPr lang="en-US" sz="1300" b="1" dirty="0"/>
          </a:p>
        </p:txBody>
      </p:sp>
      <p:sp>
        <p:nvSpPr>
          <p:cNvPr id="19" name="Rectangle 18"/>
          <p:cNvSpPr/>
          <p:nvPr/>
        </p:nvSpPr>
        <p:spPr>
          <a:xfrm>
            <a:off x="5653585" y="6528542"/>
            <a:ext cx="1325748" cy="2923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300" b="1" dirty="0"/>
              <a:t>Frequency of ISS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34785" y="6514859"/>
            <a:ext cx="1364220" cy="2923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300" b="1" dirty="0" smtClean="0"/>
              <a:t> Frequency </a:t>
            </a:r>
            <a:r>
              <a:rPr lang="en-US" sz="1300" b="1" dirty="0"/>
              <a:t>of ISS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72385" y="6528542"/>
            <a:ext cx="1364220" cy="2923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300" b="1" dirty="0"/>
              <a:t>Frequency of </a:t>
            </a:r>
            <a:r>
              <a:rPr lang="en-US" sz="1300" b="1" dirty="0" smtClean="0"/>
              <a:t>ISS </a:t>
            </a:r>
            <a:endParaRPr lang="en-US" sz="1300" b="1" dirty="0"/>
          </a:p>
        </p:txBody>
      </p:sp>
      <p:sp>
        <p:nvSpPr>
          <p:cNvPr id="9" name="Rectangle 8"/>
          <p:cNvSpPr/>
          <p:nvPr/>
        </p:nvSpPr>
        <p:spPr>
          <a:xfrm>
            <a:off x="5596381" y="3362161"/>
            <a:ext cx="167385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 smtClean="0"/>
              <a:t>CAM5 0.23°×0.31° </a:t>
            </a: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35280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89430" y="4648200"/>
            <a:ext cx="2057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WRF time output: 2016/02/25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UTC 00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1459" y="3474798"/>
            <a:ext cx="6358327" cy="3017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127839"/>
            <a:ext cx="6358327" cy="30175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3240024"/>
            <a:ext cx="7302442" cy="34655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b="9074"/>
          <a:stretch/>
        </p:blipFill>
        <p:spPr>
          <a:xfrm>
            <a:off x="2362200" y="-26894"/>
            <a:ext cx="7302442" cy="3151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086" y="824696"/>
            <a:ext cx="2906501" cy="1554162"/>
          </a:xfrm>
        </p:spPr>
        <p:txBody>
          <a:bodyPr>
            <a:normAutofit fontScale="90000"/>
          </a:bodyPr>
          <a:lstStyle/>
          <a:p>
            <a:pPr algn="l"/>
            <a:r>
              <a:rPr lang="en-US" sz="2500" b="1" dirty="0" smtClean="0"/>
              <a:t>Frequency of ice supersaturation and cloud microphysical properties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150605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3948056"/>
            <a:ext cx="5202267" cy="2468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6553200" cy="563562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T</a:t>
            </a:r>
            <a:r>
              <a:rPr lang="en-US" sz="2400" b="1" dirty="0" smtClean="0"/>
              <a:t>otal number of samples of ice and liquid phase </a:t>
            </a:r>
            <a:r>
              <a:rPr lang="en-US" sz="2400" b="1" dirty="0"/>
              <a:t>in </a:t>
            </a:r>
            <a:r>
              <a:rPr lang="en-US" sz="2400" b="1" dirty="0" smtClean="0"/>
              <a:t>ORCAS, WRF and CAM5</a:t>
            </a:r>
            <a:endParaRPr lang="en-US" sz="2400" b="1" dirty="0"/>
          </a:p>
        </p:txBody>
      </p:sp>
      <p:pic>
        <p:nvPicPr>
          <p:cNvPr id="11" name="Content Placeholder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330" y="1143000"/>
            <a:ext cx="5202270" cy="24688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r="6256"/>
          <a:stretch/>
        </p:blipFill>
        <p:spPr>
          <a:xfrm>
            <a:off x="-304800" y="1143000"/>
            <a:ext cx="4876800" cy="24688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05200" y="2819400"/>
            <a:ext cx="838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ORCAS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8066849" y="2819400"/>
            <a:ext cx="630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WRF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6096000" y="4572000"/>
            <a:ext cx="816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CAM%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7247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5-07-25 at 3.19.2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89"/>
          <a:stretch/>
        </p:blipFill>
        <p:spPr>
          <a:xfrm>
            <a:off x="3124201" y="4038600"/>
            <a:ext cx="2838032" cy="2743200"/>
          </a:xfrm>
          <a:prstGeom prst="rect">
            <a:avLst/>
          </a:prstGeom>
        </p:spPr>
      </p:pic>
      <p:pic>
        <p:nvPicPr>
          <p:cNvPr id="10" name="Picture 9" descr="Screen Shot 2015-07-25 at 3.17.4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4046"/>
            <a:ext cx="4343400" cy="35407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28"/>
            <a:ext cx="8229600" cy="715962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Ongoing work: Comparisons with CAM5 along flight track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4572000" y="1066800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Offline Meteorology nudged by GEOS5 analysis data. </a:t>
            </a:r>
            <a:r>
              <a:rPr lang="en-US" i="1" dirty="0"/>
              <a:t>Collaborative work with </a:t>
            </a:r>
            <a:r>
              <a:rPr lang="en-US" i="1" dirty="0" err="1" smtClean="0"/>
              <a:t>Xiaohong</a:t>
            </a:r>
            <a:r>
              <a:rPr lang="en-US" i="1" dirty="0" smtClean="0"/>
              <a:t> </a:t>
            </a:r>
            <a:r>
              <a:rPr lang="en-US" i="1" dirty="0"/>
              <a:t>Liu and </a:t>
            </a:r>
            <a:r>
              <a:rPr lang="en-US" i="1" dirty="0" err="1"/>
              <a:t>Chenglai</a:t>
            </a:r>
            <a:r>
              <a:rPr lang="en-US" i="1" dirty="0"/>
              <a:t> Wu </a:t>
            </a:r>
            <a:r>
              <a:rPr lang="en-US" i="1" dirty="0" smtClean="0"/>
              <a:t>(U</a:t>
            </a:r>
            <a:r>
              <a:rPr lang="en-US" i="1" dirty="0"/>
              <a:t>. </a:t>
            </a:r>
            <a:r>
              <a:rPr lang="en-US" i="1" dirty="0" smtClean="0"/>
              <a:t>Wyoming), and Andrew </a:t>
            </a:r>
            <a:r>
              <a:rPr lang="en-US" i="1" dirty="0" err="1" smtClean="0"/>
              <a:t>Gettelman</a:t>
            </a:r>
            <a:endParaRPr lang="en-US" i="1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HIPPO#4 RF05 case study: </a:t>
            </a:r>
          </a:p>
          <a:p>
            <a:r>
              <a:rPr lang="en-US" b="1" dirty="0" smtClean="0"/>
              <a:t>Missing clouds due to lack of water vapor spatial variability</a:t>
            </a:r>
          </a:p>
        </p:txBody>
      </p:sp>
      <p:pic>
        <p:nvPicPr>
          <p:cNvPr id="9" name="Picture 8" descr="Screen Shot 2015-07-25 at 3.17.2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114800"/>
            <a:ext cx="2833141" cy="2743200"/>
          </a:xfrm>
          <a:prstGeom prst="rect">
            <a:avLst/>
          </a:prstGeom>
        </p:spPr>
      </p:pic>
      <p:pic>
        <p:nvPicPr>
          <p:cNvPr id="17" name="Picture 16" descr="Screen Shot 2015-07-25 at 3.22.03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7" t="30624" r="14886" b="8442"/>
          <a:stretch/>
        </p:blipFill>
        <p:spPr>
          <a:xfrm>
            <a:off x="5867400" y="4139547"/>
            <a:ext cx="285144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2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7"/>
          <p:cNvPicPr>
            <a:picLocks noChangeAspect="1" noChangeArrowheads="1"/>
          </p:cNvPicPr>
          <p:nvPr/>
        </p:nvPicPr>
        <p:blipFill>
          <a:blip r:embed="rId3" cstate="print"/>
          <a:srcRect b="28038"/>
          <a:stretch>
            <a:fillRect/>
          </a:stretch>
        </p:blipFill>
        <p:spPr bwMode="auto">
          <a:xfrm>
            <a:off x="220639" y="2444483"/>
            <a:ext cx="6576196" cy="3193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47"/>
          <p:cNvPicPr>
            <a:picLocks noChangeAspect="1" noChangeArrowheads="1"/>
          </p:cNvPicPr>
          <p:nvPr/>
        </p:nvPicPr>
        <p:blipFill>
          <a:blip r:embed="rId3" cstate="print"/>
          <a:srcRect t="70849"/>
          <a:stretch>
            <a:fillRect/>
          </a:stretch>
        </p:blipFill>
        <p:spPr bwMode="auto">
          <a:xfrm>
            <a:off x="228632" y="5564472"/>
            <a:ext cx="6576196" cy="1293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矩形 26"/>
          <p:cNvSpPr/>
          <p:nvPr/>
        </p:nvSpPr>
        <p:spPr>
          <a:xfrm>
            <a:off x="339373" y="1478642"/>
            <a:ext cx="3166620" cy="446276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300" dirty="0">
                <a:solidFill>
                  <a:srgbClr val="FF6600"/>
                </a:solidFill>
                <a:latin typeface="+mj-lt"/>
                <a:ea typeface="宋体" pitchFamily="2" charset="-122"/>
              </a:rPr>
              <a:t> </a:t>
            </a:r>
            <a:r>
              <a:rPr lang="en-US" altLang="zh-CN" sz="2300" b="1" dirty="0">
                <a:solidFill>
                  <a:srgbClr val="FF6600"/>
                </a:solidFill>
                <a:latin typeface="+mj-lt"/>
                <a:ea typeface="宋体" pitchFamily="2" charset="-122"/>
              </a:rPr>
              <a:t>ISS = RHi - 1 =   e / </a:t>
            </a:r>
            <a:r>
              <a:rPr lang="en-US" altLang="zh-CN" sz="2300" b="1" dirty="0" err="1" smtClean="0">
                <a:solidFill>
                  <a:srgbClr val="FF6600"/>
                </a:solidFill>
                <a:latin typeface="+mj-lt"/>
                <a:ea typeface="宋体" pitchFamily="2" charset="-122"/>
              </a:rPr>
              <a:t>e</a:t>
            </a:r>
            <a:r>
              <a:rPr lang="en-US" altLang="zh-CN" sz="2300" b="1" baseline="-25000" dirty="0" err="1" smtClean="0">
                <a:solidFill>
                  <a:srgbClr val="FF6600"/>
                </a:solidFill>
                <a:latin typeface="+mj-lt"/>
                <a:ea typeface="宋体" pitchFamily="2" charset="-122"/>
              </a:rPr>
              <a:t>s</a:t>
            </a:r>
            <a:r>
              <a:rPr lang="en-US" altLang="zh-CN" sz="2300" b="1" dirty="0" smtClean="0">
                <a:solidFill>
                  <a:srgbClr val="FF6600"/>
                </a:solidFill>
                <a:latin typeface="+mj-lt"/>
                <a:ea typeface="宋体" pitchFamily="2" charset="-122"/>
              </a:rPr>
              <a:t>  - </a:t>
            </a:r>
            <a:r>
              <a:rPr lang="en-US" altLang="zh-CN" sz="2300" b="1" dirty="0">
                <a:solidFill>
                  <a:srgbClr val="FF6600"/>
                </a:solidFill>
                <a:latin typeface="+mj-lt"/>
                <a:ea typeface="宋体" pitchFamily="2" charset="-122"/>
              </a:rPr>
              <a:t>1 </a:t>
            </a:r>
            <a:endParaRPr lang="en-US" altLang="zh-CN" sz="2300" dirty="0">
              <a:solidFill>
                <a:srgbClr val="FF6600"/>
              </a:solidFill>
              <a:latin typeface="+mj-lt"/>
              <a:ea typeface="宋体" pitchFamily="2" charset="-122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0" y="2145268"/>
            <a:ext cx="2782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baseline="0" dirty="0" smtClean="0"/>
              <a:t>(</a:t>
            </a:r>
            <a:r>
              <a:rPr lang="en-US" dirty="0" smtClean="0"/>
              <a:t>Peter</a:t>
            </a:r>
            <a:r>
              <a:rPr lang="en-US" i="1" dirty="0" smtClean="0"/>
              <a:t> et al., Science, </a:t>
            </a:r>
            <a:r>
              <a:rPr lang="en-US" dirty="0" smtClean="0"/>
              <a:t>2006</a:t>
            </a:r>
            <a:r>
              <a:rPr lang="en-US" i="1" dirty="0" smtClean="0"/>
              <a:t>)</a:t>
            </a:r>
          </a:p>
        </p:txBody>
      </p:sp>
      <p:sp>
        <p:nvSpPr>
          <p:cNvPr id="13" name="标题 7"/>
          <p:cNvSpPr txBox="1">
            <a:spLocks/>
          </p:cNvSpPr>
          <p:nvPr/>
        </p:nvSpPr>
        <p:spPr>
          <a:xfrm>
            <a:off x="0" y="533400"/>
            <a:ext cx="7011987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300" b="1" dirty="0" smtClean="0">
                <a:solidFill>
                  <a:srgbClr val="0070C0"/>
                </a:solidFill>
              </a:rPr>
              <a:t>Ice Supersaturation (ISS)</a:t>
            </a:r>
            <a:endParaRPr lang="en-US" sz="2300" b="1" dirty="0"/>
          </a:p>
        </p:txBody>
      </p:sp>
      <p:sp>
        <p:nvSpPr>
          <p:cNvPr id="14" name="矩形 19"/>
          <p:cNvSpPr/>
          <p:nvPr/>
        </p:nvSpPr>
        <p:spPr>
          <a:xfrm>
            <a:off x="381000" y="971195"/>
            <a:ext cx="5888407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300" b="1" dirty="0" smtClean="0"/>
              <a:t>Prerequisite condition for ice crystal formation</a:t>
            </a:r>
            <a:endParaRPr lang="en-US" altLang="zh-CN" sz="2300" dirty="0"/>
          </a:p>
        </p:txBody>
      </p:sp>
      <p:sp>
        <p:nvSpPr>
          <p:cNvPr id="16" name="标题 7"/>
          <p:cNvSpPr txBox="1">
            <a:spLocks/>
          </p:cNvSpPr>
          <p:nvPr/>
        </p:nvSpPr>
        <p:spPr>
          <a:xfrm>
            <a:off x="312761" y="0"/>
            <a:ext cx="8526439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/>
              <a:t>Birthplace of ice crystals – ice </a:t>
            </a:r>
            <a:r>
              <a:rPr lang="en-US" sz="3000" b="1" dirty="0"/>
              <a:t>s</a:t>
            </a:r>
            <a:r>
              <a:rPr lang="en-US" sz="3000" b="1" dirty="0" smtClean="0"/>
              <a:t>upersaturation</a:t>
            </a:r>
            <a:endParaRPr lang="en-US" sz="3000" b="1" dirty="0"/>
          </a:p>
        </p:txBody>
      </p:sp>
      <p:sp>
        <p:nvSpPr>
          <p:cNvPr id="20" name="内容占位符 9"/>
          <p:cNvSpPr>
            <a:spLocks/>
          </p:cNvSpPr>
          <p:nvPr/>
        </p:nvSpPr>
        <p:spPr bwMode="auto">
          <a:xfrm>
            <a:off x="3560947" y="1328350"/>
            <a:ext cx="6159500" cy="96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0033CC"/>
              </a:buClr>
              <a:buFontTx/>
              <a:buChar char="•"/>
              <a:defRPr/>
            </a:pPr>
            <a:r>
              <a:rPr lang="en-US" altLang="zh-CN" sz="2000" b="1" dirty="0" smtClean="0">
                <a:latin typeface="Arial" charset="0"/>
                <a:ea typeface="宋体" pitchFamily="2" charset="-122"/>
              </a:rPr>
              <a:t>e</a:t>
            </a:r>
            <a:r>
              <a:rPr lang="en-US" altLang="zh-CN" sz="2000" dirty="0">
                <a:latin typeface="Arial" charset="0"/>
                <a:ea typeface="宋体" pitchFamily="2" charset="-122"/>
              </a:rPr>
              <a:t>: water vapor pressure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0033CC"/>
              </a:buClr>
              <a:buFontTx/>
              <a:buChar char="•"/>
              <a:defRPr/>
            </a:pPr>
            <a:r>
              <a:rPr lang="en-US" altLang="zh-CN" sz="2000" b="1" dirty="0" err="1">
                <a:latin typeface="Arial" charset="0"/>
                <a:ea typeface="宋体" pitchFamily="2" charset="-122"/>
              </a:rPr>
              <a:t>e</a:t>
            </a:r>
            <a:r>
              <a:rPr lang="en-US" altLang="zh-CN" sz="2000" b="1" baseline="-25000" dirty="0" err="1">
                <a:latin typeface="Arial" charset="0"/>
                <a:ea typeface="宋体" pitchFamily="2" charset="-122"/>
              </a:rPr>
              <a:t>s</a:t>
            </a:r>
            <a:r>
              <a:rPr lang="en-US" altLang="zh-CN" sz="2000" dirty="0">
                <a:latin typeface="Arial" charset="0"/>
                <a:ea typeface="宋体" pitchFamily="2" charset="-122"/>
              </a:rPr>
              <a:t>: </a:t>
            </a:r>
            <a:r>
              <a:rPr lang="en-US" altLang="zh-CN" sz="2000" dirty="0" smtClean="0">
                <a:latin typeface="Arial" charset="0"/>
                <a:ea typeface="宋体" pitchFamily="2" charset="-122"/>
              </a:rPr>
              <a:t>saturation vapor </a:t>
            </a:r>
            <a:r>
              <a:rPr lang="en-US" altLang="zh-CN" sz="2000" dirty="0">
                <a:latin typeface="Arial" charset="0"/>
                <a:ea typeface="宋体" pitchFamily="2" charset="-122"/>
              </a:rPr>
              <a:t>pressure </a:t>
            </a:r>
            <a:r>
              <a:rPr lang="en-US" altLang="zh-CN" sz="2000" dirty="0" err="1" smtClean="0">
                <a:latin typeface="Arial" charset="0"/>
                <a:ea typeface="宋体" pitchFamily="2" charset="-122"/>
              </a:rPr>
              <a:t>wrt</a:t>
            </a:r>
            <a:r>
              <a:rPr lang="en-US" altLang="zh-CN" sz="2000" dirty="0">
                <a:latin typeface="Arial" charset="0"/>
                <a:ea typeface="宋体" pitchFamily="2" charset="-122"/>
              </a:rPr>
              <a:t> </a:t>
            </a:r>
            <a:r>
              <a:rPr lang="en-US" altLang="zh-CN" sz="2000" dirty="0" smtClean="0">
                <a:latin typeface="Arial" charset="0"/>
                <a:ea typeface="宋体" pitchFamily="2" charset="-122"/>
              </a:rPr>
              <a:t>ice</a:t>
            </a:r>
            <a:endParaRPr lang="en-US" altLang="zh-CN" sz="2000" dirty="0">
              <a:latin typeface="Arial" charset="0"/>
              <a:ea typeface="宋体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97639" y="2843864"/>
            <a:ext cx="228202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How often do we see clear-sky ISS,</a:t>
            </a:r>
          </a:p>
          <a:p>
            <a:r>
              <a:rPr lang="en-US" sz="2000" dirty="0" smtClean="0"/>
              <a:t>In-cloud ISS and</a:t>
            </a:r>
          </a:p>
          <a:p>
            <a:r>
              <a:rPr lang="en-US" sz="2000" dirty="0" smtClean="0"/>
              <a:t>non-ISS clouds?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Three important </a:t>
            </a:r>
            <a:r>
              <a:rPr lang="en-US" sz="2000" dirty="0"/>
              <a:t>ISS </a:t>
            </a:r>
            <a:r>
              <a:rPr lang="en-US" sz="2000" dirty="0" smtClean="0"/>
              <a:t>characteristics:</a:t>
            </a:r>
          </a:p>
          <a:p>
            <a:pPr marL="457200" indent="-457200">
              <a:buAutoNum type="arabicPeriod"/>
            </a:pPr>
            <a:r>
              <a:rPr lang="en-US" sz="2000" i="1" dirty="0" smtClean="0"/>
              <a:t>Magnitude</a:t>
            </a:r>
          </a:p>
          <a:p>
            <a:pPr marL="457200" indent="-457200">
              <a:buAutoNum type="arabicPeriod"/>
            </a:pPr>
            <a:r>
              <a:rPr lang="en-US" sz="2000" i="1" dirty="0" smtClean="0"/>
              <a:t>Frequency of occurrence</a:t>
            </a:r>
            <a:endParaRPr lang="en-US" sz="2000" i="1" dirty="0"/>
          </a:p>
          <a:p>
            <a:pPr marL="457200" indent="-457200">
              <a:buAutoNum type="arabicPeriod"/>
            </a:pPr>
            <a:r>
              <a:rPr lang="en-US" sz="2000" i="1" dirty="0" smtClean="0"/>
              <a:t>Spatial extent</a:t>
            </a:r>
          </a:p>
        </p:txBody>
      </p:sp>
    </p:spTree>
    <p:extLst>
      <p:ext uri="{BB962C8B-B14F-4D97-AF65-F5344CB8AC3E}">
        <p14:creationId xmlns:p14="http://schemas.microsoft.com/office/powerpoint/2010/main" val="296921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986"/>
            <a:ext cx="8229600" cy="492012"/>
          </a:xfrm>
        </p:spPr>
        <p:txBody>
          <a:bodyPr>
            <a:noAutofit/>
          </a:bodyPr>
          <a:lstStyle/>
          <a:p>
            <a:r>
              <a:rPr lang="en-US" sz="2700" b="1" dirty="0" smtClean="0"/>
              <a:t>Importance of water vapor spatial heterogeneities</a:t>
            </a:r>
            <a:endParaRPr lang="en-US" sz="27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5" y="609600"/>
            <a:ext cx="6372225" cy="627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68940" y="672057"/>
            <a:ext cx="1728550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/>
              <a:t>(1) </a:t>
            </a:r>
            <a:r>
              <a:rPr lang="en-US" b="1" dirty="0"/>
              <a:t>Observation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1550075" y="2629684"/>
            <a:ext cx="361490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/>
              <a:t>      (2) Neglect </a:t>
            </a:r>
            <a:r>
              <a:rPr lang="en-US" b="1" dirty="0"/>
              <a:t>H</a:t>
            </a:r>
            <a:r>
              <a:rPr lang="en-US" b="1" baseline="-25000" dirty="0"/>
              <a:t>2</a:t>
            </a:r>
            <a:r>
              <a:rPr lang="en-US" b="1" dirty="0"/>
              <a:t>O or T </a:t>
            </a:r>
            <a:r>
              <a:rPr lang="en-US" b="1" dirty="0" smtClean="0"/>
              <a:t>variability    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1057672" y="4387755"/>
            <a:ext cx="4962128" cy="3539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700" b="1" dirty="0" smtClean="0"/>
              <a:t>(3) Use T to compensate </a:t>
            </a:r>
            <a:r>
              <a:rPr lang="en-US" sz="1700" b="1" dirty="0"/>
              <a:t>for </a:t>
            </a:r>
            <a:r>
              <a:rPr lang="en-US" sz="1700" b="1" dirty="0" smtClean="0"/>
              <a:t>neglected </a:t>
            </a:r>
            <a:r>
              <a:rPr lang="en-US" sz="1700" b="1" dirty="0"/>
              <a:t>H</a:t>
            </a:r>
            <a:r>
              <a:rPr lang="en-US" sz="1700" b="1" baseline="-25000" dirty="0"/>
              <a:t>2</a:t>
            </a:r>
            <a:r>
              <a:rPr lang="en-US" sz="1700" b="1" dirty="0"/>
              <a:t>O </a:t>
            </a:r>
            <a:r>
              <a:rPr lang="en-US" sz="1700" b="1" dirty="0" smtClean="0"/>
              <a:t>variability</a:t>
            </a:r>
            <a:endParaRPr lang="en-US" sz="1700" b="1" dirty="0"/>
          </a:p>
        </p:txBody>
      </p:sp>
      <p:sp>
        <p:nvSpPr>
          <p:cNvPr id="3" name="Rectangle 2"/>
          <p:cNvSpPr/>
          <p:nvPr/>
        </p:nvSpPr>
        <p:spPr>
          <a:xfrm>
            <a:off x="0" y="2629684"/>
            <a:ext cx="6400800" cy="4254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754727" y="2814350"/>
            <a:ext cx="2313073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/>
              <a:t>No ISS would occur if only allow T variability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6893479" y="4911804"/>
            <a:ext cx="217432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/>
              <a:t>Up to </a:t>
            </a:r>
            <a:r>
              <a:rPr lang="en-US" sz="2000" b="1" dirty="0" smtClean="0">
                <a:solidFill>
                  <a:srgbClr val="00B0F0"/>
                </a:solidFill>
              </a:rPr>
              <a:t>~2 K colder </a:t>
            </a:r>
            <a:r>
              <a:rPr lang="en-US" sz="2000" b="1" dirty="0" smtClean="0"/>
              <a:t>for where ISS occurs</a:t>
            </a:r>
          </a:p>
        </p:txBody>
      </p:sp>
      <p:sp>
        <p:nvSpPr>
          <p:cNvPr id="6" name="Left Arrow 5"/>
          <p:cNvSpPr/>
          <p:nvPr/>
        </p:nvSpPr>
        <p:spPr>
          <a:xfrm>
            <a:off x="6265327" y="3261822"/>
            <a:ext cx="413200" cy="213052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6400800" y="5425493"/>
            <a:ext cx="413200" cy="213052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4387755"/>
            <a:ext cx="6400800" cy="24702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29327" y="1162471"/>
            <a:ext cx="2289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(Diao </a:t>
            </a:r>
            <a:r>
              <a:rPr lang="en-US" dirty="0"/>
              <a:t>et al. </a:t>
            </a:r>
            <a:r>
              <a:rPr lang="en-US" dirty="0" smtClean="0"/>
              <a:t>2014, </a:t>
            </a:r>
            <a:r>
              <a:rPr lang="en-US" dirty="0"/>
              <a:t>ACP)</a:t>
            </a:r>
          </a:p>
        </p:txBody>
      </p:sp>
    </p:spTree>
    <p:extLst>
      <p:ext uri="{BB962C8B-B14F-4D97-AF65-F5344CB8AC3E}">
        <p14:creationId xmlns:p14="http://schemas.microsoft.com/office/powerpoint/2010/main" val="346609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6" grpId="0" animBg="1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14400"/>
            <a:ext cx="4421959" cy="41550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1944"/>
            <a:ext cx="7848600" cy="764238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Remaining q</a:t>
            </a:r>
            <a:r>
              <a:rPr lang="en-US" sz="2800" dirty="0" smtClean="0"/>
              <a:t>uestions on hemispheric comparisons after previous analysis on the HIPPO </a:t>
            </a:r>
            <a:r>
              <a:rPr lang="en-US" sz="2800" dirty="0" smtClean="0"/>
              <a:t>data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533400" y="5257800"/>
            <a:ext cx="759168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/>
              <a:t> </a:t>
            </a:r>
            <a:r>
              <a:rPr lang="en-US" sz="1700" dirty="0" smtClean="0"/>
              <a:t>   Previously</a:t>
            </a:r>
            <a:r>
              <a:rPr lang="en-US" sz="1700" dirty="0"/>
              <a:t>, Diao et al. (2014) used HIPPO Global campaign to compare </a:t>
            </a:r>
            <a:r>
              <a:rPr lang="en-US" sz="1700" dirty="0" smtClean="0"/>
              <a:t>ISS </a:t>
            </a:r>
            <a:r>
              <a:rPr lang="en-US" sz="1700" dirty="0"/>
              <a:t>frequency distributions in the NH and SH</a:t>
            </a:r>
            <a:r>
              <a:rPr lang="en-US" sz="1700" dirty="0" smtClean="0"/>
              <a:t>.</a:t>
            </a:r>
          </a:p>
          <a:p>
            <a:r>
              <a:rPr lang="en-US" sz="1700" dirty="0" smtClean="0"/>
              <a:t>    ORCAS provides more a unique dataset to examine ice crystal formation </a:t>
            </a:r>
            <a:r>
              <a:rPr lang="en-US" sz="1700" dirty="0"/>
              <a:t>over the Southern Ocean</a:t>
            </a:r>
            <a:r>
              <a:rPr lang="en-US" sz="1700" dirty="0" smtClean="0"/>
              <a:t>.</a:t>
            </a:r>
            <a:endParaRPr lang="en-US" sz="17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341170"/>
            <a:ext cx="2057400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156919" y="983537"/>
            <a:ext cx="15867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Ovarlez</a:t>
            </a:r>
            <a:r>
              <a:rPr lang="en-US" sz="1400" dirty="0"/>
              <a:t> </a:t>
            </a:r>
            <a:r>
              <a:rPr lang="en-US" sz="1400" i="1" dirty="0"/>
              <a:t>et al</a:t>
            </a:r>
            <a:r>
              <a:rPr lang="en-US" sz="1400" dirty="0"/>
              <a:t>., 2000</a:t>
            </a:r>
          </a:p>
        </p:txBody>
      </p:sp>
      <p:sp>
        <p:nvSpPr>
          <p:cNvPr id="7" name="Rectangle 6"/>
          <p:cNvSpPr/>
          <p:nvPr/>
        </p:nvSpPr>
        <p:spPr>
          <a:xfrm>
            <a:off x="6308966" y="1699225"/>
            <a:ext cx="434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SH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87325" y="3659252"/>
            <a:ext cx="478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NH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993875" y="836613"/>
            <a:ext cx="16525" cy="449738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727880" y="2438400"/>
            <a:ext cx="11968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SH higher </a:t>
            </a:r>
            <a:endParaRPr lang="en-US" b="1" dirty="0" smtClean="0"/>
          </a:p>
          <a:p>
            <a:r>
              <a:rPr lang="en-US" b="1" dirty="0" smtClean="0"/>
              <a:t>frequency </a:t>
            </a:r>
          </a:p>
          <a:p>
            <a:r>
              <a:rPr lang="en-US" b="1" dirty="0" smtClean="0"/>
              <a:t>of </a:t>
            </a:r>
            <a:r>
              <a:rPr lang="en-US" b="1" dirty="0"/>
              <a:t>ISS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22876" y="1330284"/>
            <a:ext cx="590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 Hz</a:t>
            </a:r>
          </a:p>
        </p:txBody>
      </p:sp>
    </p:spTree>
    <p:extLst>
      <p:ext uri="{BB962C8B-B14F-4D97-AF65-F5344CB8AC3E}">
        <p14:creationId xmlns:p14="http://schemas.microsoft.com/office/powerpoint/2010/main" val="316087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45" y="1219200"/>
            <a:ext cx="3691522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284"/>
            <a:ext cx="8190614" cy="1143000"/>
          </a:xfrm>
        </p:spPr>
        <p:txBody>
          <a:bodyPr>
            <a:normAutofit/>
          </a:bodyPr>
          <a:lstStyle/>
          <a:p>
            <a:r>
              <a:rPr lang="en-US" sz="2500" b="1" dirty="0" smtClean="0"/>
              <a:t>Influences of aerosol </a:t>
            </a:r>
            <a:r>
              <a:rPr lang="en-US" sz="2500" b="1" dirty="0"/>
              <a:t>and CO </a:t>
            </a:r>
            <a:r>
              <a:rPr lang="en-US" sz="2500" b="1" dirty="0" smtClean="0"/>
              <a:t>concentrations on number-weighted mean diameter and cloud ratio </a:t>
            </a:r>
            <a:endParaRPr lang="en-US" sz="25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/>
        </p:blipFill>
        <p:spPr>
          <a:xfrm>
            <a:off x="148645" y="4038600"/>
            <a:ext cx="3691522" cy="2286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77967" y="1828800"/>
            <a:ext cx="20862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Number-weighted </a:t>
            </a:r>
            <a:endParaRPr lang="en-US" b="1" dirty="0" smtClean="0"/>
          </a:p>
          <a:p>
            <a:r>
              <a:rPr lang="en-US" b="1" dirty="0" smtClean="0"/>
              <a:t>mean diameter (Dc)</a:t>
            </a:r>
            <a:endParaRPr lang="en-US" b="1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140178" y="2590800"/>
            <a:ext cx="0" cy="9144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140178" y="3352800"/>
            <a:ext cx="12220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7297971" y="1523286"/>
            <a:ext cx="184602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Analysis based on the HIPPO </a:t>
            </a:r>
            <a:r>
              <a:rPr lang="en-US" dirty="0"/>
              <a:t>Global </a:t>
            </a:r>
            <a:r>
              <a:rPr lang="en-US" dirty="0" smtClean="0"/>
              <a:t>campaign</a:t>
            </a:r>
            <a:r>
              <a:rPr lang="en-US" dirty="0"/>
              <a:t> </a:t>
            </a:r>
            <a:r>
              <a:rPr lang="en-US" dirty="0" smtClean="0"/>
              <a:t>shows </a:t>
            </a:r>
            <a:r>
              <a:rPr lang="en-US" b="1" dirty="0" smtClean="0">
                <a:solidFill>
                  <a:srgbClr val="FF0000"/>
                </a:solidFill>
              </a:rPr>
              <a:t>smaller Dc at higher CO</a:t>
            </a:r>
            <a:r>
              <a:rPr lang="en-US" dirty="0" smtClean="0"/>
              <a:t>;</a:t>
            </a:r>
          </a:p>
          <a:p>
            <a:endParaRPr lang="en-US" dirty="0"/>
          </a:p>
          <a:p>
            <a:r>
              <a:rPr lang="en-US" b="1" dirty="0" smtClean="0"/>
              <a:t>Higher in-cloud occurrence frequency at higher aerosol concentrations</a:t>
            </a:r>
          </a:p>
          <a:p>
            <a:endParaRPr lang="en-US" dirty="0"/>
          </a:p>
          <a:p>
            <a:r>
              <a:rPr lang="en-US" dirty="0" smtClean="0"/>
              <a:t>Ongoing work </a:t>
            </a:r>
            <a:r>
              <a:rPr lang="en-US" dirty="0" smtClean="0"/>
              <a:t>in collaboration </a:t>
            </a:r>
            <a:r>
              <a:rPr lang="en-US" dirty="0" smtClean="0"/>
              <a:t>with Prof. Ulrich </a:t>
            </a:r>
            <a:r>
              <a:rPr lang="en-US" dirty="0" smtClean="0"/>
              <a:t>Schumann from German DLR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6"/>
          <a:stretch/>
        </p:blipFill>
        <p:spPr>
          <a:xfrm>
            <a:off x="3703633" y="4114800"/>
            <a:ext cx="3684012" cy="22336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388" y="1219200"/>
            <a:ext cx="3684012" cy="2743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926588" y="1792069"/>
            <a:ext cx="23044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Frequency of in-cloud </a:t>
            </a:r>
          </a:p>
          <a:p>
            <a:r>
              <a:rPr lang="en-US" b="1" dirty="0" smtClean="0"/>
              <a:t>observations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0486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99" y="0"/>
            <a:ext cx="8400259" cy="762000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000" b="1" dirty="0" smtClean="0">
                <a:solidFill>
                  <a:schemeClr val="tx1"/>
                </a:solidFill>
              </a:rPr>
              <a:t>Results and ongoing work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0" y="728382"/>
            <a:ext cx="9143999" cy="3615018"/>
          </a:xfrm>
          <a:prstGeom prst="rect">
            <a:avLst/>
          </a:prstGeom>
          <a:solidFill>
            <a:schemeClr val="accent6">
              <a:lumMod val="40000"/>
              <a:lumOff val="60000"/>
              <a:alpha val="71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700" b="1" dirty="0" smtClean="0"/>
              <a:t>1. New QAQC VCSEL data</a:t>
            </a:r>
          </a:p>
          <a:p>
            <a:r>
              <a:rPr lang="en-US" sz="1700" b="1" dirty="0" smtClean="0"/>
              <a:t>    </a:t>
            </a:r>
            <a:r>
              <a:rPr lang="en-US" sz="1700" dirty="0" smtClean="0"/>
              <a:t>Main changes are at lower H2O mixing ratio ranges, which increases by ~5%-10%</a:t>
            </a:r>
          </a:p>
          <a:p>
            <a:r>
              <a:rPr lang="en-US" sz="1700" dirty="0"/>
              <a:t> </a:t>
            </a:r>
            <a:r>
              <a:rPr lang="en-US" sz="1700" dirty="0" smtClean="0"/>
              <a:t>   New QAQC VCSEL data provide better transition between strong and direct modes</a:t>
            </a:r>
          </a:p>
          <a:p>
            <a:r>
              <a:rPr lang="en-US" sz="1700" b="1" dirty="0" smtClean="0"/>
              <a:t>2. Intercomparisons with H2O_NOAA</a:t>
            </a:r>
          </a:p>
          <a:p>
            <a:r>
              <a:rPr lang="en-US" sz="1700" b="1" dirty="0" smtClean="0"/>
              <a:t>     </a:t>
            </a:r>
            <a:r>
              <a:rPr lang="en-US" sz="1700" dirty="0" smtClean="0"/>
              <a:t>Generally good agreement at 1000 – 25000 </a:t>
            </a:r>
            <a:r>
              <a:rPr lang="en-US" sz="1700" dirty="0" err="1" smtClean="0"/>
              <a:t>ppmv</a:t>
            </a:r>
            <a:endParaRPr lang="en-US" sz="1700" dirty="0" smtClean="0"/>
          </a:p>
          <a:p>
            <a:r>
              <a:rPr lang="en-US" sz="1700" b="1" dirty="0"/>
              <a:t>3</a:t>
            </a:r>
            <a:r>
              <a:rPr lang="en-US" sz="1700" b="1" dirty="0" smtClean="0"/>
              <a:t>. Intercomparison with DPXC</a:t>
            </a:r>
          </a:p>
          <a:p>
            <a:r>
              <a:rPr lang="en-US" sz="1700" b="1" dirty="0" smtClean="0"/>
              <a:t>     </a:t>
            </a:r>
            <a:r>
              <a:rPr lang="en-US" sz="1700" dirty="0" smtClean="0"/>
              <a:t>Similar at &gt; 5000 </a:t>
            </a:r>
            <a:r>
              <a:rPr lang="en-US" sz="1700" dirty="0" err="1" smtClean="0"/>
              <a:t>ppmv</a:t>
            </a:r>
            <a:r>
              <a:rPr lang="en-US" sz="1700" dirty="0" smtClean="0"/>
              <a:t>; </a:t>
            </a:r>
          </a:p>
          <a:p>
            <a:r>
              <a:rPr lang="en-US" sz="1700" dirty="0"/>
              <a:t> </a:t>
            </a:r>
            <a:r>
              <a:rPr lang="en-US" sz="1700" dirty="0" smtClean="0"/>
              <a:t>    DPXC are lower at &lt; 1000 </a:t>
            </a:r>
            <a:r>
              <a:rPr lang="en-US" sz="1700" dirty="0" err="1" smtClean="0"/>
              <a:t>ppmv</a:t>
            </a:r>
            <a:r>
              <a:rPr lang="en-US" sz="1700" dirty="0" smtClean="0"/>
              <a:t>, and systematically lower by 300 </a:t>
            </a:r>
            <a:r>
              <a:rPr lang="en-US" sz="1700" dirty="0" err="1" smtClean="0"/>
              <a:t>ppmv</a:t>
            </a:r>
            <a:r>
              <a:rPr lang="en-US" sz="1700" dirty="0" smtClean="0"/>
              <a:t> at 1000 – 5000 </a:t>
            </a:r>
            <a:r>
              <a:rPr lang="en-US" sz="1700" dirty="0" err="1" smtClean="0"/>
              <a:t>ppmv</a:t>
            </a:r>
            <a:endParaRPr lang="en-US" sz="1700" dirty="0"/>
          </a:p>
          <a:p>
            <a:r>
              <a:rPr lang="en-US" sz="1700" b="1" dirty="0" smtClean="0"/>
              <a:t>4. Relative humidity distributions and cloud microphysical properties</a:t>
            </a:r>
          </a:p>
          <a:p>
            <a:pPr marL="234950" indent="-6350"/>
            <a:r>
              <a:rPr lang="en-US" sz="1700" b="1" dirty="0" smtClean="0"/>
              <a:t>a)</a:t>
            </a:r>
            <a:r>
              <a:rPr lang="en-US" sz="1700" dirty="0" smtClean="0"/>
              <a:t> Similar ranges of RH distributions between ORCAS and CAM5 inside ORCAS domain</a:t>
            </a:r>
            <a:endParaRPr lang="en-US" sz="1700" dirty="0"/>
          </a:p>
          <a:p>
            <a:pPr marL="234950" indent="-6350"/>
            <a:r>
              <a:rPr lang="en-US" sz="1700" b="1" dirty="0" smtClean="0"/>
              <a:t>b) Correlations between cloud microphysical properties and ISS frequency</a:t>
            </a:r>
          </a:p>
          <a:p>
            <a:pPr marL="234950" indent="-6350"/>
            <a:r>
              <a:rPr lang="en-US" sz="1700" dirty="0" smtClean="0"/>
              <a:t>WRF simulations show more comparable ISS frequency distributions in relation to IWC, LWC and IWC/LWC </a:t>
            </a:r>
            <a:r>
              <a:rPr lang="en-US" sz="1700" smtClean="0"/>
              <a:t>ratios than CAM5</a:t>
            </a:r>
            <a:endParaRPr lang="en-US" sz="1700" dirty="0"/>
          </a:p>
        </p:txBody>
      </p:sp>
      <p:sp>
        <p:nvSpPr>
          <p:cNvPr id="11" name="Rectangle 10"/>
          <p:cNvSpPr/>
          <p:nvPr/>
        </p:nvSpPr>
        <p:spPr>
          <a:xfrm>
            <a:off x="152400" y="4464990"/>
            <a:ext cx="4695779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Future work:</a:t>
            </a:r>
          </a:p>
          <a:p>
            <a:pPr marL="342900" indent="-342900">
              <a:buAutoNum type="arabicPeriod"/>
            </a:pPr>
            <a:r>
              <a:rPr lang="en-US" b="1" dirty="0" smtClean="0"/>
              <a:t>Testing new sub-grid scale </a:t>
            </a:r>
            <a:r>
              <a:rPr lang="en-US" b="1" dirty="0" err="1" smtClean="0"/>
              <a:t>RHi</a:t>
            </a:r>
            <a:r>
              <a:rPr lang="en-US" b="1" dirty="0" smtClean="0"/>
              <a:t> parameterizations and correlations between ice microphysical properties and aerosol in CAM5</a:t>
            </a:r>
          </a:p>
          <a:p>
            <a:pPr marL="342900" indent="-342900">
              <a:buAutoNum type="arabicPeriod"/>
            </a:pPr>
            <a:r>
              <a:rPr lang="en-US" b="1" dirty="0" smtClean="0"/>
              <a:t>Further laboratory calibrations using the Foothills environmental chamber at higher laser intensity of VCSEL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201564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7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n-US" sz="3000" dirty="0" smtClean="0"/>
              <a:t>Summer 2016 at NCAR Research Aviation Facility</a:t>
            </a:r>
            <a:endParaRPr lang="en-US" sz="3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39842" cy="58035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40709" y="3147714"/>
            <a:ext cx="24300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Kathryn Steinmann</a:t>
            </a:r>
          </a:p>
        </p:txBody>
      </p:sp>
      <p:sp>
        <p:nvSpPr>
          <p:cNvPr id="6" name="Rectangle 5"/>
          <p:cNvSpPr/>
          <p:nvPr/>
        </p:nvSpPr>
        <p:spPr>
          <a:xfrm>
            <a:off x="5698721" y="2895600"/>
            <a:ext cx="231153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John D’Alessandro</a:t>
            </a:r>
            <a:endParaRPr lang="en-US" sz="22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4038600"/>
            <a:ext cx="4419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Thank </a:t>
            </a:r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you for your attention! 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55629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55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10389"/>
            <a:ext cx="8229600" cy="390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6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5436"/>
            <a:ext cx="3429000" cy="1143000"/>
          </a:xfrm>
        </p:spPr>
        <p:txBody>
          <a:bodyPr>
            <a:normAutofit fontScale="90000"/>
          </a:bodyPr>
          <a:lstStyle/>
          <a:p>
            <a:r>
              <a:rPr lang="en-US" sz="3500" dirty="0" smtClean="0"/>
              <a:t>H2O difference (%)</a:t>
            </a:r>
            <a:br>
              <a:rPr lang="en-US" sz="3500" dirty="0" smtClean="0"/>
            </a:br>
            <a:r>
              <a:rPr lang="en-US" sz="3500" dirty="0" smtClean="0"/>
              <a:t>VCSEL and NOAA</a:t>
            </a:r>
            <a:endParaRPr lang="en-US" sz="3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023360"/>
            <a:ext cx="5016500" cy="264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74638"/>
            <a:ext cx="4267200" cy="341376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953000" y="274638"/>
            <a:ext cx="838200" cy="31543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343400" y="3886200"/>
            <a:ext cx="3581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99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846138"/>
            <a:ext cx="5321461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733800"/>
            <a:ext cx="5321462" cy="27432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305436"/>
            <a:ext cx="3429000" cy="1143000"/>
          </a:xfrm>
        </p:spPr>
        <p:txBody>
          <a:bodyPr>
            <a:normAutofit fontScale="90000"/>
          </a:bodyPr>
          <a:lstStyle/>
          <a:p>
            <a:r>
              <a:rPr lang="en-US" sz="3500" dirty="0" smtClean="0"/>
              <a:t>H2O difference (%)</a:t>
            </a:r>
            <a:br>
              <a:rPr lang="en-US" sz="3500" dirty="0" smtClean="0"/>
            </a:br>
            <a:r>
              <a:rPr lang="en-US" sz="3500" dirty="0" smtClean="0"/>
              <a:t>VCSEL and DPXC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307679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H2O_VXL and H2O_NOAA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52600"/>
            <a:ext cx="4492625" cy="365760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7526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9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D Disk\Pictures\2011_NewZealand\2011-8-31_Winery\IMG_1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9976" y="-105918"/>
            <a:ext cx="10972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650249" y="914400"/>
            <a:ext cx="5538703" cy="3250287"/>
            <a:chOff x="46041" y="4107597"/>
            <a:chExt cx="5538703" cy="3250287"/>
          </a:xfrm>
        </p:grpSpPr>
        <p:grpSp>
          <p:nvGrpSpPr>
            <p:cNvPr id="5" name="组合 14"/>
            <p:cNvGrpSpPr/>
            <p:nvPr/>
          </p:nvGrpSpPr>
          <p:grpSpPr>
            <a:xfrm>
              <a:off x="46041" y="4107597"/>
              <a:ext cx="5538703" cy="2617113"/>
              <a:chOff x="722313" y="2124423"/>
              <a:chExt cx="5912288" cy="3334562"/>
            </a:xfrm>
          </p:grpSpPr>
          <p:pic>
            <p:nvPicPr>
              <p:cNvPr id="7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22313" y="2133601"/>
                <a:ext cx="3124200" cy="2812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569202" y="2133601"/>
                <a:ext cx="2880342" cy="28338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矩形 7"/>
              <p:cNvSpPr/>
              <p:nvPr/>
            </p:nvSpPr>
            <p:spPr>
              <a:xfrm>
                <a:off x="3934943" y="4946267"/>
                <a:ext cx="2514600" cy="509795"/>
              </a:xfrm>
              <a:prstGeom prst="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0070C0"/>
                    </a:solidFill>
                    <a:latin typeface="+mj-lt"/>
                  </a:rPr>
                  <a:t>Ice s</a:t>
                </a:r>
                <a:r>
                  <a:rPr lang="en-US" sz="2000" b="1" dirty="0" smtClean="0">
                    <a:solidFill>
                      <a:srgbClr val="0070C0"/>
                    </a:solidFill>
                    <a:latin typeface="+mj-lt"/>
                  </a:rPr>
                  <a:t>upersaturation</a:t>
                </a:r>
              </a:p>
            </p:txBody>
          </p:sp>
          <p:sp>
            <p:nvSpPr>
              <p:cNvPr id="10" name="矩形 8"/>
              <p:cNvSpPr/>
              <p:nvPr/>
            </p:nvSpPr>
            <p:spPr>
              <a:xfrm>
                <a:off x="1291691" y="4949190"/>
                <a:ext cx="2286000" cy="509795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chemeClr val="bg1">
                        <a:lumMod val="6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C</a:t>
                </a:r>
                <a:r>
                  <a:rPr lang="en-US" sz="2000" b="1" dirty="0" smtClean="0">
                    <a:solidFill>
                      <a:schemeClr val="bg1">
                        <a:lumMod val="6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+mn-cs"/>
                  </a:rPr>
                  <a:t>irrus clouds</a:t>
                </a:r>
                <a:endParaRPr lang="en-US" sz="2000" b="1" dirty="0">
                  <a:solidFill>
                    <a:schemeClr val="bg1">
                      <a:lumMod val="6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+mn-cs"/>
                </a:endParaRPr>
              </a:p>
            </p:txBody>
          </p:sp>
          <p:sp>
            <p:nvSpPr>
              <p:cNvPr id="11" name="矩形 15"/>
              <p:cNvSpPr/>
              <p:nvPr/>
            </p:nvSpPr>
            <p:spPr>
              <a:xfrm>
                <a:off x="4410514" y="2124423"/>
                <a:ext cx="2224087" cy="4619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srgbClr val="FF0000"/>
                    </a:solidFill>
                    <a:latin typeface="+mj-lt"/>
                    <a:cs typeface="+mn-cs"/>
                  </a:rPr>
                  <a:t>SW           LW  </a:t>
                </a:r>
              </a:p>
            </p:txBody>
          </p:sp>
          <p:sp>
            <p:nvSpPr>
              <p:cNvPr id="12" name="矩形 16"/>
              <p:cNvSpPr/>
              <p:nvPr/>
            </p:nvSpPr>
            <p:spPr>
              <a:xfrm>
                <a:off x="1609072" y="2142252"/>
                <a:ext cx="2222500" cy="4619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srgbClr val="FF0000"/>
                    </a:solidFill>
                    <a:latin typeface="+mj-lt"/>
                    <a:cs typeface="+mn-cs"/>
                  </a:rPr>
                  <a:t>SW           LW  </a:t>
                </a:r>
              </a:p>
            </p:txBody>
          </p:sp>
        </p:grpSp>
        <p:sp>
          <p:nvSpPr>
            <p:cNvPr id="6" name="矩形 13"/>
            <p:cNvSpPr/>
            <p:nvPr/>
          </p:nvSpPr>
          <p:spPr>
            <a:xfrm>
              <a:off x="341864" y="6926997"/>
              <a:ext cx="5069516" cy="43088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200" dirty="0"/>
                <a:t>Up to </a:t>
              </a:r>
              <a:r>
                <a:rPr lang="en-US" sz="2200" b="1" dirty="0">
                  <a:solidFill>
                    <a:srgbClr val="FF0000"/>
                  </a:solidFill>
                </a:rPr>
                <a:t>3 K d</a:t>
              </a:r>
              <a:r>
                <a:rPr lang="en-US" sz="2200" b="1" baseline="30000" dirty="0">
                  <a:solidFill>
                    <a:srgbClr val="FF0000"/>
                  </a:solidFill>
                </a:rPr>
                <a:t>-1</a:t>
              </a:r>
              <a:r>
                <a:rPr lang="en-US" sz="2200" b="1" dirty="0">
                  <a:solidFill>
                    <a:srgbClr val="FF0000"/>
                  </a:solidFill>
                </a:rPr>
                <a:t> </a:t>
              </a:r>
              <a:r>
                <a:rPr lang="en-US" sz="2200" dirty="0" smtClean="0"/>
                <a:t>difference</a:t>
              </a:r>
              <a:r>
                <a:rPr lang="en-US" sz="2200" i="1" dirty="0">
                  <a:latin typeface="+mj-lt"/>
                </a:rPr>
                <a:t> </a:t>
              </a:r>
              <a:r>
                <a:rPr lang="en-US" sz="2000" dirty="0" smtClean="0">
                  <a:latin typeface="+mj-lt"/>
                </a:rPr>
                <a:t>(Fusina </a:t>
              </a:r>
              <a:r>
                <a:rPr lang="en-US" sz="2000" i="1" dirty="0">
                  <a:latin typeface="+mj-lt"/>
                </a:rPr>
                <a:t>et al</a:t>
              </a:r>
              <a:r>
                <a:rPr lang="en-US" sz="2000" dirty="0" smtClean="0">
                  <a:latin typeface="+mj-lt"/>
                </a:rPr>
                <a:t>. </a:t>
              </a:r>
              <a:r>
                <a:rPr lang="en-US" sz="2000" dirty="0">
                  <a:latin typeface="+mj-lt"/>
                </a:rPr>
                <a:t>2007)</a:t>
              </a:r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184749" y="228600"/>
            <a:ext cx="8756583" cy="693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en-US" sz="3200" b="1" dirty="0" smtClean="0">
                <a:solidFill>
                  <a:srgbClr val="FFFF00"/>
                </a:solidFill>
              </a:rPr>
              <a:t>Representing ice supersaturation in models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54690" y="4343400"/>
            <a:ext cx="7444693" cy="224676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>
            <a:spAutoFit/>
          </a:bodyPr>
          <a:lstStyle/>
          <a:p>
            <a:pPr marL="57150" lvl="1"/>
            <a:r>
              <a:rPr lang="en-US" sz="2000" b="1" dirty="0" smtClean="0"/>
              <a:t>Recent development with ISS allowance in models:</a:t>
            </a:r>
            <a:endParaRPr lang="en-US" sz="2000" b="1" dirty="0"/>
          </a:p>
          <a:p>
            <a:pPr marL="800100" lvl="2" indent="-336550"/>
            <a:r>
              <a:rPr lang="en-US" sz="2000" b="1" dirty="0"/>
              <a:t>Cloud models: </a:t>
            </a:r>
            <a:r>
              <a:rPr lang="en-US" sz="2000" dirty="0" smtClean="0"/>
              <a:t>e.g., Jensen </a:t>
            </a:r>
            <a:r>
              <a:rPr lang="en-US" sz="2000" dirty="0"/>
              <a:t>et al</a:t>
            </a:r>
            <a:r>
              <a:rPr lang="en-US" sz="2000" dirty="0" smtClean="0"/>
              <a:t>. </a:t>
            </a:r>
            <a:r>
              <a:rPr lang="en-US" sz="2000" dirty="0"/>
              <a:t>2010; </a:t>
            </a:r>
            <a:r>
              <a:rPr lang="en-US" sz="2000" dirty="0" smtClean="0"/>
              <a:t>Bryan and Morrison, 2012</a:t>
            </a:r>
            <a:endParaRPr lang="en-US" sz="2000" dirty="0"/>
          </a:p>
          <a:p>
            <a:pPr marL="800100" lvl="2" indent="-336550"/>
            <a:r>
              <a:rPr lang="en-US" sz="2000" b="1" dirty="0"/>
              <a:t>Climate models: </a:t>
            </a:r>
            <a:r>
              <a:rPr lang="en-US" sz="2000" dirty="0" smtClean="0"/>
              <a:t>e.g., Tompkins et al. 2007; Salzmann et al. 2010; </a:t>
            </a:r>
            <a:r>
              <a:rPr lang="en-US" sz="2000" dirty="0" err="1" smtClean="0"/>
              <a:t>Gettelman</a:t>
            </a:r>
            <a:r>
              <a:rPr lang="en-US" sz="2000" dirty="0" smtClean="0"/>
              <a:t> </a:t>
            </a:r>
            <a:r>
              <a:rPr lang="en-US" sz="2000" dirty="0"/>
              <a:t>et </a:t>
            </a:r>
            <a:r>
              <a:rPr lang="en-US" sz="2000" dirty="0" smtClean="0"/>
              <a:t>al. 2012</a:t>
            </a:r>
            <a:endParaRPr lang="en-US" sz="2000" b="1" dirty="0"/>
          </a:p>
          <a:p>
            <a:pPr marL="800100" lvl="2" indent="-336550"/>
            <a:endParaRPr lang="en-US" sz="2000" b="1" dirty="0"/>
          </a:p>
          <a:p>
            <a:pPr marL="800100" lvl="2" indent="-336550"/>
            <a:r>
              <a:rPr lang="en-US" sz="2000" b="1" dirty="0" smtClean="0"/>
              <a:t>- Requires </a:t>
            </a:r>
            <a:r>
              <a:rPr lang="en-US" sz="2000" b="1" dirty="0"/>
              <a:t>more</a:t>
            </a:r>
            <a:r>
              <a:rPr lang="en-US" sz="2000" b="1" dirty="0">
                <a:solidFill>
                  <a:srgbClr val="FF0000"/>
                </a:solidFill>
              </a:rPr>
              <a:t> observations </a:t>
            </a:r>
            <a:r>
              <a:rPr lang="en-US" sz="2000" b="1" dirty="0"/>
              <a:t>for validating and improving the model </a:t>
            </a:r>
            <a:r>
              <a:rPr lang="en-US" sz="2000" b="1" dirty="0" smtClean="0"/>
              <a:t>simulations/parameterizations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993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Comparison with H2O_NOAA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958254" y="1302603"/>
            <a:ext cx="32614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Raw data of H2O_NOAA </a:t>
            </a:r>
            <a:endParaRPr lang="en-US" sz="2400" dirty="0" smtClean="0"/>
          </a:p>
          <a:p>
            <a:r>
              <a:rPr lang="en-US" sz="2400" dirty="0" smtClean="0"/>
              <a:t>(</a:t>
            </a:r>
            <a:r>
              <a:rPr lang="en-US" sz="2400" dirty="0"/>
              <a:t>from Nimbus)</a:t>
            </a:r>
          </a:p>
        </p:txBody>
      </p:sp>
      <p:sp>
        <p:nvSpPr>
          <p:cNvPr id="9" name="Rectangle 8"/>
          <p:cNvSpPr/>
          <p:nvPr/>
        </p:nvSpPr>
        <p:spPr>
          <a:xfrm>
            <a:off x="1066105" y="1398179"/>
            <a:ext cx="3271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H2O_NOAA in merge file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1" y="1981200"/>
            <a:ext cx="4572000" cy="4572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713" y="1981200"/>
            <a:ext cx="4500487" cy="450048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041391" y="30872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 = -0.20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b </a:t>
            </a:r>
            <a:r>
              <a:rPr lang="en-US" b="1" dirty="0">
                <a:solidFill>
                  <a:srgbClr val="FF0000"/>
                </a:solidFill>
              </a:rPr>
              <a:t>= 1.05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267160" y="5257800"/>
            <a:ext cx="190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 = </a:t>
            </a:r>
            <a:r>
              <a:rPr lang="en-US" b="1" dirty="0" smtClean="0">
                <a:solidFill>
                  <a:srgbClr val="FF0000"/>
                </a:solidFill>
              </a:rPr>
              <a:t>0.24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b </a:t>
            </a:r>
            <a:r>
              <a:rPr lang="en-US" b="1" dirty="0">
                <a:solidFill>
                  <a:srgbClr val="FF0000"/>
                </a:solidFill>
              </a:rPr>
              <a:t>= </a:t>
            </a:r>
            <a:r>
              <a:rPr lang="en-US" b="1" dirty="0" smtClean="0">
                <a:solidFill>
                  <a:srgbClr val="FF0000"/>
                </a:solidFill>
              </a:rPr>
              <a:t>0.92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41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87118"/>
            <a:ext cx="8513169" cy="11430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Near pole-to-pole, in-situ measurements of water vapor</a:t>
            </a:r>
            <a:endParaRPr lang="en-US" sz="2800" b="1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81000" y="39459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b="1" dirty="0"/>
          </a:p>
        </p:txBody>
      </p:sp>
      <p:sp>
        <p:nvSpPr>
          <p:cNvPr id="18" name="矩形 23"/>
          <p:cNvSpPr/>
          <p:nvPr/>
        </p:nvSpPr>
        <p:spPr>
          <a:xfrm>
            <a:off x="2057400" y="1003636"/>
            <a:ext cx="54143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HIPPO Deployment #1 Water vapor distribution 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22" name="Picture 2" descr="C:\D Disk\Experiments\HIPPO1-Dec, 14, 2008\Lab data adjusted process- 2009 July\1. HIIPO#1 preliminary H2O lat-alt-P distribution\[Prelim]20090823 H2O-lat-alt-P global distri\HIPPO#1[ed2] Log-preliminary Track+Alt(Best_345)+lat(1)+H2Oadj (step50) 20090823.png"/>
          <p:cNvPicPr>
            <a:picLocks noChangeAspect="1" noChangeArrowheads="1"/>
          </p:cNvPicPr>
          <p:nvPr/>
        </p:nvPicPr>
        <p:blipFill>
          <a:blip r:embed="rId3" cstate="print"/>
          <a:srcRect l="3454" t="7187" r="5985"/>
          <a:stretch>
            <a:fillRect/>
          </a:stretch>
        </p:blipFill>
        <p:spPr bwMode="auto">
          <a:xfrm>
            <a:off x="385805" y="1403746"/>
            <a:ext cx="8224795" cy="5027794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8351065" y="1773071"/>
            <a:ext cx="430887" cy="432292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1600" b="1" dirty="0" smtClean="0">
                <a:latin typeface="Helvetica" pitchFamily="34" charset="0"/>
              </a:rPr>
              <a:t>Water Vapor Mixing Ratio (log(ppmv))</a:t>
            </a:r>
            <a:endParaRPr lang="en-US" sz="1600" b="1" dirty="0">
              <a:latin typeface="Helvetica" pitchFamily="34" charset="0"/>
            </a:endParaRPr>
          </a:p>
        </p:txBody>
      </p:sp>
      <p:cxnSp>
        <p:nvCxnSpPr>
          <p:cNvPr id="24" name="直接连接符 17"/>
          <p:cNvCxnSpPr/>
          <p:nvPr/>
        </p:nvCxnSpPr>
        <p:spPr>
          <a:xfrm>
            <a:off x="5638800" y="1553296"/>
            <a:ext cx="666161" cy="246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269342" y="1468621"/>
            <a:ext cx="1998553" cy="382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Helvetica" pitchFamily="34" charset="0"/>
              </a:rPr>
              <a:t>Flight Track of GV</a:t>
            </a:r>
            <a:endParaRPr lang="en-US" sz="1000" b="1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64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9438"/>
            <a:ext cx="8229600" cy="944562"/>
          </a:xfrm>
        </p:spPr>
        <p:txBody>
          <a:bodyPr>
            <a:noAutofit/>
          </a:bodyPr>
          <a:lstStyle/>
          <a:p>
            <a:r>
              <a:rPr lang="en-US" sz="3500" dirty="0" smtClean="0"/>
              <a:t>Sensitivities of ISS radiative impacts </a:t>
            </a:r>
            <a:br>
              <a:rPr lang="en-US" sz="3500" dirty="0" smtClean="0"/>
            </a:br>
            <a:r>
              <a:rPr lang="en-US" sz="3500" dirty="0" smtClean="0"/>
              <a:t>to pre-existing ice crystals</a:t>
            </a:r>
            <a:r>
              <a:rPr lang="en-US" sz="3500" dirty="0"/>
              <a:t/>
            </a:r>
            <a:br>
              <a:rPr lang="en-US" sz="3500" dirty="0"/>
            </a:br>
            <a:endParaRPr lang="en-US" sz="3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1631"/>
          <a:stretch/>
        </p:blipFill>
        <p:spPr>
          <a:xfrm>
            <a:off x="76201" y="1981200"/>
            <a:ext cx="9086166" cy="2971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0184" y="5029200"/>
            <a:ext cx="8458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+mj-lt"/>
                <a:cs typeface="Times"/>
              </a:rPr>
              <a:t>Two transition thresholds due to changes in IWP: </a:t>
            </a:r>
          </a:p>
          <a:p>
            <a:r>
              <a:rPr lang="en-US" sz="2200" dirty="0" smtClean="0">
                <a:latin typeface="+mj-lt"/>
                <a:cs typeface="Times"/>
              </a:rPr>
              <a:t>    7 g/m</a:t>
            </a:r>
            <a:r>
              <a:rPr lang="en-US" sz="2200" baseline="30000" dirty="0" smtClean="0">
                <a:latin typeface="+mj-lt"/>
                <a:cs typeface="Times"/>
              </a:rPr>
              <a:t>2</a:t>
            </a:r>
            <a:r>
              <a:rPr lang="en-US" sz="2200" dirty="0" smtClean="0">
                <a:latin typeface="+mj-lt"/>
                <a:cs typeface="Times"/>
              </a:rPr>
              <a:t>: reaching the maximum radiative effects </a:t>
            </a:r>
          </a:p>
          <a:p>
            <a:r>
              <a:rPr lang="en-US" sz="2200" dirty="0">
                <a:latin typeface="+mj-lt"/>
                <a:cs typeface="Times"/>
              </a:rPr>
              <a:t> </a:t>
            </a:r>
            <a:r>
              <a:rPr lang="en-US" sz="2200" dirty="0" smtClean="0">
                <a:latin typeface="+mj-lt"/>
                <a:cs typeface="Times"/>
              </a:rPr>
              <a:t>   53 g/m</a:t>
            </a:r>
            <a:r>
              <a:rPr lang="en-US" sz="2200" baseline="30000" dirty="0" smtClean="0">
                <a:latin typeface="+mj-lt"/>
                <a:cs typeface="Times"/>
              </a:rPr>
              <a:t>2 </a:t>
            </a:r>
            <a:r>
              <a:rPr lang="en-US" sz="2200" dirty="0" smtClean="0">
                <a:latin typeface="+mj-lt"/>
                <a:cs typeface="Times"/>
              </a:rPr>
              <a:t>: radiative effects changing from positive </a:t>
            </a:r>
            <a:r>
              <a:rPr lang="en-US" sz="2200" dirty="0">
                <a:latin typeface="+mj-lt"/>
                <a:cs typeface="Times"/>
              </a:rPr>
              <a:t>to </a:t>
            </a:r>
            <a:r>
              <a:rPr lang="en-US" sz="2200" dirty="0" smtClean="0">
                <a:latin typeface="+mj-lt"/>
                <a:cs typeface="Times"/>
              </a:rPr>
              <a:t>negative</a:t>
            </a:r>
            <a:endParaRPr lang="en-US" sz="2200" dirty="0">
              <a:latin typeface="+mj-lt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057400" y="2209800"/>
            <a:ext cx="381000" cy="304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828800" y="3505200"/>
            <a:ext cx="381000" cy="304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06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D Disk\Experiments\GV_Final_Data\DC3\dc3_ISSR_len_dRH\dc3_RHgt9999_ISSR_dRHmxdTd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97" y="2857605"/>
            <a:ext cx="5168705" cy="395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5" name="图示 24"/>
          <p:cNvGraphicFramePr/>
          <p:nvPr>
            <p:extLst/>
          </p:nvPr>
        </p:nvGraphicFramePr>
        <p:xfrm>
          <a:off x="2571736" y="1114412"/>
          <a:ext cx="3929090" cy="714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0126" y="121025"/>
            <a:ext cx="6783119" cy="714380"/>
          </a:xfrm>
        </p:spPr>
        <p:txBody>
          <a:bodyPr>
            <a:noAutofit/>
          </a:bodyPr>
          <a:lstStyle/>
          <a:p>
            <a:r>
              <a:rPr lang="en-US" altLang="zh-CN" sz="3300" b="1" dirty="0" smtClean="0"/>
              <a:t>ISSR formation mechanism</a:t>
            </a:r>
            <a:endParaRPr lang="en-US" sz="33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89976" y="2072050"/>
            <a:ext cx="4929223" cy="16287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200" b="1" i="1" dirty="0" err="1" smtClean="0"/>
              <a:t>d</a:t>
            </a:r>
            <a:r>
              <a:rPr lang="en-US" altLang="zh-CN" sz="2200" b="1" dirty="0" err="1" smtClean="0"/>
              <a:t>RHi</a:t>
            </a:r>
            <a:r>
              <a:rPr lang="en-US" altLang="zh-CN" sz="2200" b="1" dirty="0" smtClean="0"/>
              <a:t> = </a:t>
            </a:r>
            <a:r>
              <a:rPr lang="en-US" altLang="zh-CN" sz="2200" dirty="0" err="1" smtClean="0"/>
              <a:t>RHi</a:t>
            </a:r>
            <a:r>
              <a:rPr lang="en-US" altLang="zh-CN" sz="2200" baseline="-25000" dirty="0" err="1" smtClean="0"/>
              <a:t>inside</a:t>
            </a:r>
            <a:r>
              <a:rPr lang="en-US" altLang="zh-CN" sz="2200" dirty="0" smtClean="0"/>
              <a:t> – </a:t>
            </a:r>
            <a:r>
              <a:rPr lang="en-US" altLang="zh-CN" sz="2200" dirty="0" err="1" smtClean="0"/>
              <a:t>RHi</a:t>
            </a:r>
            <a:r>
              <a:rPr lang="en-US" altLang="zh-CN" sz="2200" baseline="-25000" dirty="0" err="1" smtClean="0"/>
              <a:t>outside</a:t>
            </a:r>
            <a:endParaRPr lang="en-US" altLang="zh-CN" sz="2200" baseline="-25000" dirty="0" smtClean="0"/>
          </a:p>
          <a:p>
            <a:pPr marL="0" indent="0">
              <a:buNone/>
            </a:pPr>
            <a:r>
              <a:rPr lang="en-US" sz="2200" b="1" i="1" dirty="0" err="1" smtClean="0"/>
              <a:t>d</a:t>
            </a:r>
            <a:r>
              <a:rPr lang="en-US" sz="2200" b="1" dirty="0" err="1" smtClean="0"/>
              <a:t>RHi</a:t>
            </a:r>
            <a:r>
              <a:rPr lang="en-US" sz="2200" dirty="0" smtClean="0"/>
              <a:t> =</a:t>
            </a:r>
            <a:r>
              <a:rPr lang="en-US" sz="2200" i="1" dirty="0" smtClean="0"/>
              <a:t>d</a:t>
            </a:r>
            <a:r>
              <a:rPr lang="en-US" sz="2200" dirty="0" smtClean="0"/>
              <a:t>(e*1/</a:t>
            </a:r>
            <a:r>
              <a:rPr lang="en-US" altLang="zh-CN" sz="2200" dirty="0" err="1" smtClean="0">
                <a:latin typeface="Calibri" pitchFamily="34" charset="0"/>
                <a:ea typeface="宋体" pitchFamily="2" charset="-122"/>
              </a:rPr>
              <a:t>e</a:t>
            </a:r>
            <a:r>
              <a:rPr lang="en-US" altLang="zh-CN" sz="2200" baseline="-25000" dirty="0" err="1" smtClean="0">
                <a:latin typeface="Calibri" pitchFamily="34" charset="0"/>
                <a:ea typeface="宋体" pitchFamily="2" charset="-122"/>
              </a:rPr>
              <a:t>s</a:t>
            </a:r>
            <a:r>
              <a:rPr lang="en-US" sz="2200" dirty="0" smtClean="0"/>
              <a:t>) = </a:t>
            </a:r>
            <a:r>
              <a:rPr lang="en-US" sz="2200" dirty="0" smtClean="0">
                <a:solidFill>
                  <a:srgbClr val="0070C0"/>
                </a:solidFill>
              </a:rPr>
              <a:t>(1/</a:t>
            </a:r>
            <a:r>
              <a:rPr lang="en-US" altLang="zh-CN" sz="2200" dirty="0" err="1" smtClean="0">
                <a:solidFill>
                  <a:srgbClr val="0070C0"/>
                </a:solidFill>
                <a:latin typeface="Calibri" pitchFamily="34" charset="0"/>
                <a:ea typeface="宋体" pitchFamily="2" charset="-122"/>
              </a:rPr>
              <a:t>e</a:t>
            </a:r>
            <a:r>
              <a:rPr lang="en-US" altLang="zh-CN" sz="2200" baseline="-25000" dirty="0" err="1" smtClean="0">
                <a:solidFill>
                  <a:srgbClr val="0070C0"/>
                </a:solidFill>
                <a:latin typeface="Calibri" pitchFamily="34" charset="0"/>
                <a:ea typeface="宋体" pitchFamily="2" charset="-122"/>
              </a:rPr>
              <a:t>s</a:t>
            </a:r>
            <a:r>
              <a:rPr lang="en-US" sz="2200" dirty="0" smtClean="0">
                <a:solidFill>
                  <a:srgbClr val="0070C0"/>
                </a:solidFill>
              </a:rPr>
              <a:t>) </a:t>
            </a:r>
            <a:r>
              <a:rPr lang="en-US" sz="2200" i="1" dirty="0" smtClean="0">
                <a:solidFill>
                  <a:srgbClr val="0070C0"/>
                </a:solidFill>
              </a:rPr>
              <a:t>d</a:t>
            </a:r>
            <a:r>
              <a:rPr lang="en-US" sz="2200" dirty="0" smtClean="0">
                <a:solidFill>
                  <a:srgbClr val="0070C0"/>
                </a:solidFill>
              </a:rPr>
              <a:t>e </a:t>
            </a:r>
            <a:r>
              <a:rPr lang="en-US" sz="2200" dirty="0" smtClean="0"/>
              <a:t>+ </a:t>
            </a:r>
            <a:r>
              <a:rPr lang="en-US" sz="2200" dirty="0" smtClean="0">
                <a:solidFill>
                  <a:srgbClr val="FF0000"/>
                </a:solidFill>
              </a:rPr>
              <a:t>e </a:t>
            </a:r>
            <a:r>
              <a:rPr lang="en-US" sz="2200" i="1" dirty="0" smtClean="0">
                <a:solidFill>
                  <a:srgbClr val="FF0000"/>
                </a:solidFill>
              </a:rPr>
              <a:t>d</a:t>
            </a:r>
            <a:r>
              <a:rPr lang="en-US" sz="2200" dirty="0" smtClean="0">
                <a:solidFill>
                  <a:srgbClr val="FF0000"/>
                </a:solidFill>
              </a:rPr>
              <a:t>(1/</a:t>
            </a:r>
            <a:r>
              <a:rPr lang="en-US" altLang="zh-CN" sz="2200" dirty="0" err="1" smtClean="0">
                <a:solidFill>
                  <a:srgbClr val="FF0000"/>
                </a:solidFill>
                <a:latin typeface="Calibri" pitchFamily="34" charset="0"/>
                <a:ea typeface="宋体" pitchFamily="2" charset="-122"/>
              </a:rPr>
              <a:t>e</a:t>
            </a:r>
            <a:r>
              <a:rPr lang="en-US" altLang="zh-CN" sz="2200" baseline="-25000" dirty="0" err="1" smtClean="0">
                <a:solidFill>
                  <a:srgbClr val="FF0000"/>
                </a:solidFill>
                <a:latin typeface="Calibri" pitchFamily="34" charset="0"/>
                <a:ea typeface="宋体" pitchFamily="2" charset="-122"/>
              </a:rPr>
              <a:t>s</a:t>
            </a:r>
            <a:r>
              <a:rPr lang="en-US" sz="2200" dirty="0" smtClean="0">
                <a:solidFill>
                  <a:srgbClr val="FF0000"/>
                </a:solidFill>
              </a:rPr>
              <a:t>)</a:t>
            </a:r>
          </a:p>
          <a:p>
            <a:pPr>
              <a:buNone/>
            </a:pPr>
            <a:endParaRPr lang="en-US" sz="2200" dirty="0" smtClean="0"/>
          </a:p>
          <a:p>
            <a:endParaRPr lang="en-US" sz="2200" b="1" dirty="0" smtClean="0">
              <a:solidFill>
                <a:srgbClr val="0070C0"/>
              </a:solidFill>
            </a:endParaRPr>
          </a:p>
        </p:txBody>
      </p:sp>
      <p:grpSp>
        <p:nvGrpSpPr>
          <p:cNvPr id="6" name="组合 9"/>
          <p:cNvGrpSpPr/>
          <p:nvPr/>
        </p:nvGrpSpPr>
        <p:grpSpPr>
          <a:xfrm>
            <a:off x="6379082" y="2857606"/>
            <a:ext cx="2284411" cy="632695"/>
            <a:chOff x="3428992" y="2000240"/>
            <a:chExt cx="3366406" cy="1165983"/>
          </a:xfrm>
        </p:grpSpPr>
        <p:sp>
          <p:nvSpPr>
            <p:cNvPr id="4" name="矩形 3"/>
            <p:cNvSpPr/>
            <p:nvPr/>
          </p:nvSpPr>
          <p:spPr>
            <a:xfrm>
              <a:off x="3643305" y="2428867"/>
              <a:ext cx="1294704" cy="7373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rgbClr val="0070C0"/>
                  </a:solidFill>
                </a:rPr>
                <a:t>Part 1.</a:t>
              </a:r>
            </a:p>
          </p:txBody>
        </p:sp>
        <p:sp>
          <p:nvSpPr>
            <p:cNvPr id="5" name="矩形 4"/>
            <p:cNvSpPr/>
            <p:nvPr/>
          </p:nvSpPr>
          <p:spPr>
            <a:xfrm>
              <a:off x="5500694" y="2428867"/>
              <a:ext cx="1294704" cy="7373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Part 2.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左大括号 7"/>
            <p:cNvSpPr/>
            <p:nvPr/>
          </p:nvSpPr>
          <p:spPr>
            <a:xfrm rot="16200000">
              <a:off x="3929058" y="1500174"/>
              <a:ext cx="428628" cy="142876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左大括号 8"/>
            <p:cNvSpPr/>
            <p:nvPr/>
          </p:nvSpPr>
          <p:spPr>
            <a:xfrm rot="16200000">
              <a:off x="5715009" y="1428737"/>
              <a:ext cx="428627" cy="1571636"/>
            </a:xfrm>
            <a:prstGeom prst="leftBrac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643306" y="895352"/>
            <a:ext cx="1857388" cy="1000132"/>
            <a:chOff x="500034" y="928670"/>
            <a:chExt cx="1857388" cy="1000132"/>
          </a:xfrm>
        </p:grpSpPr>
        <p:sp>
          <p:nvSpPr>
            <p:cNvPr id="10" name="矩形 9"/>
            <p:cNvSpPr/>
            <p:nvPr/>
          </p:nvSpPr>
          <p:spPr>
            <a:xfrm>
              <a:off x="500034" y="928670"/>
              <a:ext cx="1857388" cy="10001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571472" y="1071546"/>
              <a:ext cx="1643074" cy="7858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928662" y="1191268"/>
              <a:ext cx="96532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smtClean="0"/>
                <a:t>ISSRs</a:t>
              </a:r>
              <a:endParaRPr lang="en-US" sz="2800" b="1" dirty="0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400800" y="904868"/>
            <a:ext cx="2000264" cy="1000132"/>
            <a:chOff x="6572264" y="928670"/>
            <a:chExt cx="2000264" cy="1000132"/>
          </a:xfrm>
        </p:grpSpPr>
        <p:sp>
          <p:nvSpPr>
            <p:cNvPr id="11" name="矩形 10"/>
            <p:cNvSpPr/>
            <p:nvPr/>
          </p:nvSpPr>
          <p:spPr>
            <a:xfrm>
              <a:off x="6572264" y="928670"/>
              <a:ext cx="1857388" cy="10001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椭圆 20"/>
            <p:cNvSpPr/>
            <p:nvPr/>
          </p:nvSpPr>
          <p:spPr>
            <a:xfrm>
              <a:off x="6715140" y="1071546"/>
              <a:ext cx="1643074" cy="785818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6715140" y="1142984"/>
              <a:ext cx="185738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i="1" dirty="0" smtClean="0">
                  <a:solidFill>
                    <a:srgbClr val="0070C0"/>
                  </a:solidFill>
                </a:rPr>
                <a:t>more H</a:t>
              </a:r>
              <a:r>
                <a:rPr lang="en-US" sz="2800" b="1" i="1" baseline="-25000" dirty="0" smtClean="0">
                  <a:solidFill>
                    <a:srgbClr val="0070C0"/>
                  </a:solidFill>
                </a:rPr>
                <a:t>2</a:t>
              </a:r>
              <a:r>
                <a:rPr lang="en-US" sz="2800" b="1" i="1" dirty="0" smtClean="0">
                  <a:solidFill>
                    <a:srgbClr val="0070C0"/>
                  </a:solidFill>
                </a:rPr>
                <a:t>O</a:t>
              </a:r>
              <a:r>
                <a:rPr lang="en-US" sz="2800" i="1" dirty="0" smtClean="0">
                  <a:solidFill>
                    <a:srgbClr val="0070C0"/>
                  </a:solidFill>
                </a:rPr>
                <a:t> </a:t>
              </a:r>
              <a:endParaRPr lang="en-US" sz="2800" i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885812" y="914400"/>
            <a:ext cx="1857388" cy="1000132"/>
            <a:chOff x="3571868" y="928670"/>
            <a:chExt cx="1857388" cy="1000132"/>
          </a:xfrm>
        </p:grpSpPr>
        <p:sp>
          <p:nvSpPr>
            <p:cNvPr id="12" name="矩形 11"/>
            <p:cNvSpPr/>
            <p:nvPr/>
          </p:nvSpPr>
          <p:spPr>
            <a:xfrm>
              <a:off x="3571868" y="928670"/>
              <a:ext cx="1857388" cy="10001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3714744" y="1071546"/>
              <a:ext cx="1643074" cy="785818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3786182" y="1191268"/>
              <a:ext cx="15716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b="1" i="1" dirty="0" smtClean="0">
                  <a:solidFill>
                    <a:srgbClr val="FF0000"/>
                  </a:solidFill>
                </a:rPr>
                <a:t>Colder </a:t>
              </a:r>
              <a:r>
                <a:rPr lang="en-US" sz="2800" b="1" i="1" dirty="0" smtClean="0">
                  <a:solidFill>
                    <a:srgbClr val="FF0000"/>
                  </a:solidFill>
                </a:rPr>
                <a:t>T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5515896" y="4724400"/>
            <a:ext cx="2685534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500" b="1" dirty="0" smtClean="0"/>
              <a:t>H</a:t>
            </a:r>
            <a:r>
              <a:rPr lang="en-US" sz="2500" b="1" baseline="-25000" dirty="0" smtClean="0"/>
              <a:t>2</a:t>
            </a:r>
            <a:r>
              <a:rPr lang="en-US" sz="2500" b="1" dirty="0" smtClean="0"/>
              <a:t>O spatial heterogeneities contribute to </a:t>
            </a:r>
          </a:p>
          <a:p>
            <a:r>
              <a:rPr lang="en-US" sz="2500" b="1" dirty="0" smtClean="0">
                <a:solidFill>
                  <a:srgbClr val="00B0F0"/>
                </a:solidFill>
              </a:rPr>
              <a:t>92% of </a:t>
            </a:r>
            <a:r>
              <a:rPr lang="en-US" sz="2500" b="1" i="1" dirty="0" err="1" smtClean="0">
                <a:solidFill>
                  <a:srgbClr val="00B0F0"/>
                </a:solidFill>
              </a:rPr>
              <a:t>d</a:t>
            </a:r>
            <a:r>
              <a:rPr lang="en-US" sz="2500" b="1" dirty="0" err="1" smtClean="0">
                <a:solidFill>
                  <a:srgbClr val="00B0F0"/>
                </a:solidFill>
              </a:rPr>
              <a:t>RHi</a:t>
            </a:r>
            <a:r>
              <a:rPr lang="en-US" sz="2500" b="1" baseline="-25000" dirty="0" err="1" smtClean="0">
                <a:solidFill>
                  <a:srgbClr val="00B0F0"/>
                </a:solidFill>
              </a:rPr>
              <a:t>max</a:t>
            </a:r>
            <a:endParaRPr lang="en-US" sz="2500" b="1" baseline="-25000" dirty="0" smtClean="0">
              <a:solidFill>
                <a:srgbClr val="00B0F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61576" y="3443650"/>
            <a:ext cx="1622111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897301">
              <a:defRPr/>
            </a:pPr>
            <a:r>
              <a:rPr lang="en-US" sz="2200" b="1" i="1" dirty="0">
                <a:solidFill>
                  <a:srgbClr val="0070C0"/>
                </a:solidFill>
              </a:rPr>
              <a:t>H2O </a:t>
            </a:r>
            <a:endParaRPr lang="en-US" sz="2200" b="1" i="1" dirty="0" smtClean="0">
              <a:solidFill>
                <a:srgbClr val="0070C0"/>
              </a:solidFill>
            </a:endParaRPr>
          </a:p>
          <a:p>
            <a:pPr algn="ctr" defTabSz="897301">
              <a:defRPr/>
            </a:pPr>
            <a:r>
              <a:rPr lang="en-US" sz="2200" b="1" i="1" dirty="0" smtClean="0">
                <a:solidFill>
                  <a:srgbClr val="0070C0"/>
                </a:solidFill>
              </a:rPr>
              <a:t>contribution</a:t>
            </a:r>
            <a:endParaRPr lang="en-US" sz="2200" b="1" i="1" dirty="0">
              <a:solidFill>
                <a:srgbClr val="0070C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359443" y="3443650"/>
            <a:ext cx="1622111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897301">
              <a:defRPr/>
            </a:pPr>
            <a:r>
              <a:rPr lang="en-US" sz="2200" b="1" i="1" dirty="0" smtClean="0">
                <a:solidFill>
                  <a:srgbClr val="FF0000"/>
                </a:solidFill>
              </a:rPr>
              <a:t>T</a:t>
            </a:r>
          </a:p>
          <a:p>
            <a:pPr algn="ctr" defTabSz="897301">
              <a:defRPr/>
            </a:pPr>
            <a:r>
              <a:rPr lang="en-US" sz="2200" b="1" i="1" dirty="0" smtClean="0">
                <a:solidFill>
                  <a:srgbClr val="FF0000"/>
                </a:solidFill>
              </a:rPr>
              <a:t>contribution</a:t>
            </a:r>
            <a:endParaRPr lang="en-US" sz="2200" b="1" i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85811" y="3858609"/>
            <a:ext cx="161858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/>
              <a:t>Observation</a:t>
            </a:r>
            <a:endParaRPr lang="en-US" sz="2200" b="1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4572000" y="4755145"/>
            <a:ext cx="785818" cy="57885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9049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CN" sz="3000" b="1" dirty="0"/>
              <a:t>ISSR formation </a:t>
            </a:r>
            <a:r>
              <a:rPr lang="en-US" altLang="zh-CN" sz="3000" b="1" dirty="0" smtClean="0"/>
              <a:t>mechanism: </a:t>
            </a:r>
            <a:br>
              <a:rPr lang="en-US" altLang="zh-CN" sz="3000" b="1" dirty="0" smtClean="0"/>
            </a:br>
            <a:r>
              <a:rPr lang="en-US" altLang="zh-CN" sz="3000" b="1" dirty="0" smtClean="0"/>
              <a:t>water vapor and temperature spatial heterogeneities</a:t>
            </a:r>
            <a:endParaRPr lang="en-US" sz="3000" dirty="0"/>
          </a:p>
        </p:txBody>
      </p:sp>
      <p:pic>
        <p:nvPicPr>
          <p:cNvPr id="4" name="Picture 9" descr="C:\D Disk\Experiments\CM1\CM1_GB_May2015-Delldesktop\2.ISSR_length-spacing-dRHimax\EPSI0d1-X-250m\EPSI0d1X-250mp451RH999ISSR_dRHmxdTd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276" y="3541507"/>
            <a:ext cx="2272442" cy="182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D Disk\Experiments\CM1\CM1_GB_May2015\2.ISSR_length-spacing-dRHimax\RH130-250m\p451\RH130-250mp451RH999ISSR_dRHmxdTd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978" y="1345732"/>
            <a:ext cx="2272442" cy="182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D Disk\Experiments\CM1\CM1_GB_May2015-Delldesktop\2.ISSR_length-spacing-dRHimax\kc2-0d5-250m\kc20d5-250mp451RH999ISSR_dRHmxdTdq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856" y="3541507"/>
            <a:ext cx="2272442" cy="182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D Disk\Experiments\CM1\CM1_GB_May2015-Delldesktop\2.ISSR_length-spacing-dRHimax\RH999-X-250m\RH999-250mp451RH999ISSR_dRHmxdTdq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856" y="1345732"/>
            <a:ext cx="2272442" cy="182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D Disk\Experiments\GV_Final_Data\DC3\dc3_ISSR_len_dRH\dc3_RHgt9999_ISSR_dRHmxdTdq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7" y="1320885"/>
            <a:ext cx="2272442" cy="182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D Disk\Experiments\CM1\CM1_GB_May2015\2.ISSR_length-spacing-dRHimax\250m\P451\cm250mp451RH999ISSR_dRHmxdTdq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564" y="1343333"/>
            <a:ext cx="2272442" cy="182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D Disk\Experiments\CM1\CM1_GB_May2015\2.ISSR_length-spacing-dRHimax\1km\P451\cm1kmp451RH999ISSR_dRHmxdTdq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33" y="3541507"/>
            <a:ext cx="2272442" cy="182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D Disk\Experiments\CM1\CM1_GB_May2015\2.ISSR_length-spacing-dRHimax\4km\P451\cm4kmp451RH999ISSR_dRHmxdTdq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811" y="3545495"/>
            <a:ext cx="2272442" cy="182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076071" y="1401979"/>
            <a:ext cx="1013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1 Hz </a:t>
            </a:r>
            <a:r>
              <a:rPr lang="en-US" b="1" dirty="0" err="1" smtClean="0"/>
              <a:t>Obs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61236" y="1271947"/>
            <a:ext cx="242651" cy="266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A</a:t>
            </a:r>
            <a:endParaRPr lang="en-US" sz="1400" b="1" dirty="0"/>
          </a:p>
        </p:txBody>
      </p:sp>
      <p:sp>
        <p:nvSpPr>
          <p:cNvPr id="14" name="Rectangle 13"/>
          <p:cNvSpPr/>
          <p:nvPr/>
        </p:nvSpPr>
        <p:spPr>
          <a:xfrm>
            <a:off x="2242810" y="1253577"/>
            <a:ext cx="236030" cy="266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B</a:t>
            </a:r>
            <a:endParaRPr lang="en-US" sz="1400" b="1" dirty="0"/>
          </a:p>
        </p:txBody>
      </p:sp>
      <p:sp>
        <p:nvSpPr>
          <p:cNvPr id="15" name="Rectangle 14"/>
          <p:cNvSpPr/>
          <p:nvPr/>
        </p:nvSpPr>
        <p:spPr>
          <a:xfrm>
            <a:off x="55702" y="3465175"/>
            <a:ext cx="230732" cy="266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C</a:t>
            </a:r>
            <a:endParaRPr lang="en-US" sz="1400" b="1" dirty="0"/>
          </a:p>
        </p:txBody>
      </p:sp>
      <p:sp>
        <p:nvSpPr>
          <p:cNvPr id="16" name="Rectangle 15"/>
          <p:cNvSpPr/>
          <p:nvPr/>
        </p:nvSpPr>
        <p:spPr>
          <a:xfrm>
            <a:off x="2261005" y="3468172"/>
            <a:ext cx="246626" cy="266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D</a:t>
            </a:r>
            <a:endParaRPr lang="en-US" sz="1400" b="1" dirty="0"/>
          </a:p>
        </p:txBody>
      </p:sp>
      <p:sp>
        <p:nvSpPr>
          <p:cNvPr id="17" name="Rectangle 16"/>
          <p:cNvSpPr/>
          <p:nvPr/>
        </p:nvSpPr>
        <p:spPr>
          <a:xfrm>
            <a:off x="4526910" y="1264790"/>
            <a:ext cx="225433" cy="266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56328" y="1271761"/>
            <a:ext cx="220135" cy="266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F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355146" y="1440178"/>
            <a:ext cx="776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250 m</a:t>
            </a:r>
            <a:endParaRPr lang="en-US" b="1" dirty="0"/>
          </a:p>
        </p:txBody>
      </p:sp>
      <p:sp>
        <p:nvSpPr>
          <p:cNvPr id="20" name="Rectangle 19"/>
          <p:cNvSpPr/>
          <p:nvPr/>
        </p:nvSpPr>
        <p:spPr>
          <a:xfrm>
            <a:off x="1138606" y="3650658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1 km</a:t>
            </a:r>
            <a:endParaRPr lang="en-US" b="1" dirty="0"/>
          </a:p>
        </p:txBody>
      </p:sp>
      <p:sp>
        <p:nvSpPr>
          <p:cNvPr id="21" name="Rectangle 20"/>
          <p:cNvSpPr/>
          <p:nvPr/>
        </p:nvSpPr>
        <p:spPr>
          <a:xfrm>
            <a:off x="3451464" y="3632546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4 km</a:t>
            </a:r>
            <a:endParaRPr lang="en-US" b="1" dirty="0"/>
          </a:p>
        </p:txBody>
      </p:sp>
      <p:sp>
        <p:nvSpPr>
          <p:cNvPr id="22" name="Rectangle 21"/>
          <p:cNvSpPr/>
          <p:nvPr/>
        </p:nvSpPr>
        <p:spPr>
          <a:xfrm>
            <a:off x="5599682" y="1253577"/>
            <a:ext cx="9797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250 m</a:t>
            </a:r>
          </a:p>
          <a:p>
            <a:r>
              <a:rPr lang="en-US" b="1" dirty="0" smtClean="0"/>
              <a:t>RH130%</a:t>
            </a:r>
            <a:endParaRPr lang="en-US" b="1" dirty="0"/>
          </a:p>
        </p:txBody>
      </p:sp>
      <p:sp>
        <p:nvSpPr>
          <p:cNvPr id="23" name="Rectangle 22"/>
          <p:cNvSpPr/>
          <p:nvPr/>
        </p:nvSpPr>
        <p:spPr>
          <a:xfrm>
            <a:off x="7954765" y="3539577"/>
            <a:ext cx="8082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250 m</a:t>
            </a:r>
          </a:p>
          <a:p>
            <a:r>
              <a:rPr lang="en-US" b="1" dirty="0" smtClean="0"/>
              <a:t>IN*0.5</a:t>
            </a:r>
            <a:endParaRPr lang="en-US" b="1" dirty="0"/>
          </a:p>
        </p:txBody>
      </p:sp>
      <p:sp>
        <p:nvSpPr>
          <p:cNvPr id="24" name="Rectangle 23"/>
          <p:cNvSpPr/>
          <p:nvPr/>
        </p:nvSpPr>
        <p:spPr>
          <a:xfrm>
            <a:off x="5802045" y="3539577"/>
            <a:ext cx="9797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250 m</a:t>
            </a:r>
          </a:p>
          <a:p>
            <a:r>
              <a:rPr lang="en-US" b="1" dirty="0" smtClean="0"/>
              <a:t>Dep*0.1</a:t>
            </a:r>
            <a:endParaRPr lang="en-US" b="1" dirty="0"/>
          </a:p>
        </p:txBody>
      </p:sp>
      <p:sp>
        <p:nvSpPr>
          <p:cNvPr id="25" name="Rectangle 24"/>
          <p:cNvSpPr/>
          <p:nvPr/>
        </p:nvSpPr>
        <p:spPr>
          <a:xfrm>
            <a:off x="4500191" y="3476272"/>
            <a:ext cx="168688" cy="26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G</a:t>
            </a:r>
            <a:endParaRPr lang="en-US" sz="1400" b="1" dirty="0"/>
          </a:p>
        </p:txBody>
      </p:sp>
      <p:sp>
        <p:nvSpPr>
          <p:cNvPr id="26" name="Rectangle 25"/>
          <p:cNvSpPr/>
          <p:nvPr/>
        </p:nvSpPr>
        <p:spPr>
          <a:xfrm>
            <a:off x="6757990" y="3485434"/>
            <a:ext cx="164724" cy="26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H</a:t>
            </a:r>
            <a:endParaRPr lang="en-US" sz="1400" b="1" dirty="0"/>
          </a:p>
        </p:txBody>
      </p:sp>
      <p:sp>
        <p:nvSpPr>
          <p:cNvPr id="27" name="Rectangle 26"/>
          <p:cNvSpPr/>
          <p:nvPr/>
        </p:nvSpPr>
        <p:spPr>
          <a:xfrm>
            <a:off x="7848600" y="1253577"/>
            <a:ext cx="7761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250 m</a:t>
            </a:r>
          </a:p>
          <a:p>
            <a:r>
              <a:rPr lang="en-US" b="1" dirty="0" err="1" smtClean="0"/>
              <a:t>RHinf</a:t>
            </a:r>
            <a:endParaRPr lang="en-US" b="1" dirty="0"/>
          </a:p>
        </p:txBody>
      </p:sp>
      <p:sp>
        <p:nvSpPr>
          <p:cNvPr id="29" name="Rectangle 28"/>
          <p:cNvSpPr/>
          <p:nvPr/>
        </p:nvSpPr>
        <p:spPr>
          <a:xfrm>
            <a:off x="264663" y="5498068"/>
            <a:ext cx="6124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0066FF"/>
                </a:solidFill>
              </a:rPr>
              <a:t>Blue: contributions to ISS formation from H</a:t>
            </a:r>
            <a:r>
              <a:rPr lang="en-US" b="1" i="1" baseline="-25000" dirty="0" smtClean="0">
                <a:solidFill>
                  <a:srgbClr val="0066FF"/>
                </a:solidFill>
              </a:rPr>
              <a:t>2</a:t>
            </a:r>
            <a:r>
              <a:rPr lang="en-US" b="1" i="1" dirty="0" smtClean="0">
                <a:solidFill>
                  <a:srgbClr val="0066FF"/>
                </a:solidFill>
              </a:rPr>
              <a:t>O heterogeneities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583005" y="1021640"/>
            <a:ext cx="7260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1.04</a:t>
            </a:r>
            <a:endParaRPr lang="en-US" sz="2000" b="1" i="1" u="sng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43139" y="1038934"/>
            <a:ext cx="9474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0.92</a:t>
            </a:r>
            <a:endParaRPr lang="en-US" sz="2000" b="1" i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808665" y="1027938"/>
            <a:ext cx="9474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00B050"/>
                </a:solidFill>
              </a:rPr>
              <a:t>0.65</a:t>
            </a:r>
            <a:endParaRPr lang="en-US" sz="2000" b="1" i="1" dirty="0">
              <a:solidFill>
                <a:srgbClr val="00B05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610301" y="1038934"/>
            <a:ext cx="9474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0066FF"/>
                </a:solidFill>
              </a:rPr>
              <a:t>0.89</a:t>
            </a:r>
            <a:endParaRPr lang="en-US" sz="2000" b="1" i="1" dirty="0">
              <a:solidFill>
                <a:srgbClr val="0066FF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136338" y="1031585"/>
            <a:ext cx="9474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u="sng" dirty="0" smtClean="0">
                <a:solidFill>
                  <a:srgbClr val="00B050"/>
                </a:solidFill>
              </a:rPr>
              <a:t>0.95</a:t>
            </a:r>
            <a:endParaRPr lang="en-US" sz="2000" b="1" i="1" u="sng" dirty="0">
              <a:solidFill>
                <a:srgbClr val="00B05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913874" y="1038934"/>
            <a:ext cx="9474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0066FF"/>
                </a:solidFill>
              </a:rPr>
              <a:t>0.81</a:t>
            </a:r>
            <a:endParaRPr lang="en-US" sz="2000" b="1" i="1" dirty="0">
              <a:solidFill>
                <a:srgbClr val="0066FF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323611" y="1020762"/>
            <a:ext cx="9474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00B050"/>
                </a:solidFill>
              </a:rPr>
              <a:t>0.95</a:t>
            </a:r>
            <a:endParaRPr lang="en-US" sz="2000" b="1" i="1" dirty="0">
              <a:solidFill>
                <a:srgbClr val="00B05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138698" y="1039234"/>
            <a:ext cx="9474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0066FF"/>
                </a:solidFill>
              </a:rPr>
              <a:t>0.77</a:t>
            </a:r>
            <a:endParaRPr lang="en-US" sz="2000" b="1" i="1" dirty="0">
              <a:solidFill>
                <a:srgbClr val="0066FF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328911" y="3250548"/>
            <a:ext cx="9474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00B050"/>
                </a:solidFill>
              </a:rPr>
              <a:t>0.65</a:t>
            </a:r>
            <a:endParaRPr lang="en-US" sz="2000" b="1" i="1" dirty="0">
              <a:solidFill>
                <a:srgbClr val="00B05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077029" y="3243372"/>
            <a:ext cx="9474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0066FF"/>
                </a:solidFill>
              </a:rPr>
              <a:t>1.05</a:t>
            </a:r>
            <a:endParaRPr lang="en-US" sz="2000" b="1" i="1" dirty="0">
              <a:solidFill>
                <a:srgbClr val="0066FF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121873" y="3244607"/>
            <a:ext cx="9474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00B050"/>
                </a:solidFill>
              </a:rPr>
              <a:t>0.54</a:t>
            </a:r>
            <a:endParaRPr lang="en-US" sz="2000" b="1" i="1" dirty="0">
              <a:solidFill>
                <a:srgbClr val="00B05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869991" y="3237431"/>
            <a:ext cx="9474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0066FF"/>
                </a:solidFill>
              </a:rPr>
              <a:t>0.79</a:t>
            </a:r>
            <a:endParaRPr lang="en-US" sz="2000" b="1" i="1" dirty="0">
              <a:solidFill>
                <a:srgbClr val="0066FF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847504" y="3267023"/>
            <a:ext cx="9474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00B050"/>
                </a:solidFill>
              </a:rPr>
              <a:t>0.64</a:t>
            </a:r>
            <a:endParaRPr lang="en-US" sz="2000" b="1" i="1" dirty="0">
              <a:solidFill>
                <a:srgbClr val="00B05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595622" y="3259847"/>
            <a:ext cx="9474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0066FF"/>
                </a:solidFill>
              </a:rPr>
              <a:t>1.17</a:t>
            </a:r>
            <a:endParaRPr lang="en-US" sz="2000" b="1" i="1" dirty="0">
              <a:solidFill>
                <a:srgbClr val="0066FF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648547" y="3285379"/>
            <a:ext cx="9474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00B050"/>
                </a:solidFill>
              </a:rPr>
              <a:t>0.74</a:t>
            </a:r>
            <a:endParaRPr lang="en-US" sz="2000" b="1" i="1" dirty="0">
              <a:solidFill>
                <a:srgbClr val="00B05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96665" y="3278203"/>
            <a:ext cx="9474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0066FF"/>
                </a:solidFill>
              </a:rPr>
              <a:t>1.17</a:t>
            </a:r>
            <a:endParaRPr lang="en-US" sz="2000" b="1" i="1" dirty="0">
              <a:solidFill>
                <a:srgbClr val="0066FF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59652" y="5802868"/>
            <a:ext cx="5727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Green: </a:t>
            </a:r>
            <a:r>
              <a:rPr lang="en-US" b="1" i="1" dirty="0" smtClean="0">
                <a:solidFill>
                  <a:srgbClr val="00B050"/>
                </a:solidFill>
              </a:rPr>
              <a:t>ratio of ISS cloud coverage/non-ISS cloud coverage</a:t>
            </a:r>
            <a:endParaRPr lang="en-US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12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4" grpId="0"/>
      <p:bldP spid="36" grpId="0"/>
      <p:bldP spid="38" grpId="0"/>
      <p:bldP spid="40" grpId="0"/>
      <p:bldP spid="42" grpId="0"/>
      <p:bldP spid="44" grpId="0"/>
      <p:bldP spid="4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C:\D Disk\Experiments\CM1\CM1_GB_May2015-Delldesktop\2.ISSR_length-spacing-dRHimax\EPSI0d1-X-250m\EPSI0d1X-250mp451RH999ISSR_RHmax-l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735" y="4050387"/>
            <a:ext cx="2282683" cy="169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D Disk\Experiments\CM1\CM1_GB_May2015-Delldesktop\2.ISSR_length-spacing-dRHimax\kc2-0d5-250m\kc20d5-250mp451RH999ISSR_RHmax-lenV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559" y="4056122"/>
            <a:ext cx="2282683" cy="169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D Disk\Experiments\CM1\CM1_GB_May2015\2.ISSR_length-spacing-dRHimax\RH130-250m\p451\RH130-250mp451RH999ISSR_RHmax-le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305" y="1841542"/>
            <a:ext cx="2282683" cy="169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D Disk\Experiments\GV_Final_Data\DC3\dc3_ISSR_len_dRH\bin_exp1d2\dc3_RHgt99_ISSR_RHmax-le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3" y="1854832"/>
            <a:ext cx="2282683" cy="169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D Disk\Experiments\CM1\CM1_GB_May2015\2.ISSR_length-spacing-dRHimax\250m\P451\cm250mp451RH999ISSR_RHmax-le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074" y="1854832"/>
            <a:ext cx="2282683" cy="169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D Disk\Experiments\CM1\CM1_GB_May2015\2.ISSR_length-spacing-dRHimax\1km\P451\cm1kmp451RH999ISSR_RHmax-lenO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37" y="4038600"/>
            <a:ext cx="2282683" cy="169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D Disk\Experiments\CM1\CM1_GB_May2015\2.ISSR_length-spacing-dRHimax\4km\P451\cm4kmp451RH999ISSR_RHmax-le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538" y="4038600"/>
            <a:ext cx="2282683" cy="169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219200" y="2855227"/>
            <a:ext cx="1013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1 Hz </a:t>
            </a:r>
            <a:r>
              <a:rPr lang="en-US" b="1" dirty="0" err="1" smtClean="0"/>
              <a:t>Obs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0" y="1862480"/>
            <a:ext cx="227674" cy="2477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A</a:t>
            </a:r>
            <a:endParaRPr lang="en-US" sz="1400" b="1" dirty="0"/>
          </a:p>
        </p:txBody>
      </p:sp>
      <p:sp>
        <p:nvSpPr>
          <p:cNvPr id="15" name="Rectangle 14"/>
          <p:cNvSpPr/>
          <p:nvPr/>
        </p:nvSpPr>
        <p:spPr>
          <a:xfrm>
            <a:off x="2136418" y="1853509"/>
            <a:ext cx="221461" cy="2477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B</a:t>
            </a:r>
            <a:endParaRPr lang="en-US" sz="1400" b="1" dirty="0"/>
          </a:p>
        </p:txBody>
      </p:sp>
      <p:sp>
        <p:nvSpPr>
          <p:cNvPr id="16" name="Rectangle 15"/>
          <p:cNvSpPr/>
          <p:nvPr/>
        </p:nvSpPr>
        <p:spPr>
          <a:xfrm>
            <a:off x="56805" y="4011838"/>
            <a:ext cx="216490" cy="2477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C</a:t>
            </a:r>
            <a:endParaRPr lang="en-US" sz="1400" b="1" dirty="0"/>
          </a:p>
        </p:txBody>
      </p:sp>
      <p:sp>
        <p:nvSpPr>
          <p:cNvPr id="17" name="Rectangle 16"/>
          <p:cNvSpPr/>
          <p:nvPr/>
        </p:nvSpPr>
        <p:spPr>
          <a:xfrm>
            <a:off x="2203642" y="4026417"/>
            <a:ext cx="231403" cy="2477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D</a:t>
            </a:r>
            <a:endParaRPr lang="en-US" sz="1400" b="1" dirty="0"/>
          </a:p>
        </p:txBody>
      </p:sp>
      <p:sp>
        <p:nvSpPr>
          <p:cNvPr id="18" name="Rectangle 17"/>
          <p:cNvSpPr/>
          <p:nvPr/>
        </p:nvSpPr>
        <p:spPr>
          <a:xfrm>
            <a:off x="4467903" y="1828800"/>
            <a:ext cx="211519" cy="2477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505200" y="2882855"/>
            <a:ext cx="776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250 m</a:t>
            </a:r>
            <a:endParaRPr lang="en-US" b="1" dirty="0"/>
          </a:p>
        </p:txBody>
      </p:sp>
      <p:sp>
        <p:nvSpPr>
          <p:cNvPr id="20" name="Rectangle 19"/>
          <p:cNvSpPr/>
          <p:nvPr/>
        </p:nvSpPr>
        <p:spPr>
          <a:xfrm>
            <a:off x="1447800" y="5150552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1 km</a:t>
            </a:r>
            <a:endParaRPr lang="en-US" b="1" dirty="0"/>
          </a:p>
        </p:txBody>
      </p:sp>
      <p:sp>
        <p:nvSpPr>
          <p:cNvPr id="21" name="Rectangle 20"/>
          <p:cNvSpPr/>
          <p:nvPr/>
        </p:nvSpPr>
        <p:spPr>
          <a:xfrm>
            <a:off x="3615205" y="5150552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4 km</a:t>
            </a:r>
            <a:endParaRPr lang="en-US" b="1" dirty="0"/>
          </a:p>
        </p:txBody>
      </p:sp>
      <p:sp>
        <p:nvSpPr>
          <p:cNvPr id="22" name="Rectangle 21"/>
          <p:cNvSpPr/>
          <p:nvPr/>
        </p:nvSpPr>
        <p:spPr>
          <a:xfrm>
            <a:off x="5791200" y="2667000"/>
            <a:ext cx="11822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250 m</a:t>
            </a:r>
          </a:p>
          <a:p>
            <a:r>
              <a:rPr lang="en-US" b="1" dirty="0" smtClean="0"/>
              <a:t>RH130%</a:t>
            </a:r>
            <a:endParaRPr lang="en-US" b="1" dirty="0"/>
          </a:p>
        </p:txBody>
      </p:sp>
      <p:sp>
        <p:nvSpPr>
          <p:cNvPr id="23" name="Rectangle 22"/>
          <p:cNvSpPr/>
          <p:nvPr/>
        </p:nvSpPr>
        <p:spPr>
          <a:xfrm>
            <a:off x="8104855" y="5030454"/>
            <a:ext cx="8082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250 m</a:t>
            </a:r>
          </a:p>
          <a:p>
            <a:r>
              <a:rPr lang="en-US" b="1" dirty="0" smtClean="0"/>
              <a:t>IN*0.5</a:t>
            </a:r>
            <a:endParaRPr lang="en-US" b="1" dirty="0"/>
          </a:p>
        </p:txBody>
      </p:sp>
      <p:pic>
        <p:nvPicPr>
          <p:cNvPr id="24" name="Picture 6" descr="C:\D Disk\Experiments\CM1\CM1_GB_May2015-Delldesktop\2.ISSR_length-spacing-dRHimax\RH999-X-250m\RH999-250mp451RH999ISSR_RHmax-le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644" y="1874285"/>
            <a:ext cx="2282683" cy="169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6645229" y="1840417"/>
            <a:ext cx="206548" cy="2477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F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808506" y="5029200"/>
            <a:ext cx="9797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250 m</a:t>
            </a:r>
          </a:p>
          <a:p>
            <a:r>
              <a:rPr lang="en-US" b="1" dirty="0" smtClean="0"/>
              <a:t>Dep*0.1</a:t>
            </a:r>
            <a:endParaRPr lang="en-US" b="1" dirty="0"/>
          </a:p>
        </p:txBody>
      </p:sp>
      <p:sp>
        <p:nvSpPr>
          <p:cNvPr id="27" name="Rectangle 26"/>
          <p:cNvSpPr/>
          <p:nvPr/>
        </p:nvSpPr>
        <p:spPr>
          <a:xfrm>
            <a:off x="8077200" y="2706469"/>
            <a:ext cx="7761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250 m</a:t>
            </a:r>
          </a:p>
          <a:p>
            <a:r>
              <a:rPr lang="en-US" b="1" dirty="0" err="1" smtClean="0"/>
              <a:t>RHinf</a:t>
            </a:r>
            <a:endParaRPr lang="en-US" b="1" dirty="0"/>
          </a:p>
        </p:txBody>
      </p:sp>
      <p:sp>
        <p:nvSpPr>
          <p:cNvPr id="28" name="Rectangle 27"/>
          <p:cNvSpPr/>
          <p:nvPr/>
        </p:nvSpPr>
        <p:spPr>
          <a:xfrm>
            <a:off x="4503204" y="4002206"/>
            <a:ext cx="158276" cy="248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G</a:t>
            </a:r>
            <a:endParaRPr lang="en-US" sz="1400" b="1" dirty="0"/>
          </a:p>
        </p:txBody>
      </p:sp>
      <p:sp>
        <p:nvSpPr>
          <p:cNvPr id="29" name="Rectangle 28"/>
          <p:cNvSpPr/>
          <p:nvPr/>
        </p:nvSpPr>
        <p:spPr>
          <a:xfrm>
            <a:off x="6633897" y="4024718"/>
            <a:ext cx="154556" cy="248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H</a:t>
            </a:r>
            <a:endParaRPr lang="en-US" sz="1400" b="1" dirty="0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3000" b="1" dirty="0" smtClean="0"/>
              <a:t>Spatial characteristics of ISSR:</a:t>
            </a:r>
            <a:br>
              <a:rPr lang="en-US" altLang="zh-CN" sz="3000" b="1" dirty="0" smtClean="0"/>
            </a:br>
            <a:r>
              <a:rPr lang="en-US" altLang="zh-CN" sz="3000" b="1" dirty="0" smtClean="0"/>
              <a:t>correlation between </a:t>
            </a:r>
            <a:r>
              <a:rPr lang="en-US" altLang="zh-CN" sz="3000" b="1" dirty="0" err="1" smtClean="0"/>
              <a:t>RHi</a:t>
            </a:r>
            <a:r>
              <a:rPr lang="en-US" altLang="zh-CN" sz="3000" b="1" baseline="-25000" dirty="0" err="1" smtClean="0"/>
              <a:t>max</a:t>
            </a:r>
            <a:r>
              <a:rPr lang="en-US" altLang="zh-CN" sz="3000" b="1" dirty="0" smtClean="0"/>
              <a:t> and ISSR length</a:t>
            </a:r>
            <a:endParaRPr lang="en-US" sz="3000" dirty="0"/>
          </a:p>
        </p:txBody>
      </p:sp>
      <p:sp>
        <p:nvSpPr>
          <p:cNvPr id="32" name="Rectangle 31"/>
          <p:cNvSpPr/>
          <p:nvPr/>
        </p:nvSpPr>
        <p:spPr>
          <a:xfrm>
            <a:off x="260192" y="5941099"/>
            <a:ext cx="33890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</a:rPr>
              <a:t>Blue: slope of linear fit </a:t>
            </a:r>
          </a:p>
          <a:p>
            <a:r>
              <a:rPr lang="en-US" b="1" i="1" dirty="0" smtClean="0">
                <a:solidFill>
                  <a:srgbClr val="002060"/>
                </a:solidFill>
              </a:rPr>
              <a:t>  </a:t>
            </a:r>
            <a:r>
              <a:rPr lang="en-US" b="1" i="1" dirty="0" err="1" smtClean="0">
                <a:solidFill>
                  <a:srgbClr val="002060"/>
                </a:solidFill>
              </a:rPr>
              <a:t>RHi</a:t>
            </a:r>
            <a:r>
              <a:rPr lang="en-US" b="1" i="1" baseline="-25000" dirty="0" err="1" smtClean="0">
                <a:solidFill>
                  <a:srgbClr val="002060"/>
                </a:solidFill>
              </a:rPr>
              <a:t>max</a:t>
            </a:r>
            <a:r>
              <a:rPr lang="en-US" b="1" i="1" dirty="0" smtClean="0">
                <a:solidFill>
                  <a:srgbClr val="002060"/>
                </a:solidFill>
              </a:rPr>
              <a:t> = a + b * log</a:t>
            </a:r>
            <a:r>
              <a:rPr lang="en-US" b="1" i="1" baseline="-25000" dirty="0" smtClean="0">
                <a:solidFill>
                  <a:srgbClr val="002060"/>
                </a:solidFill>
              </a:rPr>
              <a:t>10</a:t>
            </a:r>
            <a:r>
              <a:rPr lang="en-US" b="1" i="1" dirty="0" smtClean="0">
                <a:solidFill>
                  <a:srgbClr val="002060"/>
                </a:solidFill>
              </a:rPr>
              <a:t> (</a:t>
            </a:r>
            <a:r>
              <a:rPr lang="en-US" b="1" i="1" dirty="0" err="1" smtClean="0">
                <a:solidFill>
                  <a:srgbClr val="002060"/>
                </a:solidFill>
              </a:rPr>
              <a:t>Length</a:t>
            </a:r>
            <a:r>
              <a:rPr lang="en-US" b="1" i="1" baseline="-25000" dirty="0" err="1" smtClean="0">
                <a:solidFill>
                  <a:srgbClr val="002060"/>
                </a:solidFill>
              </a:rPr>
              <a:t>ISSR</a:t>
            </a:r>
            <a:r>
              <a:rPr lang="en-US" b="1" i="1" dirty="0" smtClean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13707" y="1608036"/>
            <a:ext cx="713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</a:rPr>
              <a:t>12.68</a:t>
            </a:r>
            <a:endParaRPr lang="en-US" b="1" i="1" dirty="0">
              <a:solidFill>
                <a:srgbClr val="00206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462344" y="1617007"/>
            <a:ext cx="596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</a:rPr>
              <a:t>2.25</a:t>
            </a:r>
            <a:endParaRPr lang="en-US" b="1" i="1" dirty="0">
              <a:solidFill>
                <a:srgbClr val="00206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828874" y="1602072"/>
            <a:ext cx="713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</a:rPr>
              <a:t>10.57</a:t>
            </a:r>
            <a:endParaRPr lang="en-US" b="1" i="1" dirty="0">
              <a:solidFill>
                <a:srgbClr val="00206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962440" y="1615007"/>
            <a:ext cx="713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</a:rPr>
              <a:t>17.28</a:t>
            </a:r>
            <a:endParaRPr lang="en-US" b="1" i="1" dirty="0">
              <a:solidFill>
                <a:srgbClr val="00206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13707" y="3794351"/>
            <a:ext cx="596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</a:rPr>
              <a:t>2.14</a:t>
            </a:r>
            <a:endParaRPr lang="en-US" b="1" i="1" dirty="0">
              <a:solidFill>
                <a:srgbClr val="00206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26758" y="3794351"/>
            <a:ext cx="596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</a:rPr>
              <a:t>1.50</a:t>
            </a:r>
            <a:endParaRPr lang="en-US" b="1" i="1" dirty="0">
              <a:solidFill>
                <a:srgbClr val="00206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803725" y="3797578"/>
            <a:ext cx="596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</a:rPr>
              <a:t>1.98</a:t>
            </a:r>
            <a:endParaRPr lang="en-US" b="1" i="1" dirty="0">
              <a:solidFill>
                <a:srgbClr val="00206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969663" y="3802445"/>
            <a:ext cx="596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</a:rPr>
              <a:t>3.00</a:t>
            </a:r>
            <a:endParaRPr lang="en-US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3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3857236"/>
            <a:ext cx="6324600" cy="3022991"/>
          </a:xfrm>
          <a:prstGeom prst="rect">
            <a:avLst/>
          </a:prstGeom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210046" y="440065"/>
            <a:ext cx="4057154" cy="157544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800" dirty="0"/>
          </a:p>
          <a:p>
            <a:pPr marL="257175" indent="-257175">
              <a:buAutoNum type="arabicParenR"/>
            </a:pPr>
            <a:endParaRPr lang="en-US" sz="1800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310487" y="1675761"/>
            <a:ext cx="7940722" cy="19818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lnSpc>
                <a:spcPct val="100000"/>
              </a:lnSpc>
              <a:buFont typeface="Arial" panose="020B0604020202020204" pitchFamily="34" charset="0"/>
              <a:buAutoNum type="arabicParenR"/>
            </a:pPr>
            <a:endParaRPr lang="en-US" sz="1800" dirty="0"/>
          </a:p>
        </p:txBody>
      </p:sp>
      <p:sp>
        <p:nvSpPr>
          <p:cNvPr id="2" name="Rectangle 1"/>
          <p:cNvSpPr/>
          <p:nvPr/>
        </p:nvSpPr>
        <p:spPr>
          <a:xfrm>
            <a:off x="288878" y="539229"/>
            <a:ext cx="82455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In-situ observations</a:t>
            </a:r>
            <a:endParaRPr lang="en-US" sz="2000" b="1" dirty="0"/>
          </a:p>
          <a:p>
            <a:r>
              <a:rPr lang="en-US" dirty="0" smtClean="0"/>
              <a:t>    The </a:t>
            </a:r>
            <a:r>
              <a:rPr lang="en-US" dirty="0"/>
              <a:t>NSF Deep Convective Clouds and Chemistry (DC3) </a:t>
            </a:r>
            <a:r>
              <a:rPr lang="en-US" dirty="0" smtClean="0"/>
              <a:t>campaign (May-June 2012): </a:t>
            </a:r>
          </a:p>
          <a:p>
            <a:r>
              <a:rPr lang="en-US" dirty="0" smtClean="0"/>
              <a:t>22 flights onboard the NSF Gulfstream-V aircraft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47800" y="68210"/>
            <a:ext cx="659725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/>
              <a:t>NSF DC3 </a:t>
            </a:r>
            <a:r>
              <a:rPr lang="en-US" sz="3000" b="1" dirty="0"/>
              <a:t>campaign and WRF simulations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02526" y="1512518"/>
            <a:ext cx="8460474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WRF v3.7 simulations</a:t>
            </a:r>
          </a:p>
          <a:p>
            <a:r>
              <a:rPr lang="en-US" dirty="0" smtClean="0"/>
              <a:t>1. Realistic </a:t>
            </a:r>
            <a:r>
              <a:rPr lang="en-US" dirty="0"/>
              <a:t>simulations </a:t>
            </a:r>
            <a:r>
              <a:rPr lang="en-US" dirty="0" smtClean="0"/>
              <a:t>(May </a:t>
            </a:r>
            <a:r>
              <a:rPr lang="en-US" dirty="0"/>
              <a:t>19th, </a:t>
            </a:r>
            <a:r>
              <a:rPr lang="en-US" dirty="0" smtClean="0"/>
              <a:t>2012 and different days)</a:t>
            </a:r>
            <a:endParaRPr lang="en-US" dirty="0"/>
          </a:p>
          <a:p>
            <a:r>
              <a:rPr lang="en-US" dirty="0" smtClean="0"/>
              <a:t>2. Horizontal resolutions (</a:t>
            </a:r>
            <a:r>
              <a:rPr lang="en-US" dirty="0"/>
              <a:t>2.4 km </a:t>
            </a:r>
            <a:r>
              <a:rPr lang="en-US" dirty="0" smtClean="0"/>
              <a:t>and 800 m show similar results)</a:t>
            </a:r>
            <a:endParaRPr lang="en-US" dirty="0"/>
          </a:p>
          <a:p>
            <a:r>
              <a:rPr lang="en-US" dirty="0" smtClean="0"/>
              <a:t>3. Four </a:t>
            </a:r>
            <a:r>
              <a:rPr lang="en-US" dirty="0"/>
              <a:t>double-moment microphysics scheme</a:t>
            </a:r>
          </a:p>
          <a:p>
            <a:r>
              <a:rPr lang="en-US" dirty="0" smtClean="0"/>
              <a:t>  1</a:t>
            </a:r>
            <a:r>
              <a:rPr lang="en-US" dirty="0"/>
              <a:t>) Morrison et al. (</a:t>
            </a:r>
            <a:r>
              <a:rPr lang="en-US" dirty="0" smtClean="0"/>
              <a:t>2005; 2009)</a:t>
            </a:r>
            <a:endParaRPr lang="en-US" dirty="0"/>
          </a:p>
          <a:p>
            <a:r>
              <a:rPr lang="en-US" dirty="0" smtClean="0"/>
              <a:t>  2</a:t>
            </a:r>
            <a:r>
              <a:rPr lang="en-US" dirty="0"/>
              <a:t>) </a:t>
            </a:r>
            <a:r>
              <a:rPr lang="en-US" dirty="0" smtClean="0"/>
              <a:t>Morrison-modified: </a:t>
            </a:r>
            <a:r>
              <a:rPr lang="en-US" dirty="0"/>
              <a:t>higher Cooper </a:t>
            </a:r>
            <a:r>
              <a:rPr lang="en-US" dirty="0" smtClean="0"/>
              <a:t>parameterization threshold </a:t>
            </a:r>
            <a:r>
              <a:rPr lang="en-US" dirty="0"/>
              <a:t>at </a:t>
            </a:r>
            <a:r>
              <a:rPr lang="en-US" dirty="0" err="1"/>
              <a:t>RHi</a:t>
            </a:r>
            <a:r>
              <a:rPr lang="en-US" dirty="0"/>
              <a:t>=125%</a:t>
            </a:r>
          </a:p>
          <a:p>
            <a:r>
              <a:rPr lang="en-US" dirty="0" smtClean="0"/>
              <a:t>  3</a:t>
            </a:r>
            <a:r>
              <a:rPr lang="en-US" dirty="0"/>
              <a:t>) Thompson et al. (2008)</a:t>
            </a:r>
          </a:p>
          <a:p>
            <a:r>
              <a:rPr lang="en-US" dirty="0" smtClean="0"/>
              <a:t>  4</a:t>
            </a:r>
            <a:r>
              <a:rPr lang="en-US" dirty="0"/>
              <a:t>) Thompson and Eidhammer (2014): </a:t>
            </a:r>
            <a:r>
              <a:rPr lang="en-US" dirty="0" smtClean="0"/>
              <a:t>includes heterogeneous freezing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t="57053" r="65813"/>
          <a:stretch/>
        </p:blipFill>
        <p:spPr>
          <a:xfrm>
            <a:off x="5791200" y="3962400"/>
            <a:ext cx="2895600" cy="258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3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86000" y="3145045"/>
            <a:ext cx="6833201" cy="3643997"/>
            <a:chOff x="3025405" y="3153866"/>
            <a:chExt cx="6119700" cy="3475331"/>
          </a:xfrm>
        </p:grpSpPr>
        <p:grpSp>
          <p:nvGrpSpPr>
            <p:cNvPr id="87" name="Group 86"/>
            <p:cNvGrpSpPr/>
            <p:nvPr/>
          </p:nvGrpSpPr>
          <p:grpSpPr>
            <a:xfrm>
              <a:off x="3025405" y="3153866"/>
              <a:ext cx="6119700" cy="3475330"/>
              <a:chOff x="3163450" y="3032063"/>
              <a:chExt cx="5874637" cy="3154728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3163450" y="3032063"/>
                <a:ext cx="5874637" cy="3051161"/>
                <a:chOff x="4408146" y="3169711"/>
                <a:chExt cx="7108850" cy="3491917"/>
              </a:xfrm>
            </p:grpSpPr>
            <p:grpSp>
              <p:nvGrpSpPr>
                <p:cNvPr id="40" name="Group 39"/>
                <p:cNvGrpSpPr/>
                <p:nvPr/>
              </p:nvGrpSpPr>
              <p:grpSpPr>
                <a:xfrm>
                  <a:off x="4408146" y="3195666"/>
                  <a:ext cx="7108850" cy="3465962"/>
                  <a:chOff x="187796" y="-8783"/>
                  <a:chExt cx="7108850" cy="3465962"/>
                </a:xfrm>
              </p:grpSpPr>
              <p:pic>
                <p:nvPicPr>
                  <p:cNvPr id="61" name="Picture 60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87796" y="-8783"/>
                    <a:ext cx="3654854" cy="1734512"/>
                  </a:xfrm>
                  <a:prstGeom prst="rect">
                    <a:avLst/>
                  </a:prstGeom>
                </p:spPr>
              </p:pic>
              <p:pic>
                <p:nvPicPr>
                  <p:cNvPr id="42" name="Picture 41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630879" y="-8783"/>
                    <a:ext cx="3662195" cy="1737997"/>
                  </a:xfrm>
                  <a:prstGeom prst="rect">
                    <a:avLst/>
                  </a:prstGeom>
                </p:spPr>
              </p:pic>
              <p:pic>
                <p:nvPicPr>
                  <p:cNvPr id="43" name="Picture 42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97797" y="1722233"/>
                    <a:ext cx="3655767" cy="1734946"/>
                  </a:xfrm>
                  <a:prstGeom prst="rect">
                    <a:avLst/>
                  </a:prstGeom>
                </p:spPr>
              </p:pic>
              <p:pic>
                <p:nvPicPr>
                  <p:cNvPr id="44" name="Picture 43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3632665" y="1717902"/>
                    <a:ext cx="3663981" cy="1738843"/>
                  </a:xfrm>
                  <a:prstGeom prst="rect">
                    <a:avLst/>
                  </a:prstGeom>
                </p:spPr>
              </p:pic>
              <p:pic>
                <p:nvPicPr>
                  <p:cNvPr id="45" name="Picture 44"/>
                  <p:cNvPicPr>
                    <a:picLocks noChangeAspect="1"/>
                  </p:cNvPicPr>
                  <p:nvPr/>
                </p:nvPicPr>
                <p:blipFill rotWithShape="1">
                  <a:blip r:embed="rId7"/>
                  <a:srcRect l="11536" t="54317" r="79161" b="36665"/>
                  <a:stretch/>
                </p:blipFill>
                <p:spPr>
                  <a:xfrm rot="16200000">
                    <a:off x="254777" y="787566"/>
                    <a:ext cx="311021" cy="143070"/>
                  </a:xfrm>
                  <a:prstGeom prst="rect">
                    <a:avLst/>
                  </a:prstGeom>
                </p:spPr>
              </p:pic>
              <p:pic>
                <p:nvPicPr>
                  <p:cNvPr id="52" name="Picture 51"/>
                  <p:cNvPicPr>
                    <a:picLocks noChangeAspect="1"/>
                  </p:cNvPicPr>
                  <p:nvPr/>
                </p:nvPicPr>
                <p:blipFill rotWithShape="1">
                  <a:blip r:embed="rId7"/>
                  <a:srcRect l="78162" t="39065" r="17995"/>
                  <a:stretch/>
                </p:blipFill>
                <p:spPr>
                  <a:xfrm>
                    <a:off x="3631100" y="187045"/>
                    <a:ext cx="175936" cy="1324278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69" name="Rectangle 68"/>
                <p:cNvSpPr/>
                <p:nvPr/>
              </p:nvSpPr>
              <p:spPr>
                <a:xfrm>
                  <a:off x="6059677" y="3190904"/>
                  <a:ext cx="160180" cy="9955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70" name="Rectangle 69"/>
                <p:cNvSpPr/>
                <p:nvPr/>
              </p:nvSpPr>
              <p:spPr>
                <a:xfrm>
                  <a:off x="7687296" y="3169711"/>
                  <a:ext cx="163933" cy="12074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71" name="Rectangle 70"/>
                <p:cNvSpPr/>
                <p:nvPr/>
              </p:nvSpPr>
              <p:spPr>
                <a:xfrm>
                  <a:off x="9546821" y="3195334"/>
                  <a:ext cx="116707" cy="1163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72" name="Rectangle 71"/>
                <p:cNvSpPr/>
                <p:nvPr/>
              </p:nvSpPr>
              <p:spPr>
                <a:xfrm>
                  <a:off x="11178575" y="3195334"/>
                  <a:ext cx="112572" cy="1163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73" name="Rectangle 72"/>
                <p:cNvSpPr/>
                <p:nvPr/>
              </p:nvSpPr>
              <p:spPr>
                <a:xfrm>
                  <a:off x="11186911" y="4942826"/>
                  <a:ext cx="112573" cy="9512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74" name="Rectangle 73"/>
                <p:cNvSpPr/>
                <p:nvPr/>
              </p:nvSpPr>
              <p:spPr>
                <a:xfrm>
                  <a:off x="9589427" y="4926682"/>
                  <a:ext cx="130044" cy="10728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75" name="Rectangle 74"/>
                <p:cNvSpPr/>
                <p:nvPr/>
              </p:nvSpPr>
              <p:spPr>
                <a:xfrm>
                  <a:off x="7687296" y="4901159"/>
                  <a:ext cx="211540" cy="13679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76" name="Rectangle 75"/>
                <p:cNvSpPr/>
                <p:nvPr/>
              </p:nvSpPr>
              <p:spPr>
                <a:xfrm>
                  <a:off x="6059676" y="4922353"/>
                  <a:ext cx="160181" cy="1116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/>
                </a:p>
              </p:txBody>
            </p:sp>
          </p:grpSp>
          <p:pic>
            <p:nvPicPr>
              <p:cNvPr id="82" name="Picture 81"/>
              <p:cNvPicPr>
                <a:picLocks noChangeAspect="1"/>
              </p:cNvPicPr>
              <p:nvPr/>
            </p:nvPicPr>
            <p:blipFill rotWithShape="1">
              <a:blip r:embed="rId7"/>
              <a:srcRect l="78162" t="39065" r="17995"/>
              <a:stretch/>
            </p:blipFill>
            <p:spPr>
              <a:xfrm>
                <a:off x="6012566" y="4741429"/>
                <a:ext cx="145391" cy="1157125"/>
              </a:xfrm>
              <a:prstGeom prst="rect">
                <a:avLst/>
              </a:prstGeom>
            </p:spPr>
          </p:pic>
          <p:pic>
            <p:nvPicPr>
              <p:cNvPr id="83" name="Picture 82"/>
              <p:cNvPicPr>
                <a:picLocks noChangeAspect="1"/>
              </p:cNvPicPr>
              <p:nvPr/>
            </p:nvPicPr>
            <p:blipFill rotWithShape="1">
              <a:blip r:embed="rId7"/>
              <a:srcRect l="78162" t="39065" r="17995"/>
              <a:stretch/>
            </p:blipFill>
            <p:spPr>
              <a:xfrm>
                <a:off x="8867108" y="3234517"/>
                <a:ext cx="145391" cy="1157125"/>
              </a:xfrm>
              <a:prstGeom prst="rect">
                <a:avLst/>
              </a:prstGeom>
            </p:spPr>
          </p:pic>
          <p:pic>
            <p:nvPicPr>
              <p:cNvPr id="84" name="Picture 83"/>
              <p:cNvPicPr>
                <a:picLocks noChangeAspect="1"/>
              </p:cNvPicPr>
              <p:nvPr/>
            </p:nvPicPr>
            <p:blipFill rotWithShape="1">
              <a:blip r:embed="rId7"/>
              <a:srcRect l="78162" t="39065" r="17995"/>
              <a:stretch/>
            </p:blipFill>
            <p:spPr>
              <a:xfrm>
                <a:off x="8867108" y="4769073"/>
                <a:ext cx="145391" cy="1157125"/>
              </a:xfrm>
              <a:prstGeom prst="rect">
                <a:avLst/>
              </a:prstGeom>
            </p:spPr>
          </p:pic>
          <p:pic>
            <p:nvPicPr>
              <p:cNvPr id="85" name="Picture 84"/>
              <p:cNvPicPr>
                <a:picLocks noChangeAspect="1"/>
              </p:cNvPicPr>
              <p:nvPr/>
            </p:nvPicPr>
            <p:blipFill rotWithShape="1">
              <a:blip r:embed="rId7"/>
              <a:srcRect l="12270" t="72316" r="81404" b="19843"/>
              <a:stretch/>
            </p:blipFill>
            <p:spPr>
              <a:xfrm>
                <a:off x="3897815" y="6023134"/>
                <a:ext cx="274439" cy="163657"/>
              </a:xfrm>
              <a:prstGeom prst="rect">
                <a:avLst/>
              </a:prstGeom>
            </p:spPr>
          </p:pic>
        </p:grp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7"/>
            <a:srcRect l="11536" t="54317" r="79161" b="36665"/>
            <a:stretch/>
          </p:blipFill>
          <p:spPr>
            <a:xfrm rot="16200000">
              <a:off x="2926757" y="5557709"/>
              <a:ext cx="453391" cy="186522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7"/>
            <a:srcRect l="12270" t="72316" r="81404" b="19843"/>
            <a:stretch/>
          </p:blipFill>
          <p:spPr>
            <a:xfrm>
              <a:off x="5147694" y="6448908"/>
              <a:ext cx="285887" cy="180289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7"/>
            <a:srcRect l="12270" t="72316" r="81404" b="19843"/>
            <a:stretch/>
          </p:blipFill>
          <p:spPr>
            <a:xfrm>
              <a:off x="6783644" y="6448908"/>
              <a:ext cx="285887" cy="180289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7"/>
            <a:srcRect l="12270" t="72316" r="81404" b="19843"/>
            <a:stretch/>
          </p:blipFill>
          <p:spPr>
            <a:xfrm>
              <a:off x="8153320" y="6448907"/>
              <a:ext cx="285887" cy="180289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7"/>
            <a:srcRect l="11536" t="54317" r="79161" b="36665"/>
            <a:stretch/>
          </p:blipFill>
          <p:spPr>
            <a:xfrm rot="16200000">
              <a:off x="2925987" y="3911446"/>
              <a:ext cx="453391" cy="186522"/>
            </a:xfrm>
            <a:prstGeom prst="rect">
              <a:avLst/>
            </a:prstGeom>
          </p:spPr>
        </p:pic>
      </p:grpSp>
      <p:sp>
        <p:nvSpPr>
          <p:cNvPr id="65" name="TextBox 64"/>
          <p:cNvSpPr txBox="1"/>
          <p:nvPr/>
        </p:nvSpPr>
        <p:spPr>
          <a:xfrm>
            <a:off x="349864" y="462835"/>
            <a:ext cx="294993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50" b="1" dirty="0" smtClean="0"/>
              <a:t>Frequency and magnitude of </a:t>
            </a:r>
            <a:r>
              <a:rPr lang="en-US" sz="2850" b="1" dirty="0" err="1" smtClean="0"/>
              <a:t>RHi</a:t>
            </a:r>
            <a:endParaRPr lang="en-US" sz="2850" b="1" dirty="0"/>
          </a:p>
        </p:txBody>
      </p:sp>
      <p:grpSp>
        <p:nvGrpSpPr>
          <p:cNvPr id="81" name="Group 80"/>
          <p:cNvGrpSpPr/>
          <p:nvPr/>
        </p:nvGrpSpPr>
        <p:grpSpPr>
          <a:xfrm>
            <a:off x="3352800" y="43822"/>
            <a:ext cx="5328547" cy="3101223"/>
            <a:chOff x="3859610" y="244829"/>
            <a:chExt cx="5080194" cy="2932206"/>
          </a:xfrm>
        </p:grpSpPr>
        <p:grpSp>
          <p:nvGrpSpPr>
            <p:cNvPr id="68" name="Group 67"/>
            <p:cNvGrpSpPr/>
            <p:nvPr/>
          </p:nvGrpSpPr>
          <p:grpSpPr>
            <a:xfrm>
              <a:off x="3859610" y="244829"/>
              <a:ext cx="5080194" cy="2683133"/>
              <a:chOff x="5356101" y="213754"/>
              <a:chExt cx="5638209" cy="2882141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5356101" y="401419"/>
                <a:ext cx="5638209" cy="2694476"/>
                <a:chOff x="5435044" y="678876"/>
                <a:chExt cx="3644775" cy="1700718"/>
              </a:xfrm>
            </p:grpSpPr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 rotWithShape="1">
                <a:blip r:embed="rId8"/>
                <a:srcRect t="6049"/>
                <a:stretch/>
              </p:blipFill>
              <p:spPr>
                <a:xfrm>
                  <a:off x="5435044" y="678876"/>
                  <a:ext cx="3644775" cy="1625104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11536" t="54317" r="79161" b="36665"/>
                <a:stretch/>
              </p:blipFill>
              <p:spPr>
                <a:xfrm rot="16200000">
                  <a:off x="5485686" y="1241851"/>
                  <a:ext cx="342335" cy="157474"/>
                </a:xfrm>
                <a:prstGeom prst="rect">
                  <a:avLst/>
                </a:prstGeom>
              </p:spPr>
            </p:pic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78162" t="39065" r="17995"/>
                <a:stretch/>
              </p:blipFill>
              <p:spPr>
                <a:xfrm>
                  <a:off x="8883645" y="955724"/>
                  <a:ext cx="128442" cy="966783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12270" t="72316" r="81404" b="19843"/>
                <a:stretch/>
              </p:blipFill>
              <p:spPr>
                <a:xfrm>
                  <a:off x="6425122" y="2228367"/>
                  <a:ext cx="257086" cy="151227"/>
                </a:xfrm>
                <a:prstGeom prst="rect">
                  <a:avLst/>
                </a:prstGeom>
              </p:spPr>
            </p:pic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12270" t="72316" r="81404" b="19843"/>
                <a:stretch/>
              </p:blipFill>
              <p:spPr>
                <a:xfrm>
                  <a:off x="8029248" y="2228367"/>
                  <a:ext cx="257086" cy="151227"/>
                </a:xfrm>
                <a:prstGeom prst="rect">
                  <a:avLst/>
                </a:prstGeom>
              </p:spPr>
            </p:pic>
          </p:grpSp>
          <p:sp>
            <p:nvSpPr>
              <p:cNvPr id="66" name="Rectangle 65"/>
              <p:cNvSpPr/>
              <p:nvPr/>
            </p:nvSpPr>
            <p:spPr>
              <a:xfrm>
                <a:off x="7978640" y="213755"/>
                <a:ext cx="196565" cy="1902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10454631" y="213754"/>
                <a:ext cx="196565" cy="1902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9"/>
            <a:srcRect l="11495" t="14006" r="58550" b="70096"/>
            <a:stretch/>
          </p:blipFill>
          <p:spPr>
            <a:xfrm>
              <a:off x="5869091" y="2801976"/>
              <a:ext cx="1401737" cy="375059"/>
            </a:xfrm>
            <a:prstGeom prst="rect">
              <a:avLst/>
            </a:prstGeom>
          </p:spPr>
        </p:pic>
      </p:grpSp>
      <p:sp>
        <p:nvSpPr>
          <p:cNvPr id="78" name="TextBox 77"/>
          <p:cNvSpPr txBox="1"/>
          <p:nvPr/>
        </p:nvSpPr>
        <p:spPr>
          <a:xfrm>
            <a:off x="76200" y="2659082"/>
            <a:ext cx="2521906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/>
              <a:t>1. Activating Cooper curve at a higher </a:t>
            </a:r>
            <a:r>
              <a:rPr lang="en-US" sz="2100" dirty="0" err="1" smtClean="0"/>
              <a:t>RHi</a:t>
            </a:r>
            <a:r>
              <a:rPr lang="en-US" sz="2100" dirty="0" smtClean="0"/>
              <a:t> threshold allows more ISS at higher magnitudes;</a:t>
            </a:r>
          </a:p>
          <a:p>
            <a:endParaRPr lang="en-US" sz="2100" dirty="0"/>
          </a:p>
          <a:p>
            <a:r>
              <a:rPr lang="en-US" sz="2100" dirty="0" smtClean="0"/>
              <a:t>2. Thompson-aerosol aware scheme provides the most similar PDF of </a:t>
            </a:r>
            <a:r>
              <a:rPr lang="en-US" sz="2100" dirty="0" err="1" smtClean="0"/>
              <a:t>RHi</a:t>
            </a:r>
            <a:r>
              <a:rPr lang="en-US" sz="2100" dirty="0" smtClean="0"/>
              <a:t> as observed.</a:t>
            </a:r>
            <a:endParaRPr lang="en-US" sz="2100" dirty="0"/>
          </a:p>
        </p:txBody>
      </p:sp>
      <p:sp>
        <p:nvSpPr>
          <p:cNvPr id="4" name="Rectangle 3"/>
          <p:cNvSpPr/>
          <p:nvPr/>
        </p:nvSpPr>
        <p:spPr>
          <a:xfrm>
            <a:off x="94625" y="1688410"/>
            <a:ext cx="29601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All analysis restricted to T</a:t>
            </a:r>
            <a:r>
              <a:rPr lang="en-US" sz="2200" dirty="0"/>
              <a:t>≤ -</a:t>
            </a:r>
            <a:r>
              <a:rPr lang="en-US" sz="2200" dirty="0" smtClean="0"/>
              <a:t>40°C</a:t>
            </a:r>
            <a:endParaRPr lang="en-US" sz="2200" dirty="0"/>
          </a:p>
        </p:txBody>
      </p:sp>
      <p:sp>
        <p:nvSpPr>
          <p:cNvPr id="3" name="Rectangle 2"/>
          <p:cNvSpPr/>
          <p:nvPr/>
        </p:nvSpPr>
        <p:spPr>
          <a:xfrm>
            <a:off x="4608377" y="3288268"/>
            <a:ext cx="801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MORR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276600" y="240268"/>
            <a:ext cx="553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Obs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916751" y="202733"/>
            <a:ext cx="962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In-cloud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162800" y="228600"/>
            <a:ext cx="1055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Clear-sky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572000" y="5040868"/>
            <a:ext cx="1035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THOM08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608632" y="3288268"/>
            <a:ext cx="1306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MORR-mod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772400" y="4953000"/>
            <a:ext cx="1035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THOM14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60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3" grpId="0"/>
      <p:bldP spid="50" grpId="0"/>
      <p:bldP spid="56" grpId="0"/>
      <p:bldP spid="5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41729" y="130628"/>
            <a:ext cx="7783271" cy="6403521"/>
            <a:chOff x="0" y="0"/>
            <a:chExt cx="7772400" cy="578831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0"/>
              <a:ext cx="7772400" cy="5788310"/>
              <a:chOff x="0" y="0"/>
              <a:chExt cx="7772400" cy="578831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/>
              <a:srcRect l="7747" t="33503" b="19941"/>
              <a:stretch/>
            </p:blipFill>
            <p:spPr>
              <a:xfrm>
                <a:off x="595987" y="4071021"/>
                <a:ext cx="7170234" cy="1717289"/>
              </a:xfrm>
              <a:prstGeom prst="rect">
                <a:avLst/>
              </a:prstGeom>
            </p:spPr>
          </p:pic>
          <p:grpSp>
            <p:nvGrpSpPr>
              <p:cNvPr id="7" name="Group 6"/>
              <p:cNvGrpSpPr/>
              <p:nvPr/>
            </p:nvGrpSpPr>
            <p:grpSpPr>
              <a:xfrm>
                <a:off x="0" y="0"/>
                <a:ext cx="7772400" cy="5747732"/>
                <a:chOff x="0" y="68723"/>
                <a:chExt cx="7772400" cy="5747732"/>
              </a:xfrm>
            </p:grpSpPr>
            <p:grpSp>
              <p:nvGrpSpPr>
                <p:cNvPr id="8" name="Group 7"/>
                <p:cNvGrpSpPr/>
                <p:nvPr/>
              </p:nvGrpSpPr>
              <p:grpSpPr>
                <a:xfrm>
                  <a:off x="0" y="5310477"/>
                  <a:ext cx="7772400" cy="505978"/>
                  <a:chOff x="1" y="6834282"/>
                  <a:chExt cx="7772400" cy="505978"/>
                </a:xfrm>
              </p:grpSpPr>
              <p:pic>
                <p:nvPicPr>
                  <p:cNvPr id="16" name="Picture 15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t="63532" b="22751"/>
                  <a:stretch/>
                </p:blipFill>
                <p:spPr>
                  <a:xfrm>
                    <a:off x="1" y="6834282"/>
                    <a:ext cx="7772400" cy="505978"/>
                  </a:xfrm>
                  <a:prstGeom prst="rect">
                    <a:avLst/>
                  </a:prstGeom>
                </p:spPr>
              </p:pic>
              <p:pic>
                <p:nvPicPr>
                  <p:cNvPr id="17" name="Picture 16"/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21116" t="60573" r="17647" b="35296"/>
                  <a:stretch/>
                </p:blipFill>
                <p:spPr>
                  <a:xfrm>
                    <a:off x="1030921" y="7131948"/>
                    <a:ext cx="4759569" cy="152401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</p:pic>
            </p:grpSp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7234" b="69379"/>
                <a:stretch/>
              </p:blipFill>
              <p:spPr>
                <a:xfrm>
                  <a:off x="561860" y="68723"/>
                  <a:ext cx="7204361" cy="1128611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7580" t="34364" b="39479"/>
                <a:stretch/>
              </p:blipFill>
              <p:spPr>
                <a:xfrm>
                  <a:off x="594911" y="1202264"/>
                  <a:ext cx="7177489" cy="964096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7660" t="3700" b="68966"/>
                <a:stretch/>
              </p:blipFill>
              <p:spPr>
                <a:xfrm>
                  <a:off x="588731" y="3147683"/>
                  <a:ext cx="7170861" cy="1007391"/>
                </a:xfrm>
                <a:prstGeom prst="rect">
                  <a:avLst/>
                </a:prstGeom>
              </p:spPr>
            </p:pic>
            <p:sp>
              <p:nvSpPr>
                <p:cNvPr id="12" name="TextBox 11"/>
                <p:cNvSpPr txBox="1"/>
                <p:nvPr/>
              </p:nvSpPr>
              <p:spPr>
                <a:xfrm rot="5400000">
                  <a:off x="1145969" y="165506"/>
                  <a:ext cx="347759" cy="57785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vert="vert270" wrap="square" rtlCol="0">
                  <a:spAutoFit/>
                </a:bodyPr>
                <a:lstStyle/>
                <a:p>
                  <a:pPr algn="ctr"/>
                  <a:r>
                    <a:rPr lang="en-US" sz="1300" dirty="0"/>
                    <a:t>DC3</a:t>
                  </a: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1020135" y="1270447"/>
                  <a:ext cx="810307" cy="264297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300" dirty="0"/>
                    <a:t>Morrison</a:t>
                  </a: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 rot="5400000">
                  <a:off x="1265162" y="2911347"/>
                  <a:ext cx="347759" cy="96113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vert270" wrap="square" rtlCol="0">
                  <a:spAutoFit/>
                </a:bodyPr>
                <a:lstStyle/>
                <a:p>
                  <a:pPr algn="ctr"/>
                  <a:r>
                    <a:rPr lang="en-US" sz="1300" dirty="0"/>
                    <a:t>Thompson</a:t>
                  </a: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 rot="5400000">
                  <a:off x="1181057" y="3936912"/>
                  <a:ext cx="528593" cy="98616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vert270" wrap="square" rtlCol="0">
                  <a:spAutoFit/>
                </a:bodyPr>
                <a:lstStyle/>
                <a:p>
                  <a:pPr algn="ctr"/>
                  <a:r>
                    <a:rPr lang="en-US" sz="1300" dirty="0"/>
                    <a:t>Thompson</a:t>
                  </a:r>
                </a:p>
                <a:p>
                  <a:pPr algn="ctr"/>
                  <a:r>
                    <a:rPr lang="en-US" sz="1300" dirty="0"/>
                    <a:t>-aerosol</a:t>
                  </a:r>
                </a:p>
              </p:txBody>
            </p:sp>
          </p:grpSp>
        </p:grp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8"/>
            <a:srcRect l="7657" t="33669" b="39180"/>
            <a:stretch/>
          </p:blipFill>
          <p:spPr>
            <a:xfrm>
              <a:off x="595086" y="2103542"/>
              <a:ext cx="7177314" cy="100148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020135" y="2162045"/>
              <a:ext cx="810307" cy="4451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1300" dirty="0"/>
                <a:t>Morrison</a:t>
              </a:r>
            </a:p>
            <a:p>
              <a:pPr algn="ctr"/>
              <a:r>
                <a:rPr lang="en-US" sz="1300" dirty="0"/>
                <a:t>-125%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0" y="3337474"/>
            <a:ext cx="2399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1. At IWC &gt; 0.1 g/m</a:t>
            </a:r>
            <a:r>
              <a:rPr lang="en-US" sz="2000" b="1" baseline="30000" dirty="0" smtClean="0"/>
              <a:t>3</a:t>
            </a:r>
            <a:r>
              <a:rPr lang="en-US" sz="2000" b="1" dirty="0" smtClean="0"/>
              <a:t>,</a:t>
            </a:r>
            <a:r>
              <a:rPr lang="en-US" sz="2000" dirty="0" smtClean="0"/>
              <a:t> </a:t>
            </a:r>
            <a:r>
              <a:rPr lang="en-US" sz="2000" b="1" dirty="0" smtClean="0"/>
              <a:t>simulations show ISS frequency significantly higher in higher w than lower w</a:t>
            </a:r>
          </a:p>
          <a:p>
            <a:endParaRPr lang="en-US" sz="2000" dirty="0"/>
          </a:p>
        </p:txBody>
      </p:sp>
      <p:sp>
        <p:nvSpPr>
          <p:cNvPr id="46" name="Rectangle 45"/>
          <p:cNvSpPr/>
          <p:nvPr/>
        </p:nvSpPr>
        <p:spPr>
          <a:xfrm>
            <a:off x="4017665" y="369730"/>
            <a:ext cx="1187202" cy="5717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72672" y="1971012"/>
            <a:ext cx="216599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Two factors:</a:t>
            </a:r>
            <a:endParaRPr lang="en-US" sz="2000" i="1" dirty="0"/>
          </a:p>
          <a:p>
            <a:pPr marL="228600" indent="-228600">
              <a:buFontTx/>
              <a:buAutoNum type="arabicPeriod"/>
            </a:pPr>
            <a:r>
              <a:rPr lang="en-US" sz="2000" i="1" dirty="0" smtClean="0"/>
              <a:t>IWC</a:t>
            </a:r>
          </a:p>
          <a:p>
            <a:pPr marL="228600" indent="-228600">
              <a:buFontTx/>
              <a:buAutoNum type="arabicPeriod"/>
            </a:pPr>
            <a:r>
              <a:rPr lang="en-US" sz="2000" i="1" dirty="0"/>
              <a:t>Vertical </a:t>
            </a:r>
            <a:r>
              <a:rPr lang="en-US" sz="2000" i="1" dirty="0" smtClean="0"/>
              <a:t>velocity</a:t>
            </a:r>
            <a:endParaRPr lang="en-US" sz="2000" i="1" dirty="0"/>
          </a:p>
          <a:p>
            <a:pPr marL="228600" indent="-228600">
              <a:buAutoNum type="arabicPeriod"/>
            </a:pPr>
            <a:endParaRPr lang="en-US" dirty="0" smtClean="0"/>
          </a:p>
        </p:txBody>
      </p:sp>
      <p:sp>
        <p:nvSpPr>
          <p:cNvPr id="28" name="Rectangle 27"/>
          <p:cNvSpPr/>
          <p:nvPr/>
        </p:nvSpPr>
        <p:spPr>
          <a:xfrm>
            <a:off x="4028158" y="1435540"/>
            <a:ext cx="1187202" cy="4655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028158" y="2547368"/>
            <a:ext cx="1187202" cy="4675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017665" y="3624525"/>
            <a:ext cx="1187202" cy="4590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017665" y="4741689"/>
            <a:ext cx="1187202" cy="4603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72672" y="130628"/>
            <a:ext cx="20741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b="1" dirty="0" smtClean="0"/>
              <a:t>Probability of ISS at various vertical velocity and IWC</a:t>
            </a:r>
            <a:endParaRPr lang="en-US" sz="2250" b="1" dirty="0"/>
          </a:p>
        </p:txBody>
      </p:sp>
    </p:spTree>
    <p:extLst>
      <p:ext uri="{BB962C8B-B14F-4D97-AF65-F5344CB8AC3E}">
        <p14:creationId xmlns:p14="http://schemas.microsoft.com/office/powerpoint/2010/main" val="181976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6" grpId="0" animBg="1"/>
      <p:bldP spid="28" grpId="0" animBg="1"/>
      <p:bldP spid="29" grpId="0" animBg="1"/>
      <p:bldP spid="30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8534400" cy="838200"/>
          </a:xfrm>
        </p:spPr>
        <p:txBody>
          <a:bodyPr>
            <a:noAutofit/>
          </a:bodyPr>
          <a:lstStyle/>
          <a:p>
            <a:r>
              <a:rPr lang="en-US" altLang="zh-CN" sz="3000" b="1" dirty="0" smtClean="0"/>
              <a:t>Challenges </a:t>
            </a:r>
            <a:r>
              <a:rPr lang="en-US" altLang="zh-CN" sz="3000" b="1" dirty="0"/>
              <a:t>in water vapor </a:t>
            </a:r>
            <a:r>
              <a:rPr lang="en-US" altLang="zh-CN" sz="3000" b="1" dirty="0" smtClean="0"/>
              <a:t>in-situ measurements</a:t>
            </a:r>
            <a:endParaRPr lang="zh-CN" altLang="en-US" sz="3000" b="1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6160956"/>
              </p:ext>
            </p:extLst>
          </p:nvPr>
        </p:nvGraphicFramePr>
        <p:xfrm>
          <a:off x="714348" y="642918"/>
          <a:ext cx="7620000" cy="155448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810000"/>
                <a:gridCol w="3810000"/>
              </a:tblGrid>
              <a:tr h="370840">
                <a:tc>
                  <a:txBody>
                    <a:bodyPr/>
                    <a:lstStyle/>
                    <a:p>
                      <a:pPr fontAlgn="t"/>
                      <a:r>
                        <a:rPr lang="en-US" dirty="0" smtClean="0">
                          <a:solidFill>
                            <a:srgbClr val="00B0F0"/>
                          </a:solidFill>
                        </a:rPr>
                        <a:t>Broad dynamic range </a:t>
                      </a:r>
                    </a:p>
                    <a:p>
                      <a:pPr fontAlgn="t"/>
                      <a:r>
                        <a:rPr lang="en-US" dirty="0" smtClean="0">
                          <a:solidFill>
                            <a:srgbClr val="00B0F0"/>
                          </a:solidFill>
                        </a:rPr>
                        <a:t>from 1 to 40,000 ppmv</a:t>
                      </a:r>
                      <a:endParaRPr lang="en-US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Hard to measure</a:t>
                      </a:r>
                      <a:r>
                        <a:rPr lang="en-US" baseline="0" dirty="0" smtClean="0"/>
                        <a:t> from the surface to the stratosphere continuously with one instrument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B0F0"/>
                          </a:solidFill>
                        </a:rPr>
                        <a:t>High affinity to surfaces and outgas</a:t>
                      </a:r>
                      <a:r>
                        <a:rPr lang="en-US" b="1" baseline="0" dirty="0" smtClean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n-US" b="1" baseline="0" dirty="0" err="1" smtClean="0">
                          <a:solidFill>
                            <a:srgbClr val="00B0F0"/>
                          </a:solidFill>
                        </a:rPr>
                        <a:t>frm</a:t>
                      </a:r>
                      <a:r>
                        <a:rPr lang="en-US" b="1" baseline="0" dirty="0" smtClean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n-US" b="1" baseline="0" dirty="0" smtClean="0">
                          <a:solidFill>
                            <a:srgbClr val="00B0F0"/>
                          </a:solidFill>
                        </a:rPr>
                        <a:t>surfaces </a:t>
                      </a:r>
                      <a:endParaRPr lang="en-US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Hard</a:t>
                      </a:r>
                      <a:r>
                        <a:rPr lang="en-US" b="1" baseline="0" dirty="0" smtClean="0"/>
                        <a:t> to measure &lt; 10 ppmv; </a:t>
                      </a:r>
                    </a:p>
                    <a:p>
                      <a:r>
                        <a:rPr lang="en-US" b="1" baseline="0" dirty="0" smtClean="0"/>
                        <a:t>Hard to calibrate in laboratory.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t="14367" r="3928"/>
          <a:stretch>
            <a:fillRect/>
          </a:stretch>
        </p:blipFill>
        <p:spPr bwMode="auto">
          <a:xfrm>
            <a:off x="1428728" y="2285992"/>
            <a:ext cx="6286544" cy="45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6492662" y="3168054"/>
            <a:ext cx="14830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AIDA Facility, </a:t>
            </a:r>
          </a:p>
          <a:p>
            <a:r>
              <a:rPr lang="en-US" b="1" dirty="0" smtClean="0"/>
              <a:t>Karlsruhe,  </a:t>
            </a:r>
          </a:p>
          <a:p>
            <a:r>
              <a:rPr lang="en-US" b="1" dirty="0" smtClean="0"/>
              <a:t>Germany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b="53293"/>
          <a:stretch>
            <a:fillRect/>
          </a:stretch>
        </p:blipFill>
        <p:spPr bwMode="auto">
          <a:xfrm>
            <a:off x="21021" y="2214554"/>
            <a:ext cx="8339239" cy="46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6658172" y="2521723"/>
            <a:ext cx="25721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AQUAVIT campaign 2007</a:t>
            </a:r>
          </a:p>
          <a:p>
            <a:r>
              <a:rPr lang="en-US" i="1" dirty="0" smtClean="0"/>
              <a:t>(Fahey et al., 2009)</a:t>
            </a:r>
          </a:p>
        </p:txBody>
      </p:sp>
    </p:spTree>
    <p:extLst>
      <p:ext uri="{BB962C8B-B14F-4D97-AF65-F5344CB8AC3E}">
        <p14:creationId xmlns:p14="http://schemas.microsoft.com/office/powerpoint/2010/main" val="313116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标题 1"/>
          <p:cNvSpPr>
            <a:spLocks/>
          </p:cNvSpPr>
          <p:nvPr/>
        </p:nvSpPr>
        <p:spPr bwMode="auto">
          <a:xfrm>
            <a:off x="500034" y="-76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 eaLnBrk="0" hangingPunct="0"/>
            <a:r>
              <a:rPr lang="en-US" altLang="zh-CN" sz="3300" b="1" dirty="0" smtClean="0"/>
              <a:t>VCSEL </a:t>
            </a:r>
            <a:r>
              <a:rPr lang="en-US" altLang="zh-CN" sz="3300" b="1" dirty="0"/>
              <a:t>h</a:t>
            </a:r>
            <a:r>
              <a:rPr lang="en-US" altLang="zh-CN" sz="3300" b="1" dirty="0" smtClean="0"/>
              <a:t>ygrometer</a:t>
            </a:r>
            <a:endParaRPr lang="en-US" altLang="zh-CN" sz="3300" b="1" dirty="0"/>
          </a:p>
        </p:txBody>
      </p:sp>
      <p:sp>
        <p:nvSpPr>
          <p:cNvPr id="7173" name="内容占位符 2"/>
          <p:cNvSpPr>
            <a:spLocks/>
          </p:cNvSpPr>
          <p:nvPr/>
        </p:nvSpPr>
        <p:spPr bwMode="auto">
          <a:xfrm>
            <a:off x="0" y="627037"/>
            <a:ext cx="8648672" cy="12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0033CC"/>
              </a:buClr>
              <a:buFontTx/>
              <a:buChar char="•"/>
            </a:pPr>
            <a:r>
              <a:rPr lang="en-US" altLang="zh-CN" sz="2100" b="1" dirty="0">
                <a:latin typeface="Arial" charset="0"/>
                <a:ea typeface="宋体" pitchFamily="2" charset="-122"/>
              </a:rPr>
              <a:t>Vertical Cavity Surface Emitting Laser (VCSEL) hygrometer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FF0000"/>
              </a:buClr>
              <a:buFont typeface="Arial" charset="0"/>
              <a:buChar char="–"/>
            </a:pPr>
            <a:r>
              <a:rPr lang="en-US" altLang="zh-CN" dirty="0">
                <a:latin typeface="Arial" charset="0"/>
                <a:ea typeface="宋体" pitchFamily="2" charset="-122"/>
              </a:rPr>
              <a:t>Near infrared; 25 Hz; </a:t>
            </a:r>
            <a:r>
              <a:rPr lang="en-US" altLang="zh-CN" dirty="0" smtClean="0">
                <a:latin typeface="Arial" charset="0"/>
                <a:ea typeface="宋体" pitchFamily="2" charset="-122"/>
              </a:rPr>
              <a:t>Analyses use </a:t>
            </a:r>
            <a:r>
              <a:rPr lang="en-US" altLang="zh-CN" dirty="0">
                <a:latin typeface="Arial" charset="0"/>
                <a:ea typeface="宋体" pitchFamily="2" charset="-122"/>
              </a:rPr>
              <a:t>1 </a:t>
            </a:r>
            <a:r>
              <a:rPr lang="en-US" altLang="zh-CN" dirty="0" smtClean="0">
                <a:latin typeface="Arial" charset="0"/>
                <a:ea typeface="宋体" pitchFamily="2" charset="-122"/>
              </a:rPr>
              <a:t>Hz; 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FF0000"/>
              </a:buClr>
              <a:buFont typeface="Arial" charset="0"/>
              <a:buChar char="–"/>
            </a:pPr>
            <a:r>
              <a:rPr lang="en-US" altLang="zh-CN" dirty="0" smtClean="0">
                <a:latin typeface="Arial" charset="0"/>
                <a:ea typeface="宋体" pitchFamily="2" charset="-122"/>
              </a:rPr>
              <a:t>Accuracy </a:t>
            </a:r>
            <a:r>
              <a:rPr lang="zh-CN" altLang="en-US" b="1" dirty="0" smtClean="0">
                <a:latin typeface="Bookman" pitchFamily="18" charset="0"/>
                <a:ea typeface="宋体" pitchFamily="2" charset="-122"/>
              </a:rPr>
              <a:t>≤ </a:t>
            </a:r>
            <a:r>
              <a:rPr lang="en-US" altLang="zh-CN" dirty="0" smtClean="0">
                <a:latin typeface="Arial" charset="0"/>
                <a:ea typeface="宋体" pitchFamily="2" charset="-122"/>
              </a:rPr>
              <a:t>6%; Precision </a:t>
            </a:r>
            <a:r>
              <a:rPr lang="zh-CN" altLang="en-US" b="1" dirty="0" smtClean="0">
                <a:latin typeface="Bookman" pitchFamily="18" charset="0"/>
                <a:ea typeface="宋体" pitchFamily="2" charset="-122"/>
              </a:rPr>
              <a:t>≤ </a:t>
            </a:r>
            <a:r>
              <a:rPr lang="en-US" altLang="zh-CN" dirty="0" smtClean="0">
                <a:latin typeface="Arial" charset="0"/>
                <a:ea typeface="宋体" pitchFamily="2" charset="-122"/>
              </a:rPr>
              <a:t>1% (Zondlo </a:t>
            </a:r>
            <a:r>
              <a:rPr lang="en-US" altLang="zh-CN" i="1" dirty="0" smtClean="0">
                <a:latin typeface="Arial" charset="0"/>
                <a:ea typeface="宋体" pitchFamily="2" charset="-122"/>
              </a:rPr>
              <a:t>et al</a:t>
            </a:r>
            <a:r>
              <a:rPr lang="en-US" altLang="zh-CN" dirty="0" smtClean="0">
                <a:latin typeface="Arial" charset="0"/>
                <a:ea typeface="宋体" pitchFamily="2" charset="-122"/>
              </a:rPr>
              <a:t>. 2010)</a:t>
            </a:r>
            <a:endParaRPr lang="en-US" altLang="zh-CN" dirty="0">
              <a:latin typeface="Arial" charset="0"/>
              <a:ea typeface="宋体" pitchFamily="2" charset="-122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>
            <p:extLst/>
          </p:nvPr>
        </p:nvGraphicFramePr>
        <p:xfrm>
          <a:off x="299813" y="1832231"/>
          <a:ext cx="5872387" cy="1588776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553858"/>
                <a:gridCol w="3318529"/>
              </a:tblGrid>
              <a:tr h="38665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rgbClr val="FF6600"/>
                          </a:solidFill>
                        </a:rPr>
                        <a:t>Challenges</a:t>
                      </a:r>
                      <a:endParaRPr lang="en-US" sz="1800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rgbClr val="FF6600"/>
                          </a:solidFill>
                        </a:rPr>
                        <a:t>Solutions</a:t>
                      </a:r>
                      <a:r>
                        <a:rPr lang="en-US" sz="1800" kern="1200" baseline="0" dirty="0" smtClean="0">
                          <a:solidFill>
                            <a:srgbClr val="FF6600"/>
                          </a:solidFill>
                        </a:rPr>
                        <a:t> of VCSEL hygrometer</a:t>
                      </a:r>
                      <a:endParaRPr lang="en-US" sz="1800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815476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Broad dynamic range </a:t>
                      </a:r>
                    </a:p>
                    <a:p>
                      <a:pPr algn="ctr"/>
                      <a:r>
                        <a:rPr lang="en-US" sz="1800" kern="1200" dirty="0" smtClean="0"/>
                        <a:t>from 1 to 40,000 ppmv</a:t>
                      </a:r>
                      <a:endParaRPr lang="en-US" sz="18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/>
                        <a:t>  1854.03 nm (strong absorption)</a:t>
                      </a:r>
                    </a:p>
                    <a:p>
                      <a:pPr algn="ctr"/>
                      <a:r>
                        <a:rPr lang="en-US" sz="1800" kern="1200" dirty="0" smtClean="0"/>
                        <a:t> 1853.37</a:t>
                      </a:r>
                      <a:r>
                        <a:rPr lang="en-US" sz="1800" kern="1200" baseline="0" dirty="0" smtClean="0"/>
                        <a:t> nm (weak absorption)</a:t>
                      </a:r>
                    </a:p>
                  </a:txBody>
                  <a:tcPr/>
                </a:tc>
              </a:tr>
              <a:tr h="386650">
                <a:tc>
                  <a:txBody>
                    <a:bodyPr/>
                    <a:lstStyle/>
                    <a:p>
                      <a:pPr marL="0" marR="0" lvl="0" indent="0" algn="ctr" defTabSz="118524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/>
                        <a:t>High affinity to surfaces</a:t>
                      </a:r>
                      <a:endParaRPr lang="en-US" sz="1800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</a:rPr>
                        <a:t>Open Path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228600" y="3616639"/>
            <a:ext cx="4632832" cy="3165161"/>
            <a:chOff x="461940" y="6497386"/>
            <a:chExt cx="5654945" cy="3499751"/>
          </a:xfrm>
        </p:grpSpPr>
        <p:pic>
          <p:nvPicPr>
            <p:cNvPr id="16" name="Picture 2" descr="C:\Users\minghui\Pictures\2008\2008-12-15 Colorado Hippo Denvor\DSC0106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1940" y="6497386"/>
              <a:ext cx="5376931" cy="3499751"/>
            </a:xfrm>
            <a:prstGeom prst="rect">
              <a:avLst/>
            </a:prstGeom>
            <a:noFill/>
          </p:spPr>
        </p:pic>
        <p:sp>
          <p:nvSpPr>
            <p:cNvPr id="22" name="矩形 6"/>
            <p:cNvSpPr/>
            <p:nvPr/>
          </p:nvSpPr>
          <p:spPr>
            <a:xfrm>
              <a:off x="498131" y="6660658"/>
              <a:ext cx="5618754" cy="1054946"/>
            </a:xfrm>
            <a:prstGeom prst="rect">
              <a:avLst/>
            </a:prstGeom>
          </p:spPr>
          <p:txBody>
            <a:bodyPr wrap="square" lIns="91421" tIns="45711" rIns="91421" bIns="45711">
              <a:spAutoFit/>
            </a:bodyPr>
            <a:lstStyle/>
            <a:p>
              <a:r>
                <a:rPr lang="en-US" sz="2800" b="1" dirty="0">
                  <a:solidFill>
                    <a:srgbClr val="F9F907"/>
                  </a:solidFill>
                  <a:cs typeface="Times"/>
                </a:rPr>
                <a:t>VCSEL </a:t>
              </a:r>
              <a:endParaRPr lang="en-US" sz="2800" b="1" dirty="0" smtClean="0">
                <a:solidFill>
                  <a:srgbClr val="F9F907"/>
                </a:solidFill>
                <a:cs typeface="Times"/>
              </a:endParaRPr>
            </a:p>
            <a:p>
              <a:r>
                <a:rPr lang="en-US" sz="2800" b="1" dirty="0" smtClean="0">
                  <a:solidFill>
                    <a:srgbClr val="F9F907"/>
                  </a:solidFill>
                  <a:cs typeface="Times"/>
                </a:rPr>
                <a:t>hygrometer</a:t>
              </a:r>
              <a:endParaRPr lang="en-US" sz="2800" b="1" dirty="0">
                <a:solidFill>
                  <a:srgbClr val="F9F907"/>
                </a:solidFill>
                <a:cs typeface="Times"/>
              </a:endParaRPr>
            </a:p>
          </p:txBody>
        </p:sp>
        <p:pic>
          <p:nvPicPr>
            <p:cNvPr id="23" name="Picture 2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0409" y="8179944"/>
              <a:ext cx="1424742" cy="1778341"/>
            </a:xfrm>
            <a:prstGeom prst="rect">
              <a:avLst/>
            </a:prstGeom>
            <a:noFill/>
            <a:ln w="12700">
              <a:solidFill>
                <a:srgbClr val="FF3399"/>
              </a:solidFill>
              <a:miter lim="800000"/>
              <a:headEnd/>
              <a:tailEnd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pic>
        <p:sp>
          <p:nvSpPr>
            <p:cNvPr id="24" name="AutoShape 24"/>
            <p:cNvSpPr>
              <a:spLocks noChangeArrowheads="1"/>
            </p:cNvSpPr>
            <p:nvPr/>
          </p:nvSpPr>
          <p:spPr bwMode="auto">
            <a:xfrm rot="18199578">
              <a:off x="1439019" y="8128272"/>
              <a:ext cx="377823" cy="234850"/>
            </a:xfrm>
            <a:prstGeom prst="rightArrow">
              <a:avLst>
                <a:gd name="adj1" fmla="val 50000"/>
                <a:gd name="adj2" fmla="val 34052"/>
              </a:avLst>
            </a:prstGeom>
            <a:solidFill>
              <a:srgbClr val="FF0066"/>
            </a:solidFill>
            <a:ln w="762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20"/>
            <p:cNvSpPr>
              <a:spLocks noChangeArrowheads="1"/>
            </p:cNvSpPr>
            <p:nvPr/>
          </p:nvSpPr>
          <p:spPr bwMode="auto">
            <a:xfrm>
              <a:off x="1589856" y="7536183"/>
              <a:ext cx="608620" cy="553968"/>
            </a:xfrm>
            <a:prstGeom prst="ellipse">
              <a:avLst/>
            </a:prstGeom>
            <a:noFill/>
            <a:ln w="95250" cmpd="tri">
              <a:solidFill>
                <a:srgbClr val="FF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4" t="5735" r="46850" b="24885"/>
          <a:stretch/>
        </p:blipFill>
        <p:spPr bwMode="auto">
          <a:xfrm>
            <a:off x="3342009" y="3616639"/>
            <a:ext cx="3010626" cy="3062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72" t="81452" r="8769" b="2880"/>
          <a:stretch/>
        </p:blipFill>
        <p:spPr bwMode="auto">
          <a:xfrm>
            <a:off x="6387095" y="5987885"/>
            <a:ext cx="1110200" cy="74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6400800" y="3688065"/>
            <a:ext cx="2636409" cy="22467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Validation of </a:t>
            </a:r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NASA AIRS water vapor and temperature </a:t>
            </a:r>
          </a:p>
          <a:p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       (Diao </a:t>
            </a:r>
            <a:r>
              <a:rPr lang="en-US" sz="2000" i="1" dirty="0" smtClean="0">
                <a:latin typeface="Times" panose="02020603050405020304" pitchFamily="18" charset="0"/>
                <a:cs typeface="Times" panose="02020603050405020304" pitchFamily="18" charset="0"/>
              </a:rPr>
              <a:t>et al</a:t>
            </a:r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. 2013)</a:t>
            </a:r>
          </a:p>
          <a:p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~</a:t>
            </a:r>
            <a:r>
              <a:rPr lang="en-US" sz="20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40%</a:t>
            </a:r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 H</a:t>
            </a:r>
            <a:r>
              <a:rPr lang="en-US" sz="2000" baseline="-25000" dirty="0" smtClean="0">
                <a:latin typeface="Times" panose="02020603050405020304" pitchFamily="18" charset="0"/>
                <a:cs typeface="Times" panose="02020603050405020304" pitchFamily="18" charset="0"/>
              </a:rPr>
              <a:t>2</a:t>
            </a:r>
            <a:r>
              <a:rPr 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O difference, ~1–2 K T difference in the UT/LS</a:t>
            </a:r>
            <a:endParaRPr lang="en-US" sz="2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387095" y="1853444"/>
            <a:ext cx="2561390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With the most recent QC/QA temperature accuracy (±0.3 K), the </a:t>
            </a:r>
            <a:r>
              <a:rPr lang="en-US" sz="16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RHi</a:t>
            </a:r>
            <a:r>
              <a:rPr lang="en-US" sz="16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accuracy </a:t>
            </a:r>
            <a:r>
              <a:rPr lang="en-US" sz="16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is ~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7%-8% </a:t>
            </a:r>
            <a:r>
              <a:rPr lang="en-US" sz="16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at -40ºC to -77ºC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respectively.</a:t>
            </a:r>
            <a:endParaRPr lang="en-US" sz="1600" b="1" dirty="0">
              <a:solidFill>
                <a:schemeClr val="tx1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025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21429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altLang="zh-CN" sz="3400" b="1" dirty="0" smtClean="0"/>
              <a:t>Previous laboratory calibrations for VCSEL water vapor measurements</a:t>
            </a:r>
            <a:endParaRPr lang="zh-CN" altLang="en-US" sz="3400" b="1" dirty="0"/>
          </a:p>
        </p:txBody>
      </p:sp>
      <p:pic>
        <p:nvPicPr>
          <p:cNvPr id="4" name="Picture 4" descr="C:\E Disk\Experiments\HIPPO2-Oct,2,2009\LabWork_Feb2010\Labphoto\IMG_67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365" y="4145792"/>
            <a:ext cx="2381900" cy="1786243"/>
          </a:xfrm>
          <a:prstGeom prst="rect">
            <a:avLst/>
          </a:prstGeom>
          <a:noFill/>
        </p:spPr>
      </p:pic>
      <p:pic>
        <p:nvPicPr>
          <p:cNvPr id="5" name="Picture 3" descr="C:\E Disk\Experiments\HIPPO2-Oct,2,2009\LabWork_Feb2010\Labphoto\IMG_6601.JPG"/>
          <p:cNvPicPr>
            <a:picLocks noChangeAspect="1" noChangeArrowheads="1"/>
          </p:cNvPicPr>
          <p:nvPr/>
        </p:nvPicPr>
        <p:blipFill rotWithShape="1">
          <a:blip r:embed="rId4" cstate="print"/>
          <a:srcRect r="6400"/>
          <a:stretch/>
        </p:blipFill>
        <p:spPr bwMode="auto">
          <a:xfrm>
            <a:off x="280859" y="1623677"/>
            <a:ext cx="2670680" cy="2235341"/>
          </a:xfrm>
          <a:prstGeom prst="rect">
            <a:avLst/>
          </a:prstGeom>
          <a:noFill/>
        </p:spPr>
      </p:pic>
      <p:pic>
        <p:nvPicPr>
          <p:cNvPr id="6" name="Picture 6" descr="C:\E Disk\Experiments\HIPPO2-Oct,2,2009\LabWork_Feb2010\Labphoto\IMG_6708.JPG"/>
          <p:cNvPicPr>
            <a:picLocks noChangeAspect="1" noChangeArrowheads="1"/>
          </p:cNvPicPr>
          <p:nvPr/>
        </p:nvPicPr>
        <p:blipFill rotWithShape="1">
          <a:blip r:embed="rId5" cstate="print"/>
          <a:srcRect t="15960" r="29398" b="19426"/>
          <a:stretch/>
        </p:blipFill>
        <p:spPr bwMode="auto">
          <a:xfrm>
            <a:off x="2812965" y="4183892"/>
            <a:ext cx="2444835" cy="1786243"/>
          </a:xfrm>
          <a:prstGeom prst="rect">
            <a:avLst/>
          </a:prstGeom>
          <a:noFill/>
        </p:spPr>
      </p:pic>
      <p:pic>
        <p:nvPicPr>
          <p:cNvPr id="9" name="Picture 5" descr="C:\E Disk\Experiments\HIPPO2-Oct,2,2009\LabWork_Feb2010\Labphoto\IMG_6707.JPG"/>
          <p:cNvPicPr>
            <a:picLocks noChangeAspect="1" noChangeArrowheads="1"/>
          </p:cNvPicPr>
          <p:nvPr/>
        </p:nvPicPr>
        <p:blipFill rotWithShape="1">
          <a:blip r:embed="rId6" cstate="print"/>
          <a:srcRect b="15388"/>
          <a:stretch/>
        </p:blipFill>
        <p:spPr bwMode="auto">
          <a:xfrm>
            <a:off x="3117764" y="1623677"/>
            <a:ext cx="1981201" cy="2235341"/>
          </a:xfrm>
          <a:prstGeom prst="rect">
            <a:avLst/>
          </a:prstGeom>
          <a:noFill/>
        </p:spPr>
      </p:pic>
      <p:sp>
        <p:nvSpPr>
          <p:cNvPr id="10" name="矩形 167"/>
          <p:cNvSpPr/>
          <p:nvPr/>
        </p:nvSpPr>
        <p:spPr>
          <a:xfrm flipH="1">
            <a:off x="242759" y="3424304"/>
            <a:ext cx="446903" cy="4770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500" dirty="0" smtClean="0">
                <a:solidFill>
                  <a:srgbClr val="FF0000"/>
                </a:solidFill>
              </a:rPr>
              <a:t>1</a:t>
            </a:r>
            <a:endParaRPr lang="zh-CN" altLang="en-US" sz="2500" dirty="0">
              <a:solidFill>
                <a:srgbClr val="FF000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293300" y="2011843"/>
            <a:ext cx="38964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en-US" sz="2000" b="1" dirty="0" smtClean="0"/>
              <a:t>Organic slush bath system  </a:t>
            </a:r>
          </a:p>
          <a:p>
            <a:pPr marL="228600" indent="-228600">
              <a:buAutoNum type="arabicPeriod"/>
            </a:pPr>
            <a:r>
              <a:rPr lang="en-US" sz="2000" b="1" dirty="0" smtClean="0"/>
              <a:t>LAUDA temperature controller </a:t>
            </a:r>
            <a:endParaRPr lang="en-US" sz="2000" b="1" dirty="0"/>
          </a:p>
          <a:p>
            <a:pPr marL="228600" indent="-228600">
              <a:buAutoNum type="arabicPeriod"/>
            </a:pPr>
            <a:r>
              <a:rPr lang="en-US" sz="2000" b="1" dirty="0" smtClean="0"/>
              <a:t>Critical orifice dilution flow</a:t>
            </a:r>
          </a:p>
          <a:p>
            <a:pPr marL="228600" indent="-228600">
              <a:buAutoNum type="arabicPeriod"/>
            </a:pPr>
            <a:r>
              <a:rPr lang="en-US" sz="2000" b="1" dirty="0" smtClean="0"/>
              <a:t>RHS chilled mirror instrument </a:t>
            </a:r>
          </a:p>
          <a:p>
            <a:pPr marL="228600" indent="-228600">
              <a:buAutoNum type="arabicPeriod"/>
            </a:pPr>
            <a:r>
              <a:rPr lang="en-US" sz="2000" b="1" dirty="0" smtClean="0"/>
              <a:t>NCAR RAF and FL environmental chambers</a:t>
            </a:r>
          </a:p>
        </p:txBody>
      </p:sp>
      <p:sp>
        <p:nvSpPr>
          <p:cNvPr id="17" name="矩形 16"/>
          <p:cNvSpPr/>
          <p:nvPr/>
        </p:nvSpPr>
        <p:spPr>
          <a:xfrm>
            <a:off x="882421" y="1143000"/>
            <a:ext cx="408201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 smtClean="0">
                <a:solidFill>
                  <a:srgbClr val="0070C0"/>
                </a:solidFill>
              </a:rPr>
              <a:t>Princeton calibration systems</a:t>
            </a:r>
            <a:endParaRPr lang="en-US" sz="2500" b="1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44679" y="4598535"/>
            <a:ext cx="3098137" cy="126188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/>
            <a:r>
              <a:rPr lang="en-US" sz="2200" b="1" dirty="0" smtClean="0">
                <a:latin typeface="+mj-lt"/>
              </a:rPr>
              <a:t>Various conditions:</a:t>
            </a:r>
          </a:p>
          <a:p>
            <a:pPr marL="0" lvl="1"/>
            <a:r>
              <a:rPr lang="en-US" dirty="0" smtClean="0">
                <a:latin typeface="+mj-lt"/>
              </a:rPr>
              <a:t>Pressure</a:t>
            </a:r>
            <a:r>
              <a:rPr lang="zh-CN" altLang="en-US" dirty="0" smtClean="0">
                <a:latin typeface="+mj-lt"/>
              </a:rPr>
              <a:t> </a:t>
            </a:r>
            <a:r>
              <a:rPr lang="en-US" altLang="zh-CN" dirty="0" smtClean="0">
                <a:latin typeface="+mj-lt"/>
              </a:rPr>
              <a:t>(</a:t>
            </a:r>
            <a:r>
              <a:rPr lang="en-US" altLang="zh-CN" dirty="0" smtClean="0">
                <a:solidFill>
                  <a:srgbClr val="FF0000"/>
                </a:solidFill>
                <a:latin typeface="+mj-lt"/>
              </a:rPr>
              <a:t>100–1013</a:t>
            </a:r>
            <a:r>
              <a:rPr lang="zh-CN" altLang="en-US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dirty="0" err="1" smtClean="0">
                <a:solidFill>
                  <a:srgbClr val="FF0000"/>
                </a:solidFill>
                <a:latin typeface="+mj-lt"/>
              </a:rPr>
              <a:t>hPa</a:t>
            </a:r>
            <a:r>
              <a:rPr lang="en-US" altLang="zh-CN" dirty="0" smtClean="0">
                <a:latin typeface="+mj-lt"/>
              </a:rPr>
              <a:t>)</a:t>
            </a:r>
            <a:endParaRPr lang="en-US" dirty="0" smtClean="0">
              <a:latin typeface="+mj-lt"/>
            </a:endParaRPr>
          </a:p>
          <a:p>
            <a:pPr marL="0" lvl="1"/>
            <a:r>
              <a:rPr lang="en-US" dirty="0">
                <a:latin typeface="+mj-lt"/>
              </a:rPr>
              <a:t>T</a:t>
            </a:r>
            <a:r>
              <a:rPr lang="en-US" dirty="0" smtClean="0">
                <a:latin typeface="+mj-lt"/>
              </a:rPr>
              <a:t>emperature 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(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-90–30°C</a:t>
            </a:r>
            <a:r>
              <a:rPr lang="en-US" dirty="0" smtClean="0">
                <a:latin typeface="+mj-lt"/>
              </a:rPr>
              <a:t>) </a:t>
            </a:r>
          </a:p>
          <a:p>
            <a:pPr marL="0" lvl="1"/>
            <a:r>
              <a:rPr lang="en-US" dirty="0" smtClean="0">
                <a:latin typeface="+mj-lt"/>
              </a:rPr>
              <a:t>H</a:t>
            </a:r>
            <a:r>
              <a:rPr lang="en-US" baseline="-25000" dirty="0" smtClean="0">
                <a:latin typeface="+mj-lt"/>
              </a:rPr>
              <a:t>2</a:t>
            </a:r>
            <a:r>
              <a:rPr lang="en-US" dirty="0" smtClean="0">
                <a:latin typeface="+mj-lt"/>
              </a:rPr>
              <a:t>O (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0.5–4×10</a:t>
            </a:r>
            <a:r>
              <a:rPr lang="en-US" baseline="30000" dirty="0" smtClean="0">
                <a:solidFill>
                  <a:srgbClr val="FF0000"/>
                </a:solidFill>
                <a:latin typeface="+mj-lt"/>
              </a:rPr>
              <a:t>5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+mj-lt"/>
              </a:rPr>
              <a:t>ppmv</a:t>
            </a:r>
            <a:r>
              <a:rPr lang="en-US" dirty="0" smtClean="0">
                <a:latin typeface="+mj-lt"/>
              </a:rPr>
              <a:t>)</a:t>
            </a:r>
            <a:endParaRPr lang="en-US" dirty="0">
              <a:latin typeface="+mj-lt"/>
            </a:endParaRPr>
          </a:p>
        </p:txBody>
      </p:sp>
      <p:sp>
        <p:nvSpPr>
          <p:cNvPr id="19" name="矩形 167"/>
          <p:cNvSpPr/>
          <p:nvPr/>
        </p:nvSpPr>
        <p:spPr>
          <a:xfrm flipH="1">
            <a:off x="2951539" y="5441192"/>
            <a:ext cx="446903" cy="4770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500" dirty="0">
                <a:solidFill>
                  <a:srgbClr val="FF0000"/>
                </a:solidFill>
              </a:rPr>
              <a:t>4</a:t>
            </a:r>
            <a:endParaRPr lang="zh-CN" altLang="en-US" sz="2500" dirty="0">
              <a:solidFill>
                <a:srgbClr val="FF0000"/>
              </a:solidFill>
            </a:endParaRPr>
          </a:p>
        </p:txBody>
      </p:sp>
      <p:sp>
        <p:nvSpPr>
          <p:cNvPr id="20" name="矩形 167"/>
          <p:cNvSpPr/>
          <p:nvPr/>
        </p:nvSpPr>
        <p:spPr>
          <a:xfrm flipH="1">
            <a:off x="3117764" y="3424304"/>
            <a:ext cx="446903" cy="4770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500" dirty="0">
                <a:solidFill>
                  <a:srgbClr val="FF0000"/>
                </a:solidFill>
              </a:rPr>
              <a:t>2</a:t>
            </a:r>
            <a:endParaRPr lang="zh-CN" altLang="en-US" sz="2500" dirty="0">
              <a:solidFill>
                <a:srgbClr val="FF0000"/>
              </a:solidFill>
            </a:endParaRPr>
          </a:p>
        </p:txBody>
      </p:sp>
      <p:sp>
        <p:nvSpPr>
          <p:cNvPr id="21" name="矩形 167"/>
          <p:cNvSpPr/>
          <p:nvPr/>
        </p:nvSpPr>
        <p:spPr>
          <a:xfrm flipH="1">
            <a:off x="242758" y="5459438"/>
            <a:ext cx="446903" cy="4770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500" dirty="0">
                <a:solidFill>
                  <a:srgbClr val="FF0000"/>
                </a:solidFill>
              </a:rPr>
              <a:t>3</a:t>
            </a:r>
            <a:endParaRPr lang="zh-CN" altLang="en-US" sz="2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08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9323"/>
          </a:xfrm>
        </p:spPr>
        <p:txBody>
          <a:bodyPr>
            <a:normAutofit/>
          </a:bodyPr>
          <a:lstStyle/>
          <a:p>
            <a:r>
              <a:rPr lang="en-US" altLang="zh-CN" sz="3500" b="1" dirty="0" smtClean="0"/>
              <a:t>2016 NCAR EOL Laboratory </a:t>
            </a:r>
            <a:r>
              <a:rPr lang="en-US" altLang="zh-CN" sz="3500" b="1" dirty="0"/>
              <a:t>calibrations</a:t>
            </a:r>
            <a:endParaRPr lang="en-US" sz="35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59" y="1019772"/>
            <a:ext cx="3092245" cy="2319184"/>
          </a:xfrm>
        </p:spPr>
      </p:pic>
      <p:sp>
        <p:nvSpPr>
          <p:cNvPr id="5" name="Rectangle 4"/>
          <p:cNvSpPr/>
          <p:nvPr/>
        </p:nvSpPr>
        <p:spPr>
          <a:xfrm>
            <a:off x="3777683" y="4544420"/>
            <a:ext cx="52699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Two environmental </a:t>
            </a:r>
            <a:r>
              <a:rPr lang="en-US" sz="2000" dirty="0" smtClean="0"/>
              <a:t>chambers (RAF </a:t>
            </a:r>
            <a:r>
              <a:rPr lang="en-US" sz="2000" dirty="0"/>
              <a:t>and </a:t>
            </a:r>
            <a:r>
              <a:rPr lang="en-US" sz="2000" dirty="0" smtClean="0"/>
              <a:t>FL): calibrations from 0°C to -70°C</a:t>
            </a:r>
            <a:endParaRPr lang="en-US" sz="2000" dirty="0"/>
          </a:p>
          <a:p>
            <a:endParaRPr lang="en-US" sz="2000" b="1" dirty="0" smtClean="0"/>
          </a:p>
          <a:p>
            <a:r>
              <a:rPr lang="en-US" sz="2000" b="1" dirty="0" smtClean="0"/>
              <a:t>New QC/QA VCSEL water vapor data </a:t>
            </a:r>
            <a:r>
              <a:rPr lang="en-US" sz="2000" dirty="0" smtClean="0"/>
              <a:t>to be applied into the QAQC data for the ORCAS and previous GV campaigns (e.g</a:t>
            </a:r>
            <a:r>
              <a:rPr lang="en-US" sz="2000" dirty="0"/>
              <a:t>.</a:t>
            </a:r>
            <a:r>
              <a:rPr lang="en-US" sz="2000" dirty="0" smtClean="0"/>
              <a:t>, CONTRAST, etc.)</a:t>
            </a:r>
            <a:endParaRPr lang="en-US" sz="2000" dirty="0"/>
          </a:p>
        </p:txBody>
      </p:sp>
      <p:sp>
        <p:nvSpPr>
          <p:cNvPr id="6" name="矩形 167"/>
          <p:cNvSpPr/>
          <p:nvPr/>
        </p:nvSpPr>
        <p:spPr>
          <a:xfrm flipH="1">
            <a:off x="439004" y="1002565"/>
            <a:ext cx="446903" cy="4770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500" dirty="0">
                <a:solidFill>
                  <a:srgbClr val="FF0000"/>
                </a:solidFill>
              </a:rPr>
              <a:t>1</a:t>
            </a:r>
            <a:endParaRPr lang="zh-CN" altLang="en-US" sz="25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65" y="3406433"/>
            <a:ext cx="3046243" cy="2284683"/>
          </a:xfrm>
          <a:prstGeom prst="rect">
            <a:avLst/>
          </a:prstGeom>
        </p:spPr>
      </p:pic>
      <p:sp>
        <p:nvSpPr>
          <p:cNvPr id="8" name="矩形 167"/>
          <p:cNvSpPr/>
          <p:nvPr/>
        </p:nvSpPr>
        <p:spPr>
          <a:xfrm flipH="1">
            <a:off x="439003" y="3356163"/>
            <a:ext cx="446903" cy="4770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500" dirty="0">
                <a:solidFill>
                  <a:srgbClr val="FF0000"/>
                </a:solidFill>
              </a:rPr>
              <a:t>2</a:t>
            </a:r>
            <a:endParaRPr lang="zh-CN" altLang="en-US" sz="25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1129843"/>
            <a:ext cx="4095826" cy="32004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110278" y="914400"/>
            <a:ext cx="1709122" cy="430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200" dirty="0"/>
              <a:t>RAF chamber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219200" y="5136684"/>
            <a:ext cx="1510350" cy="430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200" dirty="0" smtClean="0"/>
              <a:t>FL chamber</a:t>
            </a:r>
            <a:endParaRPr lang="en-US" sz="2200" dirty="0"/>
          </a:p>
        </p:txBody>
      </p:sp>
      <p:sp>
        <p:nvSpPr>
          <p:cNvPr id="9" name="Rectangle 8"/>
          <p:cNvSpPr/>
          <p:nvPr/>
        </p:nvSpPr>
        <p:spPr>
          <a:xfrm>
            <a:off x="6942301" y="3233052"/>
            <a:ext cx="2133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rgbClr val="0070C0"/>
                </a:solidFill>
              </a:rPr>
              <a:t>Laboratory support </a:t>
            </a:r>
            <a:r>
              <a:rPr lang="en-US" i="1" dirty="0">
                <a:solidFill>
                  <a:srgbClr val="0070C0"/>
                </a:solidFill>
              </a:rPr>
              <a:t>from Stuart Beaton, Teresa Campos and Steve </a:t>
            </a:r>
            <a:r>
              <a:rPr lang="en-US" i="1" dirty="0" err="1">
                <a:solidFill>
                  <a:srgbClr val="0070C0"/>
                </a:solidFill>
              </a:rPr>
              <a:t>Semmer</a:t>
            </a:r>
            <a:endParaRPr lang="en-US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7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458200" cy="944562"/>
          </a:xfrm>
        </p:spPr>
        <p:txBody>
          <a:bodyPr>
            <a:normAutofit/>
          </a:bodyPr>
          <a:lstStyle/>
          <a:p>
            <a:r>
              <a:rPr lang="en-US" sz="2500" b="1" dirty="0" smtClean="0"/>
              <a:t>Temperature chamber calibration example</a:t>
            </a:r>
            <a:endParaRPr lang="en-US" sz="2500" b="1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68362"/>
            <a:ext cx="4658600" cy="2743200"/>
          </a:xfrm>
        </p:spPr>
      </p:pic>
      <p:pic>
        <p:nvPicPr>
          <p:cNvPr id="4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611562"/>
            <a:ext cx="4920549" cy="30664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5060" y="1443592"/>
            <a:ext cx="1932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Blue: temperature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2057400" y="4732674"/>
            <a:ext cx="2781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Red: </a:t>
            </a:r>
            <a:r>
              <a:rPr lang="en-US" b="1" dirty="0" smtClean="0"/>
              <a:t>H2O </a:t>
            </a:r>
            <a:r>
              <a:rPr lang="en-US" b="1" dirty="0" err="1" smtClean="0"/>
              <a:t>mixingratio</a:t>
            </a:r>
            <a:r>
              <a:rPr lang="en-US" b="1" dirty="0" smtClean="0"/>
              <a:t> </a:t>
            </a:r>
            <a:r>
              <a:rPr lang="en-US" b="1" dirty="0"/>
              <a:t>(raw)</a:t>
            </a:r>
          </a:p>
        </p:txBody>
      </p:sp>
      <p:sp>
        <p:nvSpPr>
          <p:cNvPr id="6" name="Rectangle 5"/>
          <p:cNvSpPr/>
          <p:nvPr/>
        </p:nvSpPr>
        <p:spPr>
          <a:xfrm>
            <a:off x="5794427" y="868362"/>
            <a:ext cx="321384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FL environmental chamber:</a:t>
            </a:r>
          </a:p>
          <a:p>
            <a:r>
              <a:rPr lang="en-US" sz="2000" b="1" dirty="0" smtClean="0"/>
              <a:t>summer 2016</a:t>
            </a:r>
          </a:p>
          <a:p>
            <a:endParaRPr lang="en-US" sz="2000" b="1" dirty="0" smtClean="0"/>
          </a:p>
          <a:p>
            <a:r>
              <a:rPr lang="en-US" sz="2000" dirty="0" smtClean="0"/>
              <a:t>Calibration range conducted:</a:t>
            </a:r>
          </a:p>
          <a:p>
            <a:r>
              <a:rPr lang="en-US" sz="2000" b="1" dirty="0" smtClean="0"/>
              <a:t>0 </a:t>
            </a:r>
            <a:r>
              <a:rPr lang="en-US" sz="2000" b="1" dirty="0"/>
              <a:t>to -66°C (5500 to 5 </a:t>
            </a:r>
            <a:r>
              <a:rPr lang="en-US" sz="2000" b="1" dirty="0" err="1"/>
              <a:t>ppmv</a:t>
            </a:r>
            <a:r>
              <a:rPr lang="en-US" sz="2000" b="1" dirty="0" smtClean="0"/>
              <a:t>)</a:t>
            </a:r>
          </a:p>
          <a:p>
            <a:endParaRPr lang="en-US" sz="2000" b="1" dirty="0"/>
          </a:p>
          <a:p>
            <a:r>
              <a:rPr lang="en-US" sz="2000" b="1" dirty="0" smtClean="0"/>
              <a:t>New VCSEL QAQC data:</a:t>
            </a:r>
          </a:p>
          <a:p>
            <a:r>
              <a:rPr lang="en-US" sz="2000" dirty="0" smtClean="0"/>
              <a:t>Weak and direct modes follow the original calibration (small chamber calibration in 2014 at Princeton)</a:t>
            </a:r>
          </a:p>
          <a:p>
            <a:endParaRPr lang="en-US" sz="2000" b="1" dirty="0" smtClean="0">
              <a:solidFill>
                <a:srgbClr val="FF0000"/>
              </a:solidFill>
            </a:endParaRPr>
          </a:p>
          <a:p>
            <a:r>
              <a:rPr lang="en-US" sz="2000" b="1" dirty="0" smtClean="0">
                <a:solidFill>
                  <a:srgbClr val="FF0000"/>
                </a:solidFill>
              </a:rPr>
              <a:t>Strong mode</a:t>
            </a:r>
            <a:r>
              <a:rPr lang="en-US" sz="2000" b="1" dirty="0" smtClean="0"/>
              <a:t>: use the silicon oil bath calibration but further applies the new environmental chamber calibration </a:t>
            </a: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5240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1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19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6928</TotalTime>
  <Words>3075</Words>
  <Application>Microsoft Office PowerPoint</Application>
  <PresentationFormat>On-screen Show (4:3)</PresentationFormat>
  <Paragraphs>641</Paragraphs>
  <Slides>48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Bookman</vt:lpstr>
      <vt:lpstr>Calibri (Body)</vt:lpstr>
      <vt:lpstr>宋体</vt:lpstr>
      <vt:lpstr>Arial</vt:lpstr>
      <vt:lpstr>Calibri</vt:lpstr>
      <vt:lpstr>Helvetica</vt:lpstr>
      <vt:lpstr>Tahoma</vt:lpstr>
      <vt:lpstr>Times</vt:lpstr>
      <vt:lpstr>Times New Roman</vt:lpstr>
      <vt:lpstr>Office Theme</vt:lpstr>
      <vt:lpstr>Water vapor measurements from the VCSEL hygrometer and cloud microphysical properties in ORCAS campaign </vt:lpstr>
      <vt:lpstr>Outline</vt:lpstr>
      <vt:lpstr>PowerPoint Presentation</vt:lpstr>
      <vt:lpstr>PowerPoint Presentation</vt:lpstr>
      <vt:lpstr>Challenges in water vapor in-situ measurements</vt:lpstr>
      <vt:lpstr>PowerPoint Presentation</vt:lpstr>
      <vt:lpstr>Previous laboratory calibrations for VCSEL water vapor measurements</vt:lpstr>
      <vt:lpstr>2016 NCAR EOL Laboratory calibrations</vt:lpstr>
      <vt:lpstr>Temperature chamber calibration example</vt:lpstr>
      <vt:lpstr>Example of new H2O_VCSEL QAQC data  (ORCAS RF18)</vt:lpstr>
      <vt:lpstr>Improved transition between VCSEL two modes </vt:lpstr>
      <vt:lpstr>H2O mixing ratio comparisons:  H2O_VCSEL, H2O_NOAA and DPXC</vt:lpstr>
      <vt:lpstr>H2O_VCSEL and H2O_NOAA</vt:lpstr>
      <vt:lpstr>H2O_VCSEL and H2O_DPXC (raw data of VCSEL)</vt:lpstr>
      <vt:lpstr> RH distribution: Quicklook VCSEL data</vt:lpstr>
      <vt:lpstr>RH distributions: QAQC VCSEL data</vt:lpstr>
      <vt:lpstr>Normalized RH distributions: quicklook VCSEL data</vt:lpstr>
      <vt:lpstr>Normalized RH distributions: QAQC VCSEL data</vt:lpstr>
      <vt:lpstr>Radiative impacts of ice supersaturation</vt:lpstr>
      <vt:lpstr>Misrepresent ice supersaturation as ice crystals</vt:lpstr>
      <vt:lpstr>Sensitivity of ISS radiative impacts to pre-existing IWP</vt:lpstr>
      <vt:lpstr>Latitudinal distributions of supersaturation (SS) frequency in CAM5</vt:lpstr>
      <vt:lpstr>RH – T distributions (ORCAS and CAM5)</vt:lpstr>
      <vt:lpstr>WRF simulations for ORCAS domain</vt:lpstr>
      <vt:lpstr>PowerPoint Presentation</vt:lpstr>
      <vt:lpstr>Correlations between cloud microphysical properties and  ice supersaturation frequency</vt:lpstr>
      <vt:lpstr>Frequency of ice supersaturation and cloud microphysical properties</vt:lpstr>
      <vt:lpstr>Total number of samples of ice and liquid phase in ORCAS, WRF and CAM5</vt:lpstr>
      <vt:lpstr>Ongoing work: Comparisons with CAM5 along flight track</vt:lpstr>
      <vt:lpstr>Importance of water vapor spatial heterogeneities</vt:lpstr>
      <vt:lpstr>Remaining questions on hemispheric comparisons after previous analysis on the HIPPO data</vt:lpstr>
      <vt:lpstr>Influences of aerosol and CO concentrations on number-weighted mean diameter and cloud ratio </vt:lpstr>
      <vt:lpstr>Results and ongoing work</vt:lpstr>
      <vt:lpstr>Summer 2016 at NCAR Research Aviation Facility</vt:lpstr>
      <vt:lpstr>PowerPoint Presentation</vt:lpstr>
      <vt:lpstr>PowerPoint Presentation</vt:lpstr>
      <vt:lpstr>H2O difference (%) VCSEL and NOAA</vt:lpstr>
      <vt:lpstr>H2O difference (%) VCSEL and DPXC</vt:lpstr>
      <vt:lpstr>H2O_VXL and H2O_NOAA</vt:lpstr>
      <vt:lpstr>Comparison with H2O_NOAA </vt:lpstr>
      <vt:lpstr>Near pole-to-pole, in-situ measurements of water vapor</vt:lpstr>
      <vt:lpstr>Sensitivities of ISS radiative impacts  to pre-existing ice crystals </vt:lpstr>
      <vt:lpstr>ISSR formation mechanism</vt:lpstr>
      <vt:lpstr>ISSR formation mechanism:  water vapor and temperature spatial heterogeneities</vt:lpstr>
      <vt:lpstr>Spatial characteristics of ISSR: correlation between RHimax and ISSR length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Aircraft in situ observations of ice supersaturation and ice crystal formation from 87°N to 67°S</dc:title>
  <dc:creator>Minghui Diao</dc:creator>
  <cp:lastModifiedBy>Minghui Diao</cp:lastModifiedBy>
  <cp:revision>1235</cp:revision>
  <cp:lastPrinted>2013-08-01T16:59:27Z</cp:lastPrinted>
  <dcterms:created xsi:type="dcterms:W3CDTF">2006-08-16T00:00:00Z</dcterms:created>
  <dcterms:modified xsi:type="dcterms:W3CDTF">2016-09-08T19:22:44Z</dcterms:modified>
</cp:coreProperties>
</file>