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74" r:id="rId3"/>
    <p:sldId id="290" r:id="rId4"/>
    <p:sldId id="291" r:id="rId5"/>
    <p:sldId id="292" r:id="rId6"/>
    <p:sldId id="293" r:id="rId7"/>
    <p:sldId id="295" r:id="rId8"/>
    <p:sldId id="282" r:id="rId9"/>
    <p:sldId id="297" r:id="rId10"/>
    <p:sldId id="296" r:id="rId11"/>
    <p:sldId id="284" r:id="rId12"/>
    <p:sldId id="287" r:id="rId13"/>
    <p:sldId id="286" r:id="rId14"/>
    <p:sldId id="285" r:id="rId15"/>
    <p:sldId id="294" r:id="rId16"/>
    <p:sldId id="289" r:id="rId17"/>
    <p:sldId id="261" r:id="rId18"/>
    <p:sldId id="288" r:id="rId19"/>
    <p:sldId id="275" r:id="rId20"/>
    <p:sldId id="265" r:id="rId21"/>
    <p:sldId id="266" r:id="rId22"/>
    <p:sldId id="283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FFCCFF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8" d="100"/>
          <a:sy n="78" d="100"/>
        </p:scale>
        <p:origin x="-133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EA549-4410-4B4D-B23B-97892E028620}" type="datetimeFigureOut">
              <a:rPr lang="en-US" smtClean="0"/>
              <a:pPr/>
              <a:t>5/19/2011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4415D9-A4B6-4AD5-B827-D60C0B3B79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B211C-13FA-4445-9C13-11DB24066696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559EB-B57C-48C1-9D17-56A1AE24D941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0F5CF-413E-4477-A413-9A92098959EF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9E9EF-CEAE-41EA-A54C-194BB03AF2C9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033BF-2402-4722-B76C-1570B6438EDA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E606C-CC01-4D5F-8E8A-B638C4ED6F1F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85874-AC06-4539-BAB8-FF66346247AD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6931F-017F-4E3E-88DB-902A434F4838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A90F-D233-4A5F-8A66-767AC0683992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EE472-502B-4B0F-81D1-97F6C1B8DDB3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A362-93E8-4683-ABDE-CF4638A72BD7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288D4-9171-4AB4-B9B8-53C85BA6F6B5}" type="datetime1">
              <a:rPr lang="en-US" smtClean="0"/>
              <a:pPr/>
              <a:t>5/19/2011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3ADA0-5330-4038-BCC9-8AC468A02FE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676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Overview of SAR Wind Processing 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&amp;</a:t>
            </a:r>
            <a:br>
              <a:rPr lang="en-US" b="1" dirty="0" smtClean="0"/>
            </a:br>
            <a:r>
              <a:rPr lang="en-US" b="1" dirty="0" smtClean="0"/>
              <a:t>Projection-Based Wind Direction Retrieval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19600"/>
            <a:ext cx="5867400" cy="9906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C. Wackerman, M. Caruso, R. Foster, H. Graber, J. Horstmann, R. Romeiser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04288" y="5779008"/>
            <a:ext cx="445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ITOP Meeting, 17-20 May 2011, Santa Fe NM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4" name="Picture 3" descr="malakas_92410_combined_cont1000m.wsimgCWaR4filtered5.na.cimg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5804878" y="883920"/>
            <a:ext cx="2834480" cy="5090160"/>
          </a:xfrm>
          <a:prstGeom prst="rect">
            <a:avLst/>
          </a:prstGeom>
        </p:spPr>
      </p:pic>
      <p:pic>
        <p:nvPicPr>
          <p:cNvPr id="5" name="Picture 4" descr="malakas_92410_combined_cont1000m.wvecsfp_fla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V="1">
            <a:off x="158576" y="798576"/>
            <a:ext cx="2834480" cy="509016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8397" y="5313734"/>
            <a:ext cx="1427044" cy="6176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93284" y="272143"/>
            <a:ext cx="226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Malakas</a:t>
            </a:r>
            <a:r>
              <a:rPr lang="en-US" sz="2000" b="1" dirty="0" smtClean="0"/>
              <a:t> </a:t>
            </a:r>
            <a:r>
              <a:rPr lang="en-US" sz="2000" b="1" dirty="0" smtClean="0"/>
              <a:t>9/24/2010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16993" y="5996722"/>
            <a:ext cx="251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Flattened SAR </a:t>
            </a:r>
            <a:r>
              <a:rPr lang="en-US" sz="1600" b="1" dirty="0" smtClean="0"/>
              <a:t>Image with estimated wind directions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1265" y="5954485"/>
            <a:ext cx="1808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SAR Wind </a:t>
            </a:r>
            <a:r>
              <a:rPr lang="en-US" sz="1600" b="1" dirty="0" smtClean="0"/>
              <a:t>Speeds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SAT2_20101017_CSTARS_BS_deb_comb3_cont1000m.sargtwsimgCWaR4filtered5.n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6321244" y="399625"/>
            <a:ext cx="2270942" cy="6058750"/>
          </a:xfrm>
          <a:prstGeom prst="rect">
            <a:avLst/>
          </a:prstGeom>
        </p:spPr>
      </p:pic>
      <p:pic>
        <p:nvPicPr>
          <p:cNvPr id="4" name="Picture 3" descr="RSAT2_20101017_CSTARS_BS_deb_comb3_cont1000m.gtwsimgCMOD50.8.n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551709" y="425068"/>
            <a:ext cx="2042070" cy="60078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68620" y="4245428"/>
            <a:ext cx="10133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-10 to -6 hours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51210" y="5779645"/>
            <a:ext cx="1427044" cy="6176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3442499" y="6421910"/>
            <a:ext cx="227786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351597" y="6248841"/>
            <a:ext cx="24166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SAR Wind Speeds with </a:t>
            </a:r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533938" y="0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Megi</a:t>
            </a:r>
            <a:r>
              <a:rPr lang="en-US" sz="2000" b="1" dirty="0" smtClean="0"/>
              <a:t> 10/17/2010</a:t>
            </a:r>
            <a:endParaRPr lang="en-US" sz="20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Picture 12" descr="RSAT2_20101017_CSTARS_BS_deb_comb3_cont1000m.wvecsfp_fla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804672" y="475488"/>
            <a:ext cx="2012066" cy="5937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681" y="6212265"/>
            <a:ext cx="246278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Flattened SAR </a:t>
            </a:r>
            <a:r>
              <a:rPr lang="en-US" sz="1600" b="1" dirty="0" smtClean="0"/>
              <a:t>Image with Estimated Wind Directions</a:t>
            </a:r>
            <a:endParaRPr lang="en-U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SAT2_20101017_CSTARS_BS_deb_comb3_cont1000m.sargtwsimgCWaR4filtered5.na.bmp"/>
          <p:cNvPicPr>
            <a:picLocks noChangeAspect="1"/>
          </p:cNvPicPr>
          <p:nvPr/>
        </p:nvPicPr>
        <p:blipFill>
          <a:blip r:embed="rId2" cstate="print"/>
          <a:srcRect l="11415" t="41826" r="53477" b="27853"/>
          <a:stretch>
            <a:fillRect/>
          </a:stretch>
        </p:blipFill>
        <p:spPr>
          <a:xfrm rot="10800000">
            <a:off x="6783660" y="1187153"/>
            <a:ext cx="2006772" cy="4623902"/>
          </a:xfrm>
          <a:prstGeom prst="rect">
            <a:avLst/>
          </a:prstGeom>
        </p:spPr>
      </p:pic>
      <p:pic>
        <p:nvPicPr>
          <p:cNvPr id="4" name="Picture 3" descr="RSAT2_20101017_CSTARS_BS_deb_comb3_cont1000m.wsimgCWaR4.na.bmp"/>
          <p:cNvPicPr>
            <a:picLocks noChangeAspect="1"/>
          </p:cNvPicPr>
          <p:nvPr/>
        </p:nvPicPr>
        <p:blipFill>
          <a:blip r:embed="rId3" cstate="print"/>
          <a:srcRect l="10508" t="41468" r="55534" b="27798"/>
          <a:stretch>
            <a:fillRect/>
          </a:stretch>
        </p:blipFill>
        <p:spPr>
          <a:xfrm rot="10800000">
            <a:off x="4791456" y="1229654"/>
            <a:ext cx="1889760" cy="45632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44579" y="5885462"/>
            <a:ext cx="167616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SAR Wind Speeds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727371" y="5846505"/>
            <a:ext cx="24166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SAR Wind Speeds with </a:t>
            </a:r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68178" y="365760"/>
            <a:ext cx="2409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Megi</a:t>
            </a:r>
            <a:r>
              <a:rPr lang="en-US" sz="2400" b="1" dirty="0" smtClean="0"/>
              <a:t> 10/17/2010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" y="2136394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693664" y="853440"/>
            <a:ext cx="2126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Squares are 25km x 25 km</a:t>
            </a:r>
            <a:endParaRPr lang="en-US" sz="1400" b="1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2251" y="3538474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0059" y="624586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6992" y="1450848"/>
            <a:ext cx="3023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Blue squares use SFMR winds for the historic Pacific/Atlantic storms without Katrina on the 28th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0624" y="4163568"/>
            <a:ext cx="3023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Blue squares use SFMR winds for all the historic Pacific/Atlantic storms (with Katrina on the 28</a:t>
            </a:r>
            <a:r>
              <a:rPr lang="en-US" sz="1600" b="1" baseline="30000" dirty="0" smtClean="0"/>
              <a:t>th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 rot="10800000">
            <a:off x="3140235" y="1002792"/>
            <a:ext cx="3005379" cy="4942114"/>
            <a:chOff x="2908587" y="990600"/>
            <a:chExt cx="3005379" cy="4942114"/>
          </a:xfrm>
        </p:grpSpPr>
        <p:pic>
          <p:nvPicPr>
            <p:cNvPr id="2" name="Picture 1" descr="megi_combined_cont1000m.gt2wsimgCMOD50.8.na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0354" y="990600"/>
              <a:ext cx="2783612" cy="4942114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 rot="10404111">
              <a:off x="3177510" y="3828862"/>
              <a:ext cx="2675410" cy="3751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 rot="8532109">
              <a:off x="2908587" y="2626152"/>
              <a:ext cx="2339073" cy="73995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megi_combined_cont1000m.sargt2wsimgCMOD50.8.n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113041" y="968829"/>
            <a:ext cx="2783612" cy="494211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59956" y="4634701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-20 hours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07248" y="2327800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+4 hours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0514" y="381000"/>
            <a:ext cx="2040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Megi</a:t>
            </a:r>
            <a:r>
              <a:rPr lang="en-US" sz="2000" b="1" dirty="0" smtClean="0"/>
              <a:t> 10/15/2010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20476" y="5965370"/>
            <a:ext cx="2520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Flattened SAR </a:t>
            </a:r>
            <a:r>
              <a:rPr lang="en-US" sz="1600" b="1" dirty="0" smtClean="0"/>
              <a:t>Image with Estimated Wind Directions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298372" y="5910942"/>
            <a:ext cx="227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085114" y="5910941"/>
            <a:ext cx="241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SAR Wind Speeds with </a:t>
            </a:r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5841" y="5315040"/>
            <a:ext cx="1427044" cy="6176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2" name="Picture 21" descr="megi_combined_cont1000m.wvecsfp_fla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158496" y="987552"/>
            <a:ext cx="2829450" cy="4986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0592" y="353568"/>
            <a:ext cx="3506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Ongoing ITOP Analysis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97246" y="853440"/>
            <a:ext cx="76957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Incorporate SFMR winds in the ground truth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Expand into X-band images to gain additional comparisons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Determine if modifications to the empirical transfer function can be</a:t>
            </a:r>
            <a:br>
              <a:rPr lang="en-US" sz="2000" b="1" dirty="0" smtClean="0"/>
            </a:br>
            <a:r>
              <a:rPr lang="en-US" sz="2000" b="1" dirty="0" smtClean="0"/>
              <a:t>   made for: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high wind regions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look angle </a:t>
            </a:r>
            <a:r>
              <a:rPr lang="en-US" sz="2000" b="1" dirty="0" smtClean="0"/>
              <a:t>dependence for low incidence angles/high winds</a:t>
            </a:r>
            <a:endParaRPr lang="en-US" sz="20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542288" y="2859024"/>
            <a:ext cx="549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Getting SAR Winds Into The Archive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91150" y="3358896"/>
            <a:ext cx="769577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Data to be submitted: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</a:t>
            </a:r>
            <a:r>
              <a:rPr lang="en-US" b="1" dirty="0" err="1" smtClean="0"/>
              <a:t>ascii</a:t>
            </a:r>
            <a:r>
              <a:rPr lang="en-US" b="1" dirty="0" smtClean="0"/>
              <a:t> files with lat., long. wind speed (m/s), wind direction (</a:t>
            </a:r>
            <a:r>
              <a:rPr lang="en-US" b="1" dirty="0" err="1" smtClean="0"/>
              <a:t>degsT</a:t>
            </a:r>
            <a:r>
              <a:rPr lang="en-US" b="1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graphic (</a:t>
            </a:r>
            <a:r>
              <a:rPr lang="en-US" b="1" dirty="0" err="1" smtClean="0"/>
              <a:t>tif</a:t>
            </a:r>
            <a:r>
              <a:rPr lang="en-US" b="1" dirty="0" smtClean="0"/>
              <a:t>, bmp, ?) of colored wind speeds with wind directions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unformatted 2D binary files of lat., long. wind speed., wind direction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When: The SAR team still needs to finalize the product, so preliminary</a:t>
            </a:r>
            <a:br>
              <a:rPr lang="en-US" sz="2000" b="1" dirty="0" smtClean="0"/>
            </a:br>
            <a:r>
              <a:rPr lang="en-US" sz="2000" b="1" dirty="0" smtClean="0"/>
              <a:t>   data in June-July, final products in Aug-Sept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Where: EOL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Contact Person: C. Wackerman</a:t>
            </a:r>
            <a:endParaRPr lang="en-US" sz="20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99104" y="3023616"/>
            <a:ext cx="1550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Back-up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113" y="3178750"/>
            <a:ext cx="7260336" cy="360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600200" y="228600"/>
            <a:ext cx="622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Validation Using Historical SAR Database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51560" y="822960"/>
            <a:ext cx="688573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/>
              <a:t> 11 Pacific Typhoons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QSCAT wind speed/directions corrected for storm motion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Best Track results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6 Atlantic Hurricanes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SFMR wind speed corrected for storm motion for subset </a:t>
            </a:r>
            <a:endParaRPr lang="en-US" sz="2000" b="1" dirty="0"/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QSCAT wind speed/direction corrected for storm motion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/>
              <a:t> </a:t>
            </a:r>
            <a:r>
              <a:rPr lang="en-US" sz="2000" b="1" dirty="0" smtClean="0"/>
              <a:t>Best Track results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2242" y="1138835"/>
            <a:ext cx="4289538" cy="2580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224272" y="1706880"/>
            <a:ext cx="111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ME: 0 </a:t>
            </a:r>
            <a:r>
              <a:rPr lang="en-US" sz="1200" b="1" dirty="0" err="1" smtClean="0"/>
              <a:t>degs</a:t>
            </a:r>
            <a:endParaRPr lang="en-US" sz="1200" b="1" dirty="0" smtClean="0"/>
          </a:p>
          <a:p>
            <a:r>
              <a:rPr lang="en-US" sz="1200" b="1" dirty="0" smtClean="0"/>
              <a:t>RMSE: 21 </a:t>
            </a:r>
            <a:r>
              <a:rPr lang="en-US" sz="1200" b="1" dirty="0" err="1" smtClean="0"/>
              <a:t>degs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85216" y="249936"/>
            <a:ext cx="815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SAR Wind Vectors Validated Against QSCAT/SFMR/Best Track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7086" y="3830030"/>
            <a:ext cx="4431112" cy="250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341838" y="4231660"/>
            <a:ext cx="1111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ME: -0.8 m/s</a:t>
            </a:r>
          </a:p>
          <a:p>
            <a:r>
              <a:rPr lang="en-US" sz="1200" b="1" dirty="0" smtClean="0"/>
              <a:t>RMSE: 5.9 m/s</a:t>
            </a:r>
            <a:endParaRPr lang="en-US" sz="12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190" y="3854198"/>
            <a:ext cx="4125650" cy="248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296" y="1222248"/>
            <a:ext cx="3859158" cy="252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16992" y="6010656"/>
            <a:ext cx="1287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w/o Katrina 28</a:t>
            </a:r>
            <a:endParaRPr lang="en-US" sz="1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50406"/>
          <a:stretch>
            <a:fillRect/>
          </a:stretch>
        </p:blipFill>
        <p:spPr bwMode="auto">
          <a:xfrm>
            <a:off x="838200" y="1219200"/>
            <a:ext cx="8086725" cy="2324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810000"/>
            <a:ext cx="3867646" cy="233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733800"/>
            <a:ext cx="3859158" cy="252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66800" y="533400"/>
            <a:ext cx="7620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/>
              <a:t>Alantic</a:t>
            </a:r>
            <a:r>
              <a:rPr lang="en-US" sz="2400" b="1" dirty="0" smtClean="0"/>
              <a:t>/Pacific Storms vs. SFMR and Best Track Max Winds</a:t>
            </a:r>
            <a:endParaRPr lang="en-US" sz="2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ight Arrow 93"/>
          <p:cNvSpPr/>
          <p:nvPr/>
        </p:nvSpPr>
        <p:spPr>
          <a:xfrm>
            <a:off x="3627009" y="6301697"/>
            <a:ext cx="200083" cy="196942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0" y="1897166"/>
            <a:ext cx="9143999" cy="1709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6486257" y="1481346"/>
            <a:ext cx="1624471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8" name="Rectangle 77"/>
          <p:cNvSpPr/>
          <p:nvPr/>
        </p:nvSpPr>
        <p:spPr>
          <a:xfrm>
            <a:off x="4469449" y="1482774"/>
            <a:ext cx="1931350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7" name="Rectangle 76"/>
          <p:cNvSpPr/>
          <p:nvPr/>
        </p:nvSpPr>
        <p:spPr>
          <a:xfrm>
            <a:off x="3050850" y="1484202"/>
            <a:ext cx="1341690" cy="1143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7" name="Up Arrow 86"/>
          <p:cNvSpPr/>
          <p:nvPr/>
        </p:nvSpPr>
        <p:spPr>
          <a:xfrm>
            <a:off x="5998475" y="2693750"/>
            <a:ext cx="255588" cy="370705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050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144463"/>
            <a:ext cx="4984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11363" y="0"/>
            <a:ext cx="47275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latin typeface="Calibri" pitchFamily="34" charset="0"/>
              </a:rPr>
              <a:t>SAR Typhoon Processing System (</a:t>
            </a:r>
            <a:r>
              <a:rPr lang="en-US" sz="2000" b="1" dirty="0" err="1">
                <a:latin typeface="Calibri" pitchFamily="34" charset="0"/>
              </a:rPr>
              <a:t>SARTyPS</a:t>
            </a:r>
            <a:r>
              <a:rPr lang="en-US" sz="2000" b="1" dirty="0">
                <a:latin typeface="Calibri" pitchFamily="34" charset="0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196553" y="1486968"/>
            <a:ext cx="2674834" cy="1128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0" name="Up Arrow 69"/>
          <p:cNvSpPr/>
          <p:nvPr/>
        </p:nvSpPr>
        <p:spPr>
          <a:xfrm>
            <a:off x="5306405" y="2704148"/>
            <a:ext cx="255588" cy="1602676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55" name="TextBox 5"/>
          <p:cNvSpPr txBox="1">
            <a:spLocks noChangeArrowheads="1"/>
          </p:cNvSpPr>
          <p:nvPr/>
        </p:nvSpPr>
        <p:spPr bwMode="auto">
          <a:xfrm>
            <a:off x="8320991" y="1310397"/>
            <a:ext cx="768128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sz="1400" b="1" dirty="0" smtClean="0">
                <a:latin typeface="Calibri" pitchFamily="34" charset="0"/>
              </a:rPr>
              <a:t>CSTARS</a:t>
            </a:r>
            <a:br>
              <a:rPr lang="en-US" sz="1400" b="1" dirty="0" smtClean="0"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Back</a:t>
            </a:r>
            <a:br>
              <a:rPr lang="en-US" sz="1400" b="1" dirty="0" smtClean="0">
                <a:latin typeface="Calibri" pitchFamily="34" charset="0"/>
              </a:rPr>
            </a:br>
            <a:r>
              <a:rPr lang="en-US" sz="1400" b="1" dirty="0" smtClean="0">
                <a:latin typeface="Calibri" pitchFamily="34" charset="0"/>
              </a:rPr>
              <a:t>Bone</a:t>
            </a:r>
            <a:endParaRPr lang="en-US" sz="1400" b="1" dirty="0">
              <a:latin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85824" y="1621092"/>
            <a:ext cx="7620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SAR Ancillary Files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69453" y="1621092"/>
            <a:ext cx="609600" cy="838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Land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Mask</a:t>
            </a:r>
          </a:p>
        </p:txBody>
      </p:sp>
      <p:sp>
        <p:nvSpPr>
          <p:cNvPr id="11" name="TextBox 10"/>
          <p:cNvSpPr txBox="1"/>
          <p:nvPr/>
        </p:nvSpPr>
        <p:spPr bwMode="auto">
          <a:xfrm>
            <a:off x="2636770" y="4050522"/>
            <a:ext cx="925513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GD Winds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635345" y="4397337"/>
            <a:ext cx="936791" cy="4539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</a:rPr>
              <a:t>NURC</a:t>
            </a:r>
            <a:br>
              <a:rPr lang="en-US" sz="1400" dirty="0" smtClean="0">
                <a:latin typeface="+mn-lt"/>
              </a:rPr>
            </a:br>
            <a:r>
              <a:rPr lang="en-US" sz="1400" dirty="0" err="1" smtClean="0">
                <a:latin typeface="+mn-lt"/>
              </a:rPr>
              <a:t>WiSAR</a:t>
            </a:r>
            <a:endParaRPr lang="en-US" sz="1400" dirty="0">
              <a:latin typeface="+mn-lt"/>
            </a:endParaRPr>
          </a:p>
        </p:txBody>
      </p:sp>
      <p:sp>
        <p:nvSpPr>
          <p:cNvPr id="2127" name="TextBox 12"/>
          <p:cNvSpPr txBox="1">
            <a:spLocks noChangeArrowheads="1"/>
          </p:cNvSpPr>
          <p:nvPr/>
        </p:nvSpPr>
        <p:spPr bwMode="auto">
          <a:xfrm>
            <a:off x="3818711" y="4255819"/>
            <a:ext cx="9909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200" dirty="0">
                <a:latin typeface="Calibri" pitchFamily="34" charset="0"/>
              </a:rPr>
              <a:t>Best Wind Directions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3819341" y="4142957"/>
            <a:ext cx="990600" cy="6873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sp>
        <p:nvSpPr>
          <p:cNvPr id="18" name="Right Arrow 17"/>
          <p:cNvSpPr/>
          <p:nvPr/>
        </p:nvSpPr>
        <p:spPr bwMode="auto">
          <a:xfrm>
            <a:off x="3592330" y="4389185"/>
            <a:ext cx="200083" cy="194933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Right Arrow 19"/>
          <p:cNvSpPr/>
          <p:nvPr/>
        </p:nvSpPr>
        <p:spPr bwMode="auto">
          <a:xfrm>
            <a:off x="4824230" y="4386171"/>
            <a:ext cx="203234" cy="200961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2584414" y="3980689"/>
            <a:ext cx="3372005" cy="92049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5034890" y="4160049"/>
            <a:ext cx="810433" cy="633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 lIns="0" rIns="0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</a:rPr>
              <a:t>RCS-GMF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Wind Speed</a:t>
            </a:r>
            <a:endParaRPr lang="en-US" sz="1400" dirty="0">
              <a:latin typeface="+mn-lt"/>
            </a:endParaRPr>
          </a:p>
        </p:txBody>
      </p:sp>
      <p:sp>
        <p:nvSpPr>
          <p:cNvPr id="2117" name="TextBox 28"/>
          <p:cNvSpPr txBox="1">
            <a:spLocks noChangeArrowheads="1"/>
          </p:cNvSpPr>
          <p:nvPr/>
        </p:nvSpPr>
        <p:spPr bwMode="auto">
          <a:xfrm>
            <a:off x="3798705" y="3922178"/>
            <a:ext cx="106606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itchFamily="34" charset="0"/>
              </a:rPr>
              <a:t>Wind Product</a:t>
            </a:r>
          </a:p>
        </p:txBody>
      </p:sp>
      <p:sp>
        <p:nvSpPr>
          <p:cNvPr id="34" name="TextBox 33"/>
          <p:cNvSpPr txBox="1"/>
          <p:nvPr/>
        </p:nvSpPr>
        <p:spPr bwMode="auto">
          <a:xfrm>
            <a:off x="1651662" y="3177066"/>
            <a:ext cx="1487487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GD Eye Finder</a:t>
            </a:r>
          </a:p>
        </p:txBody>
      </p:sp>
      <p:sp>
        <p:nvSpPr>
          <p:cNvPr id="35" name="TextBox 34"/>
          <p:cNvSpPr txBox="1"/>
          <p:nvPr/>
        </p:nvSpPr>
        <p:spPr bwMode="auto">
          <a:xfrm>
            <a:off x="1648488" y="3526092"/>
            <a:ext cx="1490662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NURC </a:t>
            </a:r>
            <a:r>
              <a:rPr lang="en-US" sz="1400" dirty="0" smtClean="0">
                <a:latin typeface="+mn-lt"/>
              </a:rPr>
              <a:t> Eye </a:t>
            </a:r>
            <a:r>
              <a:rPr lang="en-US" sz="1400" dirty="0">
                <a:latin typeface="+mn-lt"/>
              </a:rPr>
              <a:t>Finder</a:t>
            </a:r>
          </a:p>
        </p:txBody>
      </p:sp>
      <p:sp>
        <p:nvSpPr>
          <p:cNvPr id="36" name="TextBox 35"/>
          <p:cNvSpPr txBox="1"/>
          <p:nvPr/>
        </p:nvSpPr>
        <p:spPr bwMode="auto">
          <a:xfrm>
            <a:off x="1637374" y="2829179"/>
            <a:ext cx="1501775" cy="3079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Previous Tracks</a:t>
            </a:r>
          </a:p>
        </p:txBody>
      </p:sp>
      <p:sp>
        <p:nvSpPr>
          <p:cNvPr id="2114" name="TextBox 42"/>
          <p:cNvSpPr txBox="1">
            <a:spLocks noChangeArrowheads="1"/>
          </p:cNvSpPr>
          <p:nvPr/>
        </p:nvSpPr>
        <p:spPr bwMode="auto">
          <a:xfrm>
            <a:off x="3398630" y="3007888"/>
            <a:ext cx="990224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>
                <a:latin typeface="Calibri" pitchFamily="34" charset="0"/>
              </a:rPr>
              <a:t>Eye </a:t>
            </a:r>
            <a:r>
              <a:rPr lang="en-US" sz="1200" dirty="0" smtClean="0">
                <a:latin typeface="Calibri" pitchFamily="34" charset="0"/>
              </a:rPr>
              <a:t>Location,</a:t>
            </a:r>
            <a:br>
              <a:rPr lang="en-US" sz="1200" dirty="0" smtClean="0">
                <a:latin typeface="Calibri" pitchFamily="34" charset="0"/>
              </a:rPr>
            </a:br>
            <a:r>
              <a:rPr lang="en-US" sz="1200" dirty="0" smtClean="0">
                <a:latin typeface="Calibri" pitchFamily="34" charset="0"/>
              </a:rPr>
              <a:t>Properties</a:t>
            </a:r>
            <a:endParaRPr lang="en-US" sz="1200" dirty="0">
              <a:latin typeface="Calibri" pitchFamily="34" charset="0"/>
            </a:endParaRPr>
          </a:p>
        </p:txBody>
      </p:sp>
      <p:sp>
        <p:nvSpPr>
          <p:cNvPr id="39" name="Right Arrow 38"/>
          <p:cNvSpPr/>
          <p:nvPr/>
        </p:nvSpPr>
        <p:spPr bwMode="auto">
          <a:xfrm>
            <a:off x="3156613" y="3262329"/>
            <a:ext cx="200083" cy="1969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2" name="Rectangle 41"/>
          <p:cNvSpPr/>
          <p:nvPr/>
        </p:nvSpPr>
        <p:spPr bwMode="auto">
          <a:xfrm>
            <a:off x="1588877" y="2779967"/>
            <a:ext cx="3019425" cy="112077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13" name="TextBox 32"/>
          <p:cNvSpPr txBox="1">
            <a:spLocks noChangeArrowheads="1"/>
          </p:cNvSpPr>
          <p:nvPr/>
        </p:nvSpPr>
        <p:spPr bwMode="auto">
          <a:xfrm>
            <a:off x="3462316" y="2713292"/>
            <a:ext cx="9401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itchFamily="34" charset="0"/>
              </a:rPr>
              <a:t>Eye Product</a:t>
            </a:r>
          </a:p>
        </p:txBody>
      </p:sp>
      <p:sp>
        <p:nvSpPr>
          <p:cNvPr id="46" name="Rectangle 45"/>
          <p:cNvSpPr/>
          <p:nvPr/>
        </p:nvSpPr>
        <p:spPr>
          <a:xfrm>
            <a:off x="1162227" y="2624761"/>
            <a:ext cx="141773" cy="383514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7" name="Right Arrow 46"/>
          <p:cNvSpPr/>
          <p:nvPr/>
        </p:nvSpPr>
        <p:spPr>
          <a:xfrm>
            <a:off x="1187865" y="3184553"/>
            <a:ext cx="417760" cy="2930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ight Arrow 47"/>
          <p:cNvSpPr/>
          <p:nvPr/>
        </p:nvSpPr>
        <p:spPr>
          <a:xfrm>
            <a:off x="1273901" y="4442578"/>
            <a:ext cx="1315475" cy="2930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1194462" y="5332147"/>
            <a:ext cx="1394913" cy="29300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187723" y="3904525"/>
            <a:ext cx="136733" cy="453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ight Arrow 50"/>
          <p:cNvSpPr/>
          <p:nvPr/>
        </p:nvSpPr>
        <p:spPr>
          <a:xfrm>
            <a:off x="2196268" y="4154492"/>
            <a:ext cx="384561" cy="293001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638128" y="5359242"/>
            <a:ext cx="951101" cy="4539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</a:rPr>
              <a:t>CSTARS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Waves</a:t>
            </a:r>
            <a:endParaRPr lang="en-US" sz="1400" dirty="0">
              <a:latin typeface="+mn-lt"/>
            </a:endParaRPr>
          </a:p>
        </p:txBody>
      </p:sp>
      <p:sp>
        <p:nvSpPr>
          <p:cNvPr id="2104" name="TextBox 63"/>
          <p:cNvSpPr txBox="1">
            <a:spLocks noChangeArrowheads="1"/>
          </p:cNvSpPr>
          <p:nvPr/>
        </p:nvSpPr>
        <p:spPr bwMode="auto">
          <a:xfrm>
            <a:off x="3827787" y="5179559"/>
            <a:ext cx="990599" cy="59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200" dirty="0">
                <a:latin typeface="Calibri" pitchFamily="34" charset="0"/>
              </a:rPr>
              <a:t>Wave Spectral Map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3602796" y="5380176"/>
            <a:ext cx="200083" cy="19694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2580825" y="4982782"/>
            <a:ext cx="3362775" cy="86995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074" name="TextBox 53"/>
          <p:cNvSpPr txBox="1">
            <a:spLocks noChangeArrowheads="1"/>
          </p:cNvSpPr>
          <p:nvPr/>
        </p:nvSpPr>
        <p:spPr bwMode="auto">
          <a:xfrm>
            <a:off x="3793671" y="4919282"/>
            <a:ext cx="107612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>
                <a:latin typeface="Calibri" pitchFamily="34" charset="0"/>
              </a:rPr>
              <a:t>Wave Product</a:t>
            </a:r>
          </a:p>
        </p:txBody>
      </p:sp>
      <p:sp>
        <p:nvSpPr>
          <p:cNvPr id="67" name="Rectangle 66"/>
          <p:cNvSpPr/>
          <p:nvPr/>
        </p:nvSpPr>
        <p:spPr>
          <a:xfrm>
            <a:off x="7204988" y="1627442"/>
            <a:ext cx="818058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Wave </a:t>
            </a:r>
            <a:r>
              <a:rPr lang="en-US" sz="1200" b="1" dirty="0" err="1"/>
              <a:t>MeasuresASCII</a:t>
            </a:r>
            <a:r>
              <a:rPr lang="en-US" sz="1200" b="1" dirty="0"/>
              <a:t> File</a:t>
            </a:r>
          </a:p>
        </p:txBody>
      </p:sp>
      <p:sp>
        <p:nvSpPr>
          <p:cNvPr id="69" name="Up Arrow 68"/>
          <p:cNvSpPr/>
          <p:nvPr/>
        </p:nvSpPr>
        <p:spPr>
          <a:xfrm>
            <a:off x="3728694" y="2631959"/>
            <a:ext cx="255588" cy="16510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" name="Up Arrow 70"/>
          <p:cNvSpPr/>
          <p:nvPr/>
        </p:nvSpPr>
        <p:spPr>
          <a:xfrm>
            <a:off x="7052825" y="2679192"/>
            <a:ext cx="255587" cy="2834640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4" name="Elbow Connector 73"/>
          <p:cNvCxnSpPr/>
          <p:nvPr/>
        </p:nvCxnSpPr>
        <p:spPr>
          <a:xfrm flipV="1">
            <a:off x="3119995" y="1051306"/>
            <a:ext cx="5102225" cy="9525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2" name="TextBox 71"/>
          <p:cNvSpPr txBox="1">
            <a:spLocks noChangeArrowheads="1"/>
          </p:cNvSpPr>
          <p:nvPr/>
        </p:nvSpPr>
        <p:spPr bwMode="auto">
          <a:xfrm>
            <a:off x="5004463" y="902081"/>
            <a:ext cx="1717675" cy="277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itchFamily="34" charset="0"/>
              </a:rPr>
              <a:t>Environmental Products</a:t>
            </a:r>
          </a:p>
        </p:txBody>
      </p:sp>
      <p:sp>
        <p:nvSpPr>
          <p:cNvPr id="2083" name="TextBox 74"/>
          <p:cNvSpPr txBox="1">
            <a:spLocks noChangeArrowheads="1"/>
          </p:cNvSpPr>
          <p:nvPr/>
        </p:nvSpPr>
        <p:spPr bwMode="auto">
          <a:xfrm>
            <a:off x="3075042" y="1138492"/>
            <a:ext cx="1266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itchFamily="34" charset="0"/>
              </a:rPr>
              <a:t>Eye location, size</a:t>
            </a:r>
          </a:p>
        </p:txBody>
      </p:sp>
      <p:sp>
        <p:nvSpPr>
          <p:cNvPr id="2084" name="TextBox 75"/>
          <p:cNvSpPr txBox="1">
            <a:spLocks noChangeArrowheads="1"/>
          </p:cNvSpPr>
          <p:nvPr/>
        </p:nvSpPr>
        <p:spPr bwMode="auto">
          <a:xfrm>
            <a:off x="4626828" y="1156393"/>
            <a:ext cx="17200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>
                <a:latin typeface="Calibri" pitchFamily="34" charset="0"/>
              </a:rPr>
              <a:t>Winds &amp; Pressure Fields</a:t>
            </a:r>
            <a:endParaRPr lang="en-US" sz="1200" b="1" dirty="0">
              <a:latin typeface="Calibri" pitchFamily="34" charset="0"/>
            </a:endParaRPr>
          </a:p>
        </p:txBody>
      </p:sp>
      <p:sp>
        <p:nvSpPr>
          <p:cNvPr id="2085" name="TextBox 76"/>
          <p:cNvSpPr txBox="1">
            <a:spLocks noChangeArrowheads="1"/>
          </p:cNvSpPr>
          <p:nvPr/>
        </p:nvSpPr>
        <p:spPr bwMode="auto">
          <a:xfrm>
            <a:off x="7190953" y="1137698"/>
            <a:ext cx="6000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latin typeface="Calibri" pitchFamily="34" charset="0"/>
              </a:rPr>
              <a:t>Waves</a:t>
            </a:r>
          </a:p>
        </p:txBody>
      </p:sp>
      <p:sp>
        <p:nvSpPr>
          <p:cNvPr id="79" name="Rectangle 78"/>
          <p:cNvSpPr/>
          <p:nvPr/>
        </p:nvSpPr>
        <p:spPr>
          <a:xfrm>
            <a:off x="4828369" y="5422256"/>
            <a:ext cx="2411538" cy="11278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0" name="Elbow Connector 79"/>
          <p:cNvCxnSpPr/>
          <p:nvPr/>
        </p:nvCxnSpPr>
        <p:spPr>
          <a:xfrm>
            <a:off x="195163" y="1359281"/>
            <a:ext cx="2681288" cy="3175"/>
          </a:xfrm>
          <a:prstGeom prst="bentConnector3">
            <a:avLst>
              <a:gd name="adj1" fmla="val 50000"/>
            </a:avLst>
          </a:prstGeom>
          <a:ln w="381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8" name="TextBox 24"/>
          <p:cNvSpPr txBox="1">
            <a:spLocks noChangeArrowheads="1"/>
          </p:cNvSpPr>
          <p:nvPr/>
        </p:nvSpPr>
        <p:spPr bwMode="auto">
          <a:xfrm>
            <a:off x="1157188" y="1206882"/>
            <a:ext cx="76835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Calibri" pitchFamily="34" charset="0"/>
              </a:rPr>
              <a:t>SAR Data</a:t>
            </a:r>
          </a:p>
        </p:txBody>
      </p:sp>
      <p:sp>
        <p:nvSpPr>
          <p:cNvPr id="82" name="Down Arrow 81"/>
          <p:cNvSpPr/>
          <p:nvPr/>
        </p:nvSpPr>
        <p:spPr>
          <a:xfrm>
            <a:off x="1441732" y="1051815"/>
            <a:ext cx="238125" cy="210058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02" name="TextBox 84"/>
          <p:cNvSpPr txBox="1">
            <a:spLocks noChangeArrowheads="1"/>
          </p:cNvSpPr>
          <p:nvPr/>
        </p:nvSpPr>
        <p:spPr bwMode="auto">
          <a:xfrm>
            <a:off x="8286377" y="3612671"/>
            <a:ext cx="840531" cy="43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400" b="1" dirty="0">
                <a:latin typeface="Calibri" pitchFamily="34" charset="0"/>
              </a:rPr>
              <a:t>Internet Access</a:t>
            </a:r>
          </a:p>
        </p:txBody>
      </p:sp>
      <p:sp>
        <p:nvSpPr>
          <p:cNvPr id="86" name="Oval 85"/>
          <p:cNvSpPr/>
          <p:nvPr/>
        </p:nvSpPr>
        <p:spPr bwMode="auto">
          <a:xfrm>
            <a:off x="8266110" y="3510718"/>
            <a:ext cx="839787" cy="569912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8" name="Up-Down Arrow 87"/>
          <p:cNvSpPr/>
          <p:nvPr/>
        </p:nvSpPr>
        <p:spPr>
          <a:xfrm>
            <a:off x="8555830" y="2085174"/>
            <a:ext cx="298450" cy="1402209"/>
          </a:xfrm>
          <a:prstGeom prst="up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5" name="Isosceles Triangle 94"/>
          <p:cNvSpPr/>
          <p:nvPr/>
        </p:nvSpPr>
        <p:spPr>
          <a:xfrm rot="17955560">
            <a:off x="607974" y="307508"/>
            <a:ext cx="511026" cy="67552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77876" y="514922"/>
            <a:ext cx="192259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atin typeface="+mn-lt"/>
              </a:rPr>
              <a:t>CSTARS SAR </a:t>
            </a:r>
            <a:r>
              <a:rPr lang="en-US" sz="1400" b="1" dirty="0" err="1">
                <a:latin typeface="+mn-lt"/>
              </a:rPr>
              <a:t>BackBone</a:t>
            </a:r>
            <a:r>
              <a:rPr lang="en-US" sz="1400" b="1" dirty="0">
                <a:latin typeface="+mn-lt"/>
              </a:rPr>
              <a:t> Processing System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994244" y="3124095"/>
            <a:ext cx="868174" cy="63344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</a:rPr>
              <a:t>UW-APL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Pressure </a:t>
            </a:r>
            <a:r>
              <a:rPr lang="en-US" sz="1400" dirty="0">
                <a:latin typeface="+mn-lt"/>
              </a:rPr>
              <a:t>Analysis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209925" y="367284"/>
            <a:ext cx="557053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Real-time SAR environmental product generation system being built at CSTARS to support field deployment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599654" y="5905754"/>
            <a:ext cx="3365310" cy="86995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3" name="Right Arrow 82"/>
          <p:cNvSpPr/>
          <p:nvPr/>
        </p:nvSpPr>
        <p:spPr>
          <a:xfrm>
            <a:off x="1268875" y="6272703"/>
            <a:ext cx="1350264" cy="254930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5" name="TextBox 74"/>
          <p:cNvSpPr txBox="1"/>
          <p:nvPr/>
        </p:nvSpPr>
        <p:spPr bwMode="auto">
          <a:xfrm>
            <a:off x="2643892" y="5023324"/>
            <a:ext cx="940194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latin typeface="+mn-lt"/>
              </a:rPr>
              <a:t>GD </a:t>
            </a:r>
            <a:r>
              <a:rPr lang="en-US" sz="1400" dirty="0" smtClean="0">
                <a:latin typeface="+mn-lt"/>
              </a:rPr>
              <a:t>Waves</a:t>
            </a:r>
            <a:endParaRPr lang="en-US" sz="1400" dirty="0">
              <a:latin typeface="+mn-lt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827787" y="5136541"/>
            <a:ext cx="990600" cy="68421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5" name="Up Arrow 84"/>
          <p:cNvSpPr/>
          <p:nvPr/>
        </p:nvSpPr>
        <p:spPr>
          <a:xfrm>
            <a:off x="7690803" y="2690130"/>
            <a:ext cx="255587" cy="3761944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4" name="Rectangle 83"/>
          <p:cNvSpPr/>
          <p:nvPr/>
        </p:nvSpPr>
        <p:spPr>
          <a:xfrm>
            <a:off x="4845466" y="6344621"/>
            <a:ext cx="2948298" cy="11109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1" name="TextBox 90"/>
          <p:cNvSpPr txBox="1"/>
          <p:nvPr/>
        </p:nvSpPr>
        <p:spPr>
          <a:xfrm>
            <a:off x="2645251" y="6058573"/>
            <a:ext cx="952528" cy="63094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noFill/>
          </a:ln>
        </p:spPr>
        <p:txBody>
          <a:bodyPr wrap="square" lIns="0" rIns="0">
            <a:spAutoFit/>
          </a:bodyPr>
          <a:lstStyle/>
          <a:p>
            <a:pPr algn="ctr" fontAlgn="auto">
              <a:lnSpc>
                <a:spcPts val="14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latin typeface="+mn-lt"/>
              </a:rPr>
              <a:t>SRI 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SWAN/SAR</a:t>
            </a:r>
            <a:br>
              <a:rPr lang="en-US" sz="1400" dirty="0" smtClean="0">
                <a:latin typeface="+mn-lt"/>
              </a:rPr>
            </a:br>
            <a:r>
              <a:rPr lang="en-US" sz="1400" dirty="0" smtClean="0">
                <a:latin typeface="+mn-lt"/>
              </a:rPr>
              <a:t>Assimilation</a:t>
            </a:r>
            <a:endParaRPr lang="en-US" sz="1400" dirty="0">
              <a:latin typeface="+mn-lt"/>
            </a:endParaRPr>
          </a:p>
        </p:txBody>
      </p:sp>
      <p:sp>
        <p:nvSpPr>
          <p:cNvPr id="92" name="TextBox 53"/>
          <p:cNvSpPr txBox="1">
            <a:spLocks noChangeArrowheads="1"/>
          </p:cNvSpPr>
          <p:nvPr/>
        </p:nvSpPr>
        <p:spPr bwMode="auto">
          <a:xfrm>
            <a:off x="3557759" y="5840801"/>
            <a:ext cx="16259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i="1" dirty="0" smtClean="0">
                <a:latin typeface="Calibri" pitchFamily="34" charset="0"/>
              </a:rPr>
              <a:t>Wind &amp;Wave Products</a:t>
            </a:r>
            <a:endParaRPr lang="en-US" sz="1200" i="1" dirty="0">
              <a:latin typeface="Calibri" pitchFamily="34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3851997" y="6058064"/>
            <a:ext cx="990600" cy="684213"/>
          </a:xfrm>
          <a:prstGeom prst="ellipse">
            <a:avLst/>
          </a:prstGeom>
          <a:noFill/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9" name="TextBox 63"/>
          <p:cNvSpPr txBox="1">
            <a:spLocks noChangeArrowheads="1"/>
          </p:cNvSpPr>
          <p:nvPr/>
        </p:nvSpPr>
        <p:spPr bwMode="auto">
          <a:xfrm>
            <a:off x="3732357" y="6103933"/>
            <a:ext cx="1275476" cy="59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en-US" sz="1100" dirty="0" smtClean="0">
                <a:latin typeface="Calibri" pitchFamily="34" charset="0"/>
              </a:rPr>
              <a:t>Best-Fit </a:t>
            </a:r>
          </a:p>
          <a:p>
            <a:pPr algn="ctr">
              <a:lnSpc>
                <a:spcPts val="1300"/>
              </a:lnSpc>
            </a:pPr>
            <a:r>
              <a:rPr lang="en-US" sz="1100" dirty="0" smtClean="0">
                <a:latin typeface="Calibri" pitchFamily="34" charset="0"/>
              </a:rPr>
              <a:t>Wave Spectra</a:t>
            </a:r>
          </a:p>
          <a:p>
            <a:pPr algn="ctr">
              <a:lnSpc>
                <a:spcPts val="1300"/>
              </a:lnSpc>
            </a:pPr>
            <a:r>
              <a:rPr lang="en-US" sz="1100" dirty="0" smtClean="0">
                <a:latin typeface="Calibri" pitchFamily="34" charset="0"/>
              </a:rPr>
              <a:t>&amp; Winds</a:t>
            </a:r>
            <a:endParaRPr lang="en-US" sz="1100" dirty="0">
              <a:latin typeface="Calibri" pitchFamily="34" charset="0"/>
            </a:endParaRPr>
          </a:p>
        </p:txBody>
      </p:sp>
      <p:sp>
        <p:nvSpPr>
          <p:cNvPr id="100" name="Oval 99"/>
          <p:cNvSpPr/>
          <p:nvPr/>
        </p:nvSpPr>
        <p:spPr bwMode="auto">
          <a:xfrm>
            <a:off x="3852001" y="6058062"/>
            <a:ext cx="990600" cy="684213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3" name="Oval 102"/>
          <p:cNvSpPr/>
          <p:nvPr/>
        </p:nvSpPr>
        <p:spPr bwMode="auto">
          <a:xfrm>
            <a:off x="3399171" y="2987359"/>
            <a:ext cx="990600" cy="687388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/>
          </a:p>
        </p:txBody>
      </p:sp>
      <p:pic>
        <p:nvPicPr>
          <p:cNvPr id="98" name="Picture 97" descr="malakas_92210_combined_cont1000m.fla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13940" y="1508760"/>
            <a:ext cx="616872" cy="1115568"/>
          </a:xfrm>
          <a:prstGeom prst="rect">
            <a:avLst/>
          </a:prstGeom>
        </p:spPr>
      </p:pic>
      <p:pic>
        <p:nvPicPr>
          <p:cNvPr id="102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67213">
            <a:off x="5062303" y="1513778"/>
            <a:ext cx="711034" cy="1050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" name="Picture 100" descr="malakas_92210_combined_cont1000m.wsimgCMOD50.8filtered5.na.cimg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0800000">
            <a:off x="4526280" y="1494102"/>
            <a:ext cx="616226" cy="11144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04471" y="1609979"/>
            <a:ext cx="673100" cy="838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dirty="0"/>
              <a:t>Wind Vectors ASCII File</a:t>
            </a:r>
          </a:p>
        </p:txBody>
      </p:sp>
      <p:pic>
        <p:nvPicPr>
          <p:cNvPr id="107" name="Picture 106" descr="malakas_92210_combined_cont1000m.ray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0800000">
            <a:off x="3127248" y="1508480"/>
            <a:ext cx="566928" cy="1079552"/>
          </a:xfrm>
          <a:prstGeom prst="rect">
            <a:avLst/>
          </a:prstGeom>
        </p:spPr>
      </p:pic>
      <p:sp>
        <p:nvSpPr>
          <p:cNvPr id="108" name="Oval 107"/>
          <p:cNvSpPr/>
          <p:nvPr/>
        </p:nvSpPr>
        <p:spPr>
          <a:xfrm>
            <a:off x="3364992" y="2103120"/>
            <a:ext cx="201168" cy="201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Picture 108" descr="malakas_92210_combined_cont1000m.flat.bmp"/>
          <p:cNvPicPr>
            <a:picLocks noChangeAspect="1"/>
          </p:cNvPicPr>
          <p:nvPr/>
        </p:nvPicPr>
        <p:blipFill>
          <a:blip r:embed="rId3" cstate="print"/>
          <a:srcRect t="27110" r="38372" b="44342"/>
          <a:stretch>
            <a:fillRect/>
          </a:stretch>
        </p:blipFill>
        <p:spPr>
          <a:xfrm rot="10800000">
            <a:off x="3703320" y="1748229"/>
            <a:ext cx="716280" cy="600054"/>
          </a:xfrm>
          <a:prstGeom prst="rect">
            <a:avLst/>
          </a:prstGeom>
        </p:spPr>
      </p:pic>
      <p:cxnSp>
        <p:nvCxnSpPr>
          <p:cNvPr id="111" name="Straight Arrow Connector 110"/>
          <p:cNvCxnSpPr/>
          <p:nvPr/>
        </p:nvCxnSpPr>
        <p:spPr>
          <a:xfrm rot="5400000" flipH="1" flipV="1">
            <a:off x="3655572" y="1993392"/>
            <a:ext cx="93468" cy="31292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RSAT2_20100922T2030.swh.png"/>
          <p:cNvPicPr>
            <a:picLocks noChangeAspect="1"/>
          </p:cNvPicPr>
          <p:nvPr/>
        </p:nvPicPr>
        <p:blipFill>
          <a:blip r:embed="rId7" cstate="print"/>
          <a:srcRect t="10133"/>
          <a:stretch>
            <a:fillRect/>
          </a:stretch>
        </p:blipFill>
        <p:spPr>
          <a:xfrm>
            <a:off x="6516021" y="1472184"/>
            <a:ext cx="592518" cy="1152144"/>
          </a:xfrm>
          <a:prstGeom prst="rect">
            <a:avLst/>
          </a:prstGeom>
        </p:spPr>
      </p:pic>
      <p:sp>
        <p:nvSpPr>
          <p:cNvPr id="104" name="Oval 103"/>
          <p:cNvSpPr/>
          <p:nvPr/>
        </p:nvSpPr>
        <p:spPr>
          <a:xfrm>
            <a:off x="1905000" y="3733800"/>
            <a:ext cx="4648200" cy="1371600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rot="16200000">
            <a:off x="3329941" y="1812037"/>
            <a:ext cx="4267200" cy="2057398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Slide Number Placeholder 10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lakas_92410_combined_cont1000m.fla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V="1">
            <a:off x="5105400" y="0"/>
            <a:ext cx="3818908" cy="6858000"/>
          </a:xfrm>
          <a:prstGeom prst="rect">
            <a:avLst/>
          </a:prstGeom>
        </p:spPr>
      </p:pic>
      <p:pic>
        <p:nvPicPr>
          <p:cNvPr id="3" name="Picture 2" descr="malakas_92210_combined_cont1000m.fla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685800" y="0"/>
            <a:ext cx="379224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3873" y="6519446"/>
            <a:ext cx="1926336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Malakas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</a:rPr>
              <a:t>9/22/10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6519446"/>
            <a:ext cx="1905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Malakas</a:t>
            </a:r>
            <a:r>
              <a:rPr lang="en-US" sz="1600" b="1" dirty="0" smtClean="0">
                <a:solidFill>
                  <a:schemeClr val="bg1"/>
                </a:solidFill>
              </a:rPr>
              <a:t> 9/24/10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egi_combined_cont1000m.flat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33400" y="0"/>
            <a:ext cx="386272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3200" y="6519446"/>
            <a:ext cx="1675459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Megi</a:t>
            </a:r>
            <a:r>
              <a:rPr lang="en-US" sz="1600" b="1" dirty="0" smtClean="0">
                <a:solidFill>
                  <a:schemeClr val="bg1"/>
                </a:solidFill>
              </a:rPr>
              <a:t> 15 Oct 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4" name="Picture 3" descr="RSAT2_20101017_CSTARS_BS_deb_comb3_cont1000m.fla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181600" y="0"/>
            <a:ext cx="257051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7400" y="6519446"/>
            <a:ext cx="1905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bg1"/>
                </a:solidFill>
              </a:rPr>
              <a:t>Megi</a:t>
            </a:r>
            <a:r>
              <a:rPr lang="en-US" sz="1600" b="1" dirty="0" smtClean="0">
                <a:solidFill>
                  <a:schemeClr val="bg1"/>
                </a:solidFill>
              </a:rPr>
              <a:t> 17 Oct 2010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1738" y="1312274"/>
            <a:ext cx="6451350" cy="3881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9887" y="308718"/>
            <a:ext cx="598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of Wind Estimation / Science issues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36153" y="902209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C-band SAR wind estimation for winds &lt; 20 m/s is well validated (RMSEs ~ 2 m/s wind speed , 20 </a:t>
            </a:r>
            <a:r>
              <a:rPr lang="en-US" b="1" dirty="0" err="1" smtClean="0"/>
              <a:t>degs</a:t>
            </a:r>
            <a:r>
              <a:rPr lang="en-US" b="1" dirty="0" smtClean="0"/>
              <a:t> wind direction)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uses an empirical relationship derived from a large number of aircraft flights, but with little high wind data 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ITOP SAR program is expanding this to typhoon winds and X-band SAR</a:t>
            </a:r>
            <a:br>
              <a:rPr lang="en-US" b="1" dirty="0" smtClean="0"/>
            </a:br>
            <a:r>
              <a:rPr lang="en-US" b="1" dirty="0" smtClean="0"/>
              <a:t>  images</a:t>
            </a:r>
          </a:p>
          <a:p>
            <a:pPr lvl="1">
              <a:buFont typeface="Arial" pitchFamily="34" charset="0"/>
              <a:buChar char="•"/>
            </a:pPr>
            <a:endParaRPr lang="en-US" b="1" dirty="0" smtClean="0"/>
          </a:p>
          <a:p>
            <a:r>
              <a:rPr lang="en-US" b="1" dirty="0" smtClean="0"/>
              <a:t>Wind direction estimates appears to work well in Typhoons (RMSE = </a:t>
            </a:r>
            <a:r>
              <a:rPr lang="en-US" b="1" dirty="0" smtClean="0"/>
              <a:t>21 </a:t>
            </a:r>
            <a:r>
              <a:rPr lang="en-US" b="1" dirty="0" err="1" smtClean="0"/>
              <a:t>degs</a:t>
            </a:r>
            <a:r>
              <a:rPr lang="en-US" b="1" dirty="0" smtClean="0"/>
              <a:t>)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developed a “best” combination of two approaches (J. Horstmann)</a:t>
            </a:r>
          </a:p>
          <a:p>
            <a:pPr lvl="1">
              <a:buFont typeface="Arial" pitchFamily="34" charset="0"/>
              <a:buChar char="•"/>
            </a:pPr>
            <a:r>
              <a:rPr lang="en-US" b="1" dirty="0" smtClean="0"/>
              <a:t> appears to be an inflow rotation between SAR ocean features and wind</a:t>
            </a:r>
            <a:br>
              <a:rPr lang="en-US" b="1" dirty="0" smtClean="0"/>
            </a:br>
            <a:r>
              <a:rPr lang="en-US" b="1" dirty="0" smtClean="0"/>
              <a:t>   direction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9792" y="3704838"/>
            <a:ext cx="4959622" cy="298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50976" y="4657344"/>
            <a:ext cx="2377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Results from 17 historical storms (11 Pacific, 6 Atlantic)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639056" y="4291584"/>
            <a:ext cx="111761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ME: 0 </a:t>
            </a:r>
            <a:r>
              <a:rPr lang="en-US" sz="1200" b="1" dirty="0" err="1" smtClean="0"/>
              <a:t>degs</a:t>
            </a:r>
            <a:endParaRPr lang="en-US" sz="1200" b="1" dirty="0" smtClean="0"/>
          </a:p>
          <a:p>
            <a:r>
              <a:rPr lang="en-US" sz="1200" b="1" dirty="0" smtClean="0"/>
              <a:t>RMSE: 21 </a:t>
            </a:r>
            <a:r>
              <a:rPr lang="en-US" sz="1200" b="1" dirty="0" err="1" smtClean="0"/>
              <a:t>degs</a:t>
            </a:r>
            <a:endParaRPr lang="en-US" sz="12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06" y="3460454"/>
            <a:ext cx="4258874" cy="2562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060703" y="308718"/>
            <a:ext cx="688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of Wind Estimation / Science issues (cont.)</a:t>
            </a:r>
            <a:endParaRPr lang="en-US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4921" y="914401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For wind speeds from </a:t>
            </a:r>
            <a:r>
              <a:rPr lang="en-US" sz="2000" b="1" dirty="0" smtClean="0"/>
              <a:t>&lt; 40 </a:t>
            </a:r>
            <a:r>
              <a:rPr lang="en-US" sz="2000" b="1" dirty="0" smtClean="0"/>
              <a:t>m/s the results appear </a:t>
            </a:r>
            <a:r>
              <a:rPr lang="en-US" sz="2000" b="1" dirty="0" smtClean="0"/>
              <a:t>reasonable</a:t>
            </a:r>
          </a:p>
          <a:p>
            <a:r>
              <a:rPr lang="en-US" sz="2000" b="1" dirty="0" smtClean="0"/>
              <a:t>(RMSE </a:t>
            </a:r>
            <a:r>
              <a:rPr lang="en-US" sz="2000" b="1" dirty="0" smtClean="0"/>
              <a:t>= 3 m/s – 4 m/s)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There are some issues with the look angle dependence of the transfer function at some incidence </a:t>
            </a:r>
            <a:r>
              <a:rPr lang="en-US" sz="2000" b="1" dirty="0" smtClean="0"/>
              <a:t>angles and high wind speeds</a:t>
            </a:r>
            <a:endParaRPr lang="en-US" sz="2000" b="1" dirty="0" smtClean="0"/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/>
              <a:t> C. Wackerman is working on a modified transfer function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/>
              <a:t> J. Horstmann will discuss approaches to flag these regions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1838" y="3658636"/>
            <a:ext cx="1111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ME: -0.8 m/s</a:t>
            </a:r>
          </a:p>
          <a:p>
            <a:r>
              <a:rPr lang="en-US" sz="1200" b="1" dirty="0" smtClean="0"/>
              <a:t>RMSE: 5.9 m/s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1648" y="5669280"/>
            <a:ext cx="1287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w/o Katrina 28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55904" y="5983438"/>
            <a:ext cx="3340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Results from </a:t>
            </a:r>
            <a:r>
              <a:rPr lang="en-US" b="1" dirty="0" smtClean="0"/>
              <a:t>3 Atlantic storms (Katrina 27</a:t>
            </a:r>
            <a:r>
              <a:rPr lang="en-US" b="1" baseline="30000" dirty="0" smtClean="0"/>
              <a:t>th</a:t>
            </a:r>
            <a:r>
              <a:rPr lang="en-US" b="1" dirty="0" smtClean="0"/>
              <a:t>, Helene 20</a:t>
            </a:r>
            <a:r>
              <a:rPr lang="en-US" b="1" baseline="30000" dirty="0" smtClean="0"/>
              <a:t>th</a:t>
            </a:r>
            <a:r>
              <a:rPr lang="en-US" b="1" dirty="0" smtClean="0"/>
              <a:t>, Lilli)</a:t>
            </a:r>
            <a:endParaRPr lang="en-US" b="1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4463" y="3404362"/>
            <a:ext cx="4465701" cy="2686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169408" y="3974592"/>
            <a:ext cx="13468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 = 0.0 m/s</a:t>
            </a:r>
          </a:p>
          <a:p>
            <a:r>
              <a:rPr lang="en-US" sz="1400" b="1" dirty="0" smtClean="0"/>
              <a:t>RMSE = 2.8 m/s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78992" y="3956304"/>
            <a:ext cx="118244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ME = 0.1 m/s</a:t>
            </a:r>
          </a:p>
          <a:p>
            <a:r>
              <a:rPr lang="en-US" sz="1200" b="1" dirty="0" smtClean="0"/>
              <a:t>RMSE = 3.3 m/s</a:t>
            </a:r>
            <a:endParaRPr lang="en-US" sz="12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7383" y="1168255"/>
            <a:ext cx="82731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For wind speeds &gt; 40 m/s, the current empirical transfer function needs to be modified (only two cases so far, Katrina on 28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Megi</a:t>
            </a:r>
            <a:r>
              <a:rPr lang="en-US" sz="2000" b="1" dirty="0" smtClean="0"/>
              <a:t> on 17</a:t>
            </a:r>
            <a:r>
              <a:rPr lang="en-US" sz="2000" b="1" baseline="30000" dirty="0" smtClean="0"/>
              <a:t>th</a:t>
            </a:r>
            <a:r>
              <a:rPr lang="en-US" sz="2000" b="1" dirty="0" smtClean="0"/>
              <a:t>) and we need to consider carefully  how to compare SAR winds to </a:t>
            </a:r>
            <a:r>
              <a:rPr lang="en-US" sz="2000" b="1" dirty="0" err="1" smtClean="0"/>
              <a:t>dropsonde</a:t>
            </a:r>
            <a:r>
              <a:rPr lang="en-US" sz="2000" b="1" dirty="0" smtClean="0"/>
              <a:t>/SFMR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SAR transfer function is tuned to 10m, temporal averaged winds, </a:t>
            </a:r>
            <a:r>
              <a:rPr lang="en-US" sz="2000" b="1" dirty="0" err="1" smtClean="0"/>
              <a:t>dropsondes</a:t>
            </a:r>
            <a:r>
              <a:rPr lang="en-US" sz="2000" b="1" dirty="0" smtClean="0"/>
              <a:t> are instantaneous winds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existing SAR transfer function has little to no points in this region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The peak winds are still reasonably tracked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58239" y="552558"/>
            <a:ext cx="688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of Wind Estimation / Science issues (cont.)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568" y="3907066"/>
            <a:ext cx="4029490" cy="2634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2950" y="3806698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343" y="1338943"/>
            <a:ext cx="827314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On-going work to address these issues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development of a modified transfer function (C. </a:t>
            </a:r>
            <a:r>
              <a:rPr lang="en-US" sz="2000" b="1" dirty="0" smtClean="0"/>
              <a:t>Wackerman/</a:t>
            </a:r>
          </a:p>
          <a:p>
            <a:pPr lvl="1"/>
            <a:r>
              <a:rPr lang="en-US" sz="2000" b="1" dirty="0" smtClean="0"/>
              <a:t>J. Horstmann)</a:t>
            </a:r>
            <a:endParaRPr lang="en-US" sz="2000" b="1" dirty="0" smtClean="0"/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automated flagging for regions with high uncertainty in wind speeds</a:t>
            </a:r>
          </a:p>
          <a:p>
            <a:pPr lvl="1"/>
            <a:r>
              <a:rPr lang="en-US" sz="2000" b="1" dirty="0" smtClean="0"/>
              <a:t>    (J. Horstmann)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Assimilating SAR winds into H-WINDS (J. </a:t>
            </a:r>
            <a:r>
              <a:rPr lang="en-US" sz="2000" b="1" dirty="0" err="1" smtClean="0"/>
              <a:t>Horstman</a:t>
            </a:r>
            <a:r>
              <a:rPr lang="en-US" sz="2000" b="1" dirty="0" smtClean="0"/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/>
              <a:t> interpolates into flagged regions as well as smoothing winds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b="1" dirty="0" smtClean="0"/>
              <a:t> Assimilating SAR winds into a boundary layer model (R. Foster)</a:t>
            </a:r>
          </a:p>
          <a:p>
            <a:pPr lvl="2">
              <a:buFont typeface="Arial" pitchFamily="34" charset="0"/>
              <a:buChar char="•"/>
            </a:pPr>
            <a:r>
              <a:rPr lang="en-US" sz="2000" b="1" dirty="0" smtClean="0"/>
              <a:t> interpolates into flagged regions as well as smoothing </a:t>
            </a:r>
            <a:r>
              <a:rPr lang="en-US" sz="2000" b="1" dirty="0" smtClean="0"/>
              <a:t>winds</a:t>
            </a:r>
          </a:p>
          <a:p>
            <a:pPr lvl="2">
              <a:buFont typeface="Arial" pitchFamily="34" charset="0"/>
              <a:buChar char="•"/>
            </a:pPr>
            <a:endParaRPr lang="en-US" sz="2000" b="1" dirty="0" smtClean="0"/>
          </a:p>
          <a:p>
            <a:r>
              <a:rPr lang="en-US" sz="2000" b="1" dirty="0" smtClean="0"/>
              <a:t> Need to determine which product is of most use to the community</a:t>
            </a:r>
          </a:p>
          <a:p>
            <a:pPr lvl="1">
              <a:buFont typeface="Arial" pitchFamily="34" charset="0"/>
              <a:buChar char="•"/>
            </a:pPr>
            <a:endParaRPr lang="en-US" sz="2000" b="1" dirty="0" smtClean="0"/>
          </a:p>
          <a:p>
            <a:r>
              <a:rPr lang="en-US" sz="2000" b="1" dirty="0" smtClean="0"/>
              <a:t>Expanding process to include X-band SAR images</a:t>
            </a:r>
            <a:endParaRPr 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158239" y="552558"/>
            <a:ext cx="6888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Summary of Wind Estimation / Science issues (cont.)</a:t>
            </a:r>
            <a:endParaRPr lang="en-US" sz="2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lakas_92210_combined_cont1000m.sargtwsimgCMOD50.8filtered5.na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5914679" y="892629"/>
            <a:ext cx="2805054" cy="5072742"/>
          </a:xfrm>
          <a:prstGeom prst="rect">
            <a:avLst/>
          </a:prstGeom>
        </p:spPr>
      </p:pic>
      <p:pic>
        <p:nvPicPr>
          <p:cNvPr id="3" name="Picture 2" descr="malakas_92210_combined_cont1000m.gtwsimgCMOD50.8.n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008194" y="881743"/>
            <a:ext cx="2805054" cy="5072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5430" y="2002971"/>
            <a:ext cx="807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+/- 2 hrs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73828" y="272143"/>
            <a:ext cx="22622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Malakas</a:t>
            </a:r>
            <a:r>
              <a:rPr lang="en-US" sz="2000" b="1" dirty="0" smtClean="0"/>
              <a:t> 9/22/2010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6993" y="5996722"/>
            <a:ext cx="2511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Flattened SAR </a:t>
            </a:r>
            <a:r>
              <a:rPr lang="en-US" sz="1600" b="1" dirty="0" smtClean="0"/>
              <a:t>Image with estimated wind directions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341915" y="5954486"/>
            <a:ext cx="227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128657" y="5954485"/>
            <a:ext cx="241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SAR Wind Speeds with </a:t>
            </a:r>
            <a:r>
              <a:rPr lang="en-US" sz="1600" b="1" dirty="0" err="1" smtClean="0"/>
              <a:t>Dropsonde</a:t>
            </a:r>
            <a:r>
              <a:rPr lang="en-US" sz="1600" b="1" dirty="0" smtClean="0"/>
              <a:t> Wind Speeds</a:t>
            </a:r>
            <a:endParaRPr lang="en-US" sz="16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0784" y="5347697"/>
            <a:ext cx="1427044" cy="6176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1" descr="malakas_92210_combined_cont1000m.wvecsfp_fla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 flipV="1">
            <a:off x="121920" y="877824"/>
            <a:ext cx="2755391" cy="5084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91542" y="696686"/>
            <a:ext cx="310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Malakas</a:t>
            </a:r>
            <a:r>
              <a:rPr lang="en-US" sz="2800" b="1" dirty="0" smtClean="0"/>
              <a:t> 9/22/2010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970314" y="4953000"/>
            <a:ext cx="513805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SAR Winds speeds Versus </a:t>
            </a:r>
            <a:r>
              <a:rPr lang="en-US" b="1" dirty="0" err="1" smtClean="0"/>
              <a:t>Dropsonde</a:t>
            </a:r>
            <a:r>
              <a:rPr lang="en-US" b="1" dirty="0" smtClean="0"/>
              <a:t> Wind Speeds </a:t>
            </a:r>
            <a:r>
              <a:rPr lang="en-US" sz="1600" b="1" dirty="0" smtClean="0"/>
              <a:t>with +/- 2 pixel jitter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5515" y="1819402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26080" y="2474976"/>
            <a:ext cx="134684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ME = 0.0 m/s</a:t>
            </a:r>
          </a:p>
          <a:p>
            <a:r>
              <a:rPr lang="en-US" sz="1400" b="1" dirty="0" smtClean="0"/>
              <a:t>RMSE = 2.8 m/s</a:t>
            </a:r>
            <a:endParaRPr lang="en-US" sz="14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D3ADA0-5330-4038-BCC9-8AC468A02FE6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1049029">
            <a:off x="2838382" y="920024"/>
            <a:ext cx="3160883" cy="5027556"/>
            <a:chOff x="3206496" y="2340864"/>
            <a:chExt cx="2084832" cy="29382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/>
            <a:srcRect l="35833" t="28345" r="41806" b="27022"/>
            <a:stretch>
              <a:fillRect/>
            </a:stretch>
          </p:blipFill>
          <p:spPr bwMode="auto">
            <a:xfrm>
              <a:off x="3328416" y="2340864"/>
              <a:ext cx="1962912" cy="2938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ight Triangle 4"/>
            <p:cNvSpPr/>
            <p:nvPr/>
          </p:nvSpPr>
          <p:spPr>
            <a:xfrm flipH="1">
              <a:off x="4828032" y="3718560"/>
              <a:ext cx="463296" cy="156057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ight Triangle 5"/>
            <p:cNvSpPr/>
            <p:nvPr/>
          </p:nvSpPr>
          <p:spPr>
            <a:xfrm flipV="1">
              <a:off x="3206496" y="2340864"/>
              <a:ext cx="402336" cy="1060704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malakas_92210_combined_cont1000m.sargtwsimgCMOD50.8filtered5.na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98630" y="1103376"/>
            <a:ext cx="2518048" cy="4553712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12992" t="6126" r="8438" b="9767"/>
          <a:stretch>
            <a:fillRect/>
          </a:stretch>
        </p:blipFill>
        <p:spPr bwMode="auto">
          <a:xfrm rot="21028737">
            <a:off x="5745243" y="1171190"/>
            <a:ext cx="3246481" cy="4642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01568" y="390144"/>
            <a:ext cx="205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Malakas</a:t>
            </a:r>
            <a:r>
              <a:rPr lang="en-US" b="1" dirty="0" smtClean="0"/>
              <a:t> 9/22/2010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65632" y="5827776"/>
            <a:ext cx="1683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Raw SAR Winds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3541776" y="5882640"/>
            <a:ext cx="1822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Assimilated into Foster’s BLM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284976" y="6065520"/>
            <a:ext cx="247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H-Winds with SAR input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934</Words>
  <Application>Microsoft Office PowerPoint</Application>
  <PresentationFormat>On-screen Show (4:3)</PresentationFormat>
  <Paragraphs>171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Overview of SAR Wind Processing  &amp; Projection-Based Wind Direction Retrieval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GENERAL DYNAMICS AIS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SAR Wind Processing   Projection-Based Wind Direction Retrieval</dc:title>
  <dc:creator>setup</dc:creator>
  <cp:lastModifiedBy>setup</cp:lastModifiedBy>
  <cp:revision>240</cp:revision>
  <dcterms:created xsi:type="dcterms:W3CDTF">2011-04-21T15:48:45Z</dcterms:created>
  <dcterms:modified xsi:type="dcterms:W3CDTF">2011-05-19T13:24:10Z</dcterms:modified>
</cp:coreProperties>
</file>