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18"/>
  </p:notesMasterIdLst>
  <p:sldIdLst>
    <p:sldId id="256" r:id="rId3"/>
    <p:sldId id="287" r:id="rId4"/>
    <p:sldId id="288" r:id="rId5"/>
    <p:sldId id="271" r:id="rId6"/>
    <p:sldId id="290" r:id="rId7"/>
    <p:sldId id="289" r:id="rId8"/>
    <p:sldId id="291" r:id="rId9"/>
    <p:sldId id="292" r:id="rId10"/>
    <p:sldId id="293" r:id="rId11"/>
    <p:sldId id="295" r:id="rId12"/>
    <p:sldId id="296" r:id="rId13"/>
    <p:sldId id="294" r:id="rId14"/>
    <p:sldId id="299" r:id="rId15"/>
    <p:sldId id="297" r:id="rId16"/>
    <p:sldId id="29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6BA"/>
    <a:srgbClr val="2B2B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88" autoAdjust="0"/>
  </p:normalViewPr>
  <p:slideViewPr>
    <p:cSldViewPr>
      <p:cViewPr varScale="1">
        <p:scale>
          <a:sx n="83" d="100"/>
          <a:sy n="83" d="100"/>
        </p:scale>
        <p:origin x="-11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2E78A-8FC1-4F01-995E-DA76CD3E8947}" type="datetimeFigureOut">
              <a:rPr lang="en-US" smtClean="0"/>
              <a:pPr/>
              <a:t>5/18/2011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97353-976D-4431-9109-87E979E1FC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9E175D-A1A7-443A-8684-BCFF335C2262}" type="slidenum">
              <a:rPr lang="en-US"/>
              <a:pPr>
                <a:defRPr/>
              </a:pPr>
              <a:t>4</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Creating histograms allows us to examine the distribution and range of each parameter and it’s reasonableness</a:t>
            </a:r>
          </a:p>
          <a:p>
            <a:r>
              <a:rPr lang="en-US" dirty="0" smtClean="0"/>
              <a:t>-ability to check and correct problematic soundings</a:t>
            </a:r>
          </a:p>
          <a:p>
            <a:r>
              <a:rPr lang="en-US" dirty="0" smtClean="0"/>
              <a:t>-study characteristics of each parameter</a:t>
            </a:r>
          </a:p>
          <a:p>
            <a:endParaRPr lang="en-US" dirty="0" smtClean="0"/>
          </a:p>
          <a:p>
            <a:r>
              <a:rPr lang="en-US" dirty="0" smtClean="0"/>
              <a:t>Time series plots allow us to examine consistency of soundings during each flight</a:t>
            </a:r>
          </a:p>
          <a:p>
            <a:r>
              <a:rPr lang="en-US" dirty="0" smtClean="0"/>
              <a:t>  - check and correct any problematic soundings</a:t>
            </a:r>
          </a:p>
          <a:p>
            <a:r>
              <a:rPr lang="en-US" dirty="0" smtClean="0"/>
              <a:t>  - ability to study temporal-spatial variability of data for all flights.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D067B62-4B1E-4F00-8DB8-EFB6A9A64D3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67B62-4B1E-4F00-8DB8-EFB6A9A64D3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067B62-4B1E-4F00-8DB8-EFB6A9A64D3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67B62-4B1E-4F00-8DB8-EFB6A9A64D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A2B7B-6328-441E-9F51-E3686951B23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A2B7B-6328-441E-9F51-E3686951B234}"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A2B7B-6328-441E-9F51-E3686951B234}"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A2B7B-6328-441E-9F51-E3686951B234}"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A2B7B-6328-441E-9F51-E3686951B23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7B62-4B1E-4F00-8DB8-EFB6A9A64D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B7B-6328-441E-9F51-E3686951B234}"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7B62-4B1E-4F00-8DB8-EFB6A9A64D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62A2B7B-6328-441E-9F51-E3686951B234}" type="datetimeFigureOut">
              <a:rPr lang="en-US" smtClean="0"/>
              <a:pPr/>
              <a:t>5/18/2011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D067B62-4B1E-4F00-8DB8-EFB6A9A64D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urricaneyewall"/>
          <p:cNvPicPr>
            <a:picLocks noChangeAspect="1" noChangeArrowheads="1"/>
          </p:cNvPicPr>
          <p:nvPr/>
        </p:nvPicPr>
        <p:blipFill>
          <a:blip r:embed="rId2" cstate="print"/>
          <a:srcRect/>
          <a:stretch>
            <a:fillRect/>
          </a:stretch>
        </p:blipFill>
        <p:spPr>
          <a:xfrm>
            <a:off x="0" y="0"/>
            <a:ext cx="9144000" cy="6872288"/>
          </a:xfrm>
          <a:prstGeom prst="rect">
            <a:avLst/>
          </a:prstGeom>
          <a:noFill/>
        </p:spPr>
      </p:pic>
      <p:sp>
        <p:nvSpPr>
          <p:cNvPr id="2" name="Title 1"/>
          <p:cNvSpPr>
            <a:spLocks noGrp="1"/>
          </p:cNvSpPr>
          <p:nvPr>
            <p:ph type="ctrTitle"/>
          </p:nvPr>
        </p:nvSpPr>
        <p:spPr>
          <a:xfrm>
            <a:off x="838200" y="1524000"/>
            <a:ext cx="7772400" cy="1470025"/>
          </a:xfrm>
        </p:spPr>
        <p:txBody>
          <a:bodyPr>
            <a:normAutofit/>
          </a:bodyPr>
          <a:lstStyle/>
          <a:p>
            <a:r>
              <a:rPr lang="en-US" b="1" dirty="0" smtClean="0">
                <a:cs typeface="Times New Roman" pitchFamily="18" charset="0"/>
              </a:rPr>
              <a:t>ITOP-2010 USAF C-130 Dropsonde Data Quality Control</a:t>
            </a:r>
            <a:endParaRPr lang="en-US" b="1" dirty="0">
              <a:cs typeface="Times New Roman" pitchFamily="18" charset="0"/>
            </a:endParaRPr>
          </a:p>
        </p:txBody>
      </p:sp>
      <p:sp>
        <p:nvSpPr>
          <p:cNvPr id="4" name="TextBox 3"/>
          <p:cNvSpPr txBox="1"/>
          <p:nvPr/>
        </p:nvSpPr>
        <p:spPr>
          <a:xfrm>
            <a:off x="1447800" y="4191000"/>
            <a:ext cx="6163546" cy="1692771"/>
          </a:xfrm>
          <a:prstGeom prst="rect">
            <a:avLst/>
          </a:prstGeom>
          <a:noFill/>
        </p:spPr>
        <p:txBody>
          <a:bodyPr wrap="none" rtlCol="0">
            <a:spAutoFit/>
          </a:bodyPr>
          <a:lstStyle/>
          <a:p>
            <a:pPr algn="ctr"/>
            <a:r>
              <a:rPr lang="en-US" sz="2800" dirty="0" smtClean="0"/>
              <a:t>Scot Loehrer, Kate Young, and June Wang</a:t>
            </a:r>
          </a:p>
          <a:p>
            <a:pPr algn="ctr"/>
            <a:endParaRPr lang="en-US" sz="2800" dirty="0" smtClean="0"/>
          </a:p>
          <a:p>
            <a:pPr algn="ctr"/>
            <a:endParaRPr lang="en-US" sz="2800" dirty="0" smtClean="0"/>
          </a:p>
          <a:p>
            <a:pPr algn="ctr"/>
            <a:r>
              <a:rPr lang="en-US" sz="2000" dirty="0" smtClean="0"/>
              <a:t>ITOP Santa Fe Meeting    17-20 May 2011</a:t>
            </a:r>
          </a:p>
        </p:txBody>
      </p:sp>
      <p:pic>
        <p:nvPicPr>
          <p:cNvPr id="6" name="Picture 5" descr="EOL_logo_trans_bg.gif"/>
          <p:cNvPicPr>
            <a:picLocks noChangeAspect="1"/>
          </p:cNvPicPr>
          <p:nvPr/>
        </p:nvPicPr>
        <p:blipFill>
          <a:blip r:embed="rId3" cstate="print"/>
          <a:stretch>
            <a:fillRect/>
          </a:stretch>
        </p:blipFill>
        <p:spPr>
          <a:xfrm>
            <a:off x="152400" y="80990"/>
            <a:ext cx="1344665" cy="12601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Launch Detect Problems</a:t>
            </a:r>
            <a:endParaRPr lang="en-US" sz="2800" dirty="0">
              <a:solidFill>
                <a:schemeClr val="bg1"/>
              </a:solidFill>
            </a:endParaRPr>
          </a:p>
        </p:txBody>
      </p:sp>
      <p:sp>
        <p:nvSpPr>
          <p:cNvPr id="6" name="TextBox 5"/>
          <p:cNvSpPr txBox="1"/>
          <p:nvPr/>
        </p:nvSpPr>
        <p:spPr>
          <a:xfrm>
            <a:off x="6400800" y="609600"/>
            <a:ext cx="2743200" cy="6247864"/>
          </a:xfrm>
          <a:prstGeom prst="rect">
            <a:avLst/>
          </a:prstGeom>
          <a:noFill/>
        </p:spPr>
        <p:txBody>
          <a:bodyPr wrap="square" rtlCol="0">
            <a:spAutoFit/>
          </a:bodyPr>
          <a:lstStyle/>
          <a:p>
            <a:r>
              <a:rPr lang="en-US" sz="1600" b="1" dirty="0" smtClean="0"/>
              <a:t>Early Launch Detect (4)</a:t>
            </a:r>
          </a:p>
          <a:p>
            <a:r>
              <a:rPr lang="en-US" sz="1600" dirty="0" smtClean="0"/>
              <a:t>In these cases some data is flagged as “in-flight” while drop is still in the chute.</a:t>
            </a:r>
          </a:p>
          <a:p>
            <a:endParaRPr lang="en-US" sz="1600" dirty="0" smtClean="0"/>
          </a:p>
          <a:p>
            <a:r>
              <a:rPr lang="en-US" sz="1600" b="1" dirty="0" smtClean="0"/>
              <a:t>No Launch Detect (18)</a:t>
            </a:r>
          </a:p>
          <a:p>
            <a:r>
              <a:rPr lang="en-US" sz="1600" dirty="0" smtClean="0"/>
              <a:t>In these cases all data was flagged as “pre-launch”.</a:t>
            </a:r>
          </a:p>
          <a:p>
            <a:endParaRPr lang="en-US" sz="1600" dirty="0" smtClean="0"/>
          </a:p>
          <a:p>
            <a:r>
              <a:rPr lang="en-US" sz="1600" b="1" dirty="0" smtClean="0"/>
              <a:t>Late Launch Detect (89)</a:t>
            </a:r>
          </a:p>
          <a:p>
            <a:r>
              <a:rPr lang="en-US" sz="1600" dirty="0" smtClean="0"/>
              <a:t>A total of 440 drops had late launch detect where some data is flagged as “pre-launch” after </a:t>
            </a:r>
            <a:r>
              <a:rPr lang="en-US" sz="1600" dirty="0" err="1" smtClean="0"/>
              <a:t>sonde</a:t>
            </a:r>
            <a:r>
              <a:rPr lang="en-US" sz="1600" dirty="0" smtClean="0"/>
              <a:t> release.  The majority of these were minor (1-5 seconds).  A total of 89 of these had more than a 5 second delay.</a:t>
            </a:r>
          </a:p>
          <a:p>
            <a:endParaRPr lang="en-US" sz="1600" dirty="0" smtClean="0"/>
          </a:p>
          <a:p>
            <a:r>
              <a:rPr lang="en-US" sz="1600" b="1" dirty="0" smtClean="0"/>
              <a:t>Corrections</a:t>
            </a:r>
          </a:p>
          <a:p>
            <a:r>
              <a:rPr lang="en-US" sz="1600" dirty="0" smtClean="0"/>
              <a:t>In all cases the launch times were corrected, flight level data updated, data properly flagged and filenames updated.</a:t>
            </a:r>
          </a:p>
        </p:txBody>
      </p:sp>
      <p:pic>
        <p:nvPicPr>
          <p:cNvPr id="11" name="Picture 2"/>
          <p:cNvPicPr>
            <a:picLocks noChangeAspect="1" noChangeArrowheads="1"/>
          </p:cNvPicPr>
          <p:nvPr/>
        </p:nvPicPr>
        <p:blipFill>
          <a:blip r:embed="rId2" cstate="print"/>
          <a:srcRect l="50293" t="9195" r="2357" b="9578"/>
          <a:stretch>
            <a:fillRect/>
          </a:stretch>
        </p:blipFill>
        <p:spPr bwMode="auto">
          <a:xfrm>
            <a:off x="0" y="685800"/>
            <a:ext cx="6400800" cy="6004867"/>
          </a:xfrm>
          <a:prstGeom prst="rect">
            <a:avLst/>
          </a:prstGeom>
          <a:noFill/>
          <a:ln w="9525">
            <a:noFill/>
            <a:miter lim="800000"/>
            <a:headEnd/>
            <a:tailEnd/>
          </a:ln>
        </p:spPr>
      </p:pic>
      <p:sp>
        <p:nvSpPr>
          <p:cNvPr id="12" name="Oval 11"/>
          <p:cNvSpPr/>
          <p:nvPr/>
        </p:nvSpPr>
        <p:spPr>
          <a:xfrm>
            <a:off x="2971800" y="4267200"/>
            <a:ext cx="2438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09800" y="3276600"/>
            <a:ext cx="1676400" cy="646331"/>
          </a:xfrm>
          <a:prstGeom prst="rect">
            <a:avLst/>
          </a:prstGeom>
          <a:noFill/>
        </p:spPr>
        <p:txBody>
          <a:bodyPr wrap="square" rtlCol="0">
            <a:spAutoFit/>
          </a:bodyPr>
          <a:lstStyle/>
          <a:p>
            <a:pPr algn="ctr"/>
            <a:r>
              <a:rPr lang="en-US" dirty="0" smtClean="0"/>
              <a:t>Late Launch Detect</a:t>
            </a:r>
            <a:endParaRPr lang="en-US" dirty="0"/>
          </a:p>
        </p:txBody>
      </p:sp>
      <p:cxnSp>
        <p:nvCxnSpPr>
          <p:cNvPr id="16" name="Straight Arrow Connector 15"/>
          <p:cNvCxnSpPr/>
          <p:nvPr/>
        </p:nvCxnSpPr>
        <p:spPr>
          <a:xfrm rot="16200000" flipH="1">
            <a:off x="3352800" y="3733800"/>
            <a:ext cx="609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8" name="Picture 7" descr="EOL_logo_trans_bg.gif"/>
          <p:cNvPicPr>
            <a:picLocks noChangeAspect="1"/>
          </p:cNvPicPr>
          <p:nvPr/>
        </p:nvPicPr>
        <p:blipFill>
          <a:blip r:embed="rId3"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“Pressure Jump”/PC Clock Drift</a:t>
            </a:r>
            <a:endParaRPr lang="en-US" sz="2800" dirty="0">
              <a:solidFill>
                <a:schemeClr val="bg1"/>
              </a:solidFill>
            </a:endParaRPr>
          </a:p>
        </p:txBody>
      </p:sp>
      <p:sp>
        <p:nvSpPr>
          <p:cNvPr id="6" name="TextBox 5"/>
          <p:cNvSpPr txBox="1"/>
          <p:nvPr/>
        </p:nvSpPr>
        <p:spPr>
          <a:xfrm>
            <a:off x="6400800" y="609600"/>
            <a:ext cx="2743200" cy="5755422"/>
          </a:xfrm>
          <a:prstGeom prst="rect">
            <a:avLst/>
          </a:prstGeom>
          <a:noFill/>
        </p:spPr>
        <p:txBody>
          <a:bodyPr wrap="square" rtlCol="0">
            <a:spAutoFit/>
          </a:bodyPr>
          <a:lstStyle/>
          <a:p>
            <a:r>
              <a:rPr lang="en-US" sz="1600" b="1" dirty="0" smtClean="0"/>
              <a:t>Issue</a:t>
            </a:r>
          </a:p>
          <a:p>
            <a:r>
              <a:rPr lang="en-US" sz="1600" dirty="0" smtClean="0"/>
              <a:t>In 129 soundings (all from the final seven AF304 flights) there was a large negative spike in </a:t>
            </a:r>
            <a:r>
              <a:rPr lang="en-US" sz="1600" dirty="0" err="1" smtClean="0"/>
              <a:t>dz</a:t>
            </a:r>
            <a:r>
              <a:rPr lang="en-US" sz="1600" dirty="0" smtClean="0"/>
              <a:t>/</a:t>
            </a:r>
            <a:r>
              <a:rPr lang="en-US" sz="1600" dirty="0" err="1" smtClean="0"/>
              <a:t>dt</a:t>
            </a:r>
            <a:r>
              <a:rPr lang="en-US" sz="1600" dirty="0" smtClean="0"/>
              <a:t> caused by an abrupt “pressure offset”.  </a:t>
            </a:r>
          </a:p>
          <a:p>
            <a:endParaRPr lang="en-US" sz="1600" dirty="0" smtClean="0"/>
          </a:p>
          <a:p>
            <a:r>
              <a:rPr lang="en-US" sz="1600" b="1" dirty="0" smtClean="0"/>
              <a:t>Cause</a:t>
            </a:r>
          </a:p>
          <a:p>
            <a:r>
              <a:rPr lang="en-US" sz="1600" dirty="0" smtClean="0"/>
              <a:t>Time tag differences between the AVAPS PC clock and GPS time from the dropsondes.  This occurred if the dropsonde did not have GPS satellite lock prior to launch and the PC clock significantly drifted.</a:t>
            </a:r>
          </a:p>
          <a:p>
            <a:endParaRPr lang="en-US" sz="1600" dirty="0" smtClean="0"/>
          </a:p>
          <a:p>
            <a:endParaRPr lang="en-US" sz="1600" dirty="0" smtClean="0"/>
          </a:p>
          <a:p>
            <a:r>
              <a:rPr lang="en-US" sz="1600" b="1" dirty="0" smtClean="0"/>
              <a:t>Corrections</a:t>
            </a:r>
          </a:p>
          <a:p>
            <a:r>
              <a:rPr lang="en-US" sz="1600" dirty="0" smtClean="0"/>
              <a:t>During these periods (usually about 5 seconds) the calculated descent rates and vertical winds were set to missing.</a:t>
            </a:r>
          </a:p>
        </p:txBody>
      </p:sp>
      <p:pic>
        <p:nvPicPr>
          <p:cNvPr id="10" name="Picture 3"/>
          <p:cNvPicPr>
            <a:picLocks noChangeAspect="1" noChangeArrowheads="1"/>
          </p:cNvPicPr>
          <p:nvPr/>
        </p:nvPicPr>
        <p:blipFill>
          <a:blip r:embed="rId2" cstate="print"/>
          <a:srcRect l="17188" t="16486" r="3125" b="1351"/>
          <a:stretch>
            <a:fillRect/>
          </a:stretch>
        </p:blipFill>
        <p:spPr bwMode="auto">
          <a:xfrm>
            <a:off x="0" y="1143000"/>
            <a:ext cx="6442911" cy="4800600"/>
          </a:xfrm>
          <a:prstGeom prst="rect">
            <a:avLst/>
          </a:prstGeom>
          <a:noFill/>
          <a:ln w="9525">
            <a:noFill/>
            <a:miter lim="800000"/>
            <a:headEnd/>
            <a:tailEnd/>
          </a:ln>
        </p:spPr>
      </p:pic>
      <p:sp>
        <p:nvSpPr>
          <p:cNvPr id="13" name="TextBox 12"/>
          <p:cNvSpPr txBox="1"/>
          <p:nvPr/>
        </p:nvSpPr>
        <p:spPr>
          <a:xfrm>
            <a:off x="1447800" y="3048000"/>
            <a:ext cx="990600" cy="369332"/>
          </a:xfrm>
          <a:prstGeom prst="rect">
            <a:avLst/>
          </a:prstGeom>
          <a:noFill/>
        </p:spPr>
        <p:txBody>
          <a:bodyPr wrap="square" rtlCol="0">
            <a:spAutoFit/>
          </a:bodyPr>
          <a:lstStyle/>
          <a:p>
            <a:r>
              <a:rPr lang="en-US" dirty="0" smtClean="0"/>
              <a:t>Pressure</a:t>
            </a:r>
            <a:endParaRPr lang="en-US" dirty="0"/>
          </a:p>
        </p:txBody>
      </p:sp>
      <p:sp>
        <p:nvSpPr>
          <p:cNvPr id="15" name="TextBox 14"/>
          <p:cNvSpPr txBox="1"/>
          <p:nvPr/>
        </p:nvSpPr>
        <p:spPr>
          <a:xfrm>
            <a:off x="4876800" y="2895600"/>
            <a:ext cx="1066800" cy="646331"/>
          </a:xfrm>
          <a:prstGeom prst="rect">
            <a:avLst/>
          </a:prstGeom>
          <a:noFill/>
        </p:spPr>
        <p:txBody>
          <a:bodyPr wrap="square" rtlCol="0">
            <a:spAutoFit/>
          </a:bodyPr>
          <a:lstStyle/>
          <a:p>
            <a:pPr algn="ctr"/>
            <a:r>
              <a:rPr lang="en-US" dirty="0" smtClean="0"/>
              <a:t>GPS satellites</a:t>
            </a:r>
            <a:endParaRPr lang="en-US" dirty="0"/>
          </a:p>
        </p:txBody>
      </p:sp>
      <p:cxnSp>
        <p:nvCxnSpPr>
          <p:cNvPr id="18" name="Straight Connector 17"/>
          <p:cNvCxnSpPr/>
          <p:nvPr/>
        </p:nvCxnSpPr>
        <p:spPr>
          <a:xfrm rot="10800000">
            <a:off x="990600" y="3124200"/>
            <a:ext cx="4953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447800" y="3505200"/>
            <a:ext cx="35814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OL_logo_trans_bg.gif"/>
          <p:cNvPicPr>
            <a:picLocks noChangeAspect="1"/>
          </p:cNvPicPr>
          <p:nvPr/>
        </p:nvPicPr>
        <p:blipFill>
          <a:blip r:embed="rId3"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Other Issues</a:t>
            </a:r>
            <a:endParaRPr lang="en-US" sz="2800" dirty="0">
              <a:solidFill>
                <a:schemeClr val="bg1"/>
              </a:solidFill>
            </a:endParaRPr>
          </a:p>
        </p:txBody>
      </p:sp>
      <p:sp>
        <p:nvSpPr>
          <p:cNvPr id="6" name="TextBox 5"/>
          <p:cNvSpPr txBox="1"/>
          <p:nvPr/>
        </p:nvSpPr>
        <p:spPr>
          <a:xfrm>
            <a:off x="762000" y="1219200"/>
            <a:ext cx="7924800" cy="4801314"/>
          </a:xfrm>
          <a:prstGeom prst="rect">
            <a:avLst/>
          </a:prstGeom>
          <a:noFill/>
        </p:spPr>
        <p:txBody>
          <a:bodyPr wrap="square" rtlCol="0">
            <a:spAutoFit/>
          </a:bodyPr>
          <a:lstStyle/>
          <a:p>
            <a:r>
              <a:rPr lang="en-US" b="1" dirty="0" smtClean="0"/>
              <a:t>Loss of signal prior to launch </a:t>
            </a:r>
            <a:r>
              <a:rPr lang="en-US" dirty="0" smtClean="0"/>
              <a:t>– A total of 24 dropsondes experienced a loss of signal prior to launch that resulted in varying degrees of data loss (typically ~30mb).  Without a signal at the time of launch, accurate launch times could not be determined.</a:t>
            </a:r>
          </a:p>
          <a:p>
            <a:endParaRPr lang="en-US" dirty="0" smtClean="0"/>
          </a:p>
          <a:p>
            <a:r>
              <a:rPr lang="en-US" b="1" dirty="0" smtClean="0"/>
              <a:t>Data not to surface </a:t>
            </a:r>
            <a:r>
              <a:rPr lang="en-US" dirty="0" smtClean="0"/>
              <a:t>- A total of 14 dropsondes experienced a loss of signal and failed to transmit data to the surface or had PTU oscillation problems at the surface.  For these soundings the </a:t>
            </a:r>
            <a:r>
              <a:rPr lang="en-US" dirty="0" err="1" smtClean="0"/>
              <a:t>geopotential</a:t>
            </a:r>
            <a:r>
              <a:rPr lang="en-US" dirty="0" smtClean="0"/>
              <a:t> altitude was calculated from flight level downward.</a:t>
            </a:r>
          </a:p>
          <a:p>
            <a:endParaRPr lang="en-US" dirty="0" smtClean="0"/>
          </a:p>
          <a:p>
            <a:r>
              <a:rPr lang="en-US" b="1" dirty="0" smtClean="0"/>
              <a:t>No GPS </a:t>
            </a:r>
            <a:r>
              <a:rPr lang="en-US" dirty="0" smtClean="0"/>
              <a:t>– One sounding never had a GPS signal.  File contains no winds or location information.</a:t>
            </a:r>
          </a:p>
          <a:p>
            <a:endParaRPr lang="en-US" dirty="0" smtClean="0"/>
          </a:p>
          <a:p>
            <a:r>
              <a:rPr lang="en-US" b="1" dirty="0" smtClean="0"/>
              <a:t>Soundings removed from archive </a:t>
            </a:r>
            <a:r>
              <a:rPr lang="en-US" dirty="0" smtClean="0"/>
              <a:t>– A total of 15 dropsonde files were removed from the final archive for one of the following reasons:  the dropsonde was started up but never launched, the file contained no data, or the file contained very little data of poor quality.</a:t>
            </a:r>
          </a:p>
        </p:txBody>
      </p:sp>
      <p:pic>
        <p:nvPicPr>
          <p:cNvPr id="4" name="Picture 3" descr="EOL_logo_trans_bg.gif"/>
          <p:cNvPicPr>
            <a:picLocks noChangeAspect="1"/>
          </p:cNvPicPr>
          <p:nvPr/>
        </p:nvPicPr>
        <p:blipFill>
          <a:blip r:embed="rId2"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Note on the Altitude Parameters</a:t>
            </a:r>
            <a:endParaRPr lang="en-US" sz="2800" dirty="0">
              <a:solidFill>
                <a:schemeClr val="bg1"/>
              </a:solidFill>
            </a:endParaRPr>
          </a:p>
        </p:txBody>
      </p:sp>
      <p:sp>
        <p:nvSpPr>
          <p:cNvPr id="4" name="TextBox 3"/>
          <p:cNvSpPr txBox="1"/>
          <p:nvPr/>
        </p:nvSpPr>
        <p:spPr>
          <a:xfrm>
            <a:off x="152400" y="914400"/>
            <a:ext cx="8763000" cy="1200329"/>
          </a:xfrm>
          <a:prstGeom prst="rect">
            <a:avLst/>
          </a:prstGeom>
          <a:noFill/>
        </p:spPr>
        <p:txBody>
          <a:bodyPr wrap="square" rtlCol="0">
            <a:spAutoFit/>
          </a:bodyPr>
          <a:lstStyle/>
          <a:p>
            <a:r>
              <a:rPr lang="en-US" dirty="0" smtClean="0"/>
              <a:t>The </a:t>
            </a:r>
            <a:r>
              <a:rPr lang="en-US" b="1" dirty="0" smtClean="0">
                <a:solidFill>
                  <a:srgbClr val="FF0000"/>
                </a:solidFill>
              </a:rPr>
              <a:t>GPS Altitude </a:t>
            </a:r>
            <a:r>
              <a:rPr lang="en-US" dirty="0" smtClean="0"/>
              <a:t>is not referenced to mean sea level, rather the GPS compares the height to a reference ellipsoid that approximates the real shape of the Earth.  So the height may be  above or below the actual sea level depending on location.   This is why the ITOP </a:t>
            </a:r>
            <a:r>
              <a:rPr lang="en-US" dirty="0" err="1" smtClean="0"/>
              <a:t>drosponde</a:t>
            </a:r>
            <a:r>
              <a:rPr lang="en-US" dirty="0" smtClean="0"/>
              <a:t> surface GPS altitudes are not zero.</a:t>
            </a:r>
          </a:p>
        </p:txBody>
      </p:sp>
      <p:pic>
        <p:nvPicPr>
          <p:cNvPr id="6" name="Picture 5" descr="EOL_logo_trans_bg.gif"/>
          <p:cNvPicPr>
            <a:picLocks noChangeAspect="1"/>
          </p:cNvPicPr>
          <p:nvPr/>
        </p:nvPicPr>
        <p:blipFill>
          <a:blip r:embed="rId2" cstate="print"/>
          <a:stretch>
            <a:fillRect/>
          </a:stretch>
        </p:blipFill>
        <p:spPr>
          <a:xfrm>
            <a:off x="0" y="5873572"/>
            <a:ext cx="990600" cy="984428"/>
          </a:xfrm>
          <a:prstGeom prst="rect">
            <a:avLst/>
          </a:prstGeom>
        </p:spPr>
      </p:pic>
      <p:sp>
        <p:nvSpPr>
          <p:cNvPr id="7" name="TextBox 6"/>
          <p:cNvSpPr txBox="1"/>
          <p:nvPr/>
        </p:nvSpPr>
        <p:spPr>
          <a:xfrm>
            <a:off x="228600" y="4191000"/>
            <a:ext cx="8763000" cy="1754326"/>
          </a:xfrm>
          <a:prstGeom prst="rect">
            <a:avLst/>
          </a:prstGeom>
          <a:noFill/>
        </p:spPr>
        <p:txBody>
          <a:bodyPr wrap="square" rtlCol="0">
            <a:spAutoFit/>
          </a:bodyPr>
          <a:lstStyle/>
          <a:p>
            <a:r>
              <a:rPr lang="en-US" dirty="0" smtClean="0"/>
              <a:t>When the </a:t>
            </a:r>
            <a:r>
              <a:rPr lang="en-US" dirty="0" err="1" smtClean="0"/>
              <a:t>sonde</a:t>
            </a:r>
            <a:r>
              <a:rPr lang="en-US" dirty="0" smtClean="0"/>
              <a:t> reaches the surface the </a:t>
            </a:r>
            <a:r>
              <a:rPr lang="en-US" b="1" dirty="0" err="1" smtClean="0">
                <a:solidFill>
                  <a:srgbClr val="FF0000"/>
                </a:solidFill>
              </a:rPr>
              <a:t>G</a:t>
            </a:r>
            <a:r>
              <a:rPr lang="en-US" b="1" dirty="0" err="1" smtClean="0">
                <a:solidFill>
                  <a:srgbClr val="FF0000"/>
                </a:solidFill>
              </a:rPr>
              <a:t>eopotential</a:t>
            </a:r>
            <a:r>
              <a:rPr lang="en-US" b="1" dirty="0" smtClean="0">
                <a:solidFill>
                  <a:srgbClr val="FF0000"/>
                </a:solidFill>
              </a:rPr>
              <a:t> </a:t>
            </a:r>
            <a:r>
              <a:rPr lang="en-US" b="1" dirty="0" smtClean="0">
                <a:solidFill>
                  <a:srgbClr val="FF0000"/>
                </a:solidFill>
              </a:rPr>
              <a:t>A</a:t>
            </a:r>
            <a:r>
              <a:rPr lang="en-US" b="1" dirty="0" smtClean="0">
                <a:solidFill>
                  <a:srgbClr val="FF0000"/>
                </a:solidFill>
              </a:rPr>
              <a:t>ltitude </a:t>
            </a:r>
            <a:r>
              <a:rPr lang="en-US" dirty="0" smtClean="0"/>
              <a:t>is referenced to the sea level and is derived from the surface upwards using the PTU data. </a:t>
            </a:r>
          </a:p>
          <a:p>
            <a:endParaRPr lang="en-US" dirty="0" smtClean="0"/>
          </a:p>
          <a:p>
            <a:r>
              <a:rPr lang="en-US" dirty="0" smtClean="0"/>
              <a:t>If the </a:t>
            </a:r>
            <a:r>
              <a:rPr lang="en-US" dirty="0" err="1" smtClean="0"/>
              <a:t>sonde</a:t>
            </a:r>
            <a:r>
              <a:rPr lang="en-US" dirty="0" smtClean="0"/>
              <a:t> did not transmit to the surface or had PTU oscillation problems leading to the removal of surface data, the </a:t>
            </a:r>
            <a:r>
              <a:rPr lang="en-US" dirty="0" err="1" smtClean="0"/>
              <a:t>geopotential</a:t>
            </a:r>
            <a:r>
              <a:rPr lang="en-US" dirty="0" smtClean="0"/>
              <a:t> altitude was derived from flight level downwards and thus should be used with caution.</a:t>
            </a:r>
          </a:p>
        </p:txBody>
      </p:sp>
      <p:grpSp>
        <p:nvGrpSpPr>
          <p:cNvPr id="35" name="Group 34"/>
          <p:cNvGrpSpPr/>
          <p:nvPr/>
        </p:nvGrpSpPr>
        <p:grpSpPr>
          <a:xfrm>
            <a:off x="1143000" y="2362200"/>
            <a:ext cx="5943054" cy="1741170"/>
            <a:chOff x="1295400" y="1992630"/>
            <a:chExt cx="5943054" cy="1741170"/>
          </a:xfrm>
        </p:grpSpPr>
        <p:sp>
          <p:nvSpPr>
            <p:cNvPr id="11" name="Arc 10"/>
            <p:cNvSpPr/>
            <p:nvPr/>
          </p:nvSpPr>
          <p:spPr>
            <a:xfrm>
              <a:off x="2438400" y="2743200"/>
              <a:ext cx="3962400" cy="990600"/>
            </a:xfrm>
            <a:prstGeom prst="arc">
              <a:avLst>
                <a:gd name="adj1" fmla="val 11471493"/>
                <a:gd name="adj2" fmla="val 20979572"/>
              </a:avLst>
            </a:prstGeom>
            <a:ln w="444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295400" y="2895600"/>
              <a:ext cx="1989647" cy="369332"/>
            </a:xfrm>
            <a:prstGeom prst="rect">
              <a:avLst/>
            </a:prstGeom>
            <a:noFill/>
          </p:spPr>
          <p:txBody>
            <a:bodyPr wrap="none" rtlCol="0">
              <a:spAutoFit/>
            </a:bodyPr>
            <a:lstStyle/>
            <a:p>
              <a:r>
                <a:rPr lang="en-US" b="1" dirty="0" smtClean="0">
                  <a:solidFill>
                    <a:schemeClr val="accent3">
                      <a:lumMod val="75000"/>
                    </a:schemeClr>
                  </a:solidFill>
                </a:rPr>
                <a:t>Reference Ellipsoid</a:t>
              </a:r>
              <a:endParaRPr lang="en-US" b="1" dirty="0">
                <a:solidFill>
                  <a:schemeClr val="accent3">
                    <a:lumMod val="75000"/>
                  </a:schemeClr>
                </a:solidFill>
              </a:endParaRPr>
            </a:p>
          </p:txBody>
        </p:sp>
        <p:cxnSp>
          <p:nvCxnSpPr>
            <p:cNvPr id="19" name="Straight Arrow Connector 18"/>
            <p:cNvCxnSpPr>
              <a:endCxn id="20" idx="1"/>
            </p:cNvCxnSpPr>
            <p:nvPr/>
          </p:nvCxnSpPr>
          <p:spPr>
            <a:xfrm rot="16200000" flipV="1">
              <a:off x="2693670" y="2312670"/>
              <a:ext cx="819150" cy="1943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754630" y="1992630"/>
              <a:ext cx="4483824" cy="1055370"/>
              <a:chOff x="2754630" y="1992630"/>
              <a:chExt cx="4483824" cy="1055370"/>
            </a:xfrm>
          </p:grpSpPr>
          <p:sp>
            <p:nvSpPr>
              <p:cNvPr id="16" name="TextBox 15"/>
              <p:cNvSpPr txBox="1"/>
              <p:nvPr/>
            </p:nvSpPr>
            <p:spPr>
              <a:xfrm>
                <a:off x="6172200" y="2209800"/>
                <a:ext cx="1066254" cy="369332"/>
              </a:xfrm>
              <a:prstGeom prst="rect">
                <a:avLst/>
              </a:prstGeom>
              <a:noFill/>
            </p:spPr>
            <p:txBody>
              <a:bodyPr wrap="none" rtlCol="0">
                <a:spAutoFit/>
              </a:bodyPr>
              <a:lstStyle/>
              <a:p>
                <a:r>
                  <a:rPr lang="en-US" b="1" dirty="0" smtClean="0">
                    <a:solidFill>
                      <a:schemeClr val="tx2">
                        <a:lumMod val="60000"/>
                        <a:lumOff val="40000"/>
                      </a:schemeClr>
                    </a:solidFill>
                  </a:rPr>
                  <a:t>Sea Level</a:t>
                </a:r>
              </a:p>
            </p:txBody>
          </p:sp>
          <p:sp>
            <p:nvSpPr>
              <p:cNvPr id="20" name="Freeform 19"/>
              <p:cNvSpPr/>
              <p:nvPr/>
            </p:nvSpPr>
            <p:spPr>
              <a:xfrm>
                <a:off x="2754630" y="1992630"/>
                <a:ext cx="3348990" cy="1055370"/>
              </a:xfrm>
              <a:custGeom>
                <a:avLst/>
                <a:gdLst>
                  <a:gd name="connsiteX0" fmla="*/ 0 w 3348990"/>
                  <a:gd name="connsiteY0" fmla="*/ 224790 h 1055370"/>
                  <a:gd name="connsiteX1" fmla="*/ 251460 w 3348990"/>
                  <a:gd name="connsiteY1" fmla="*/ 7620 h 1055370"/>
                  <a:gd name="connsiteX2" fmla="*/ 788670 w 3348990"/>
                  <a:gd name="connsiteY2" fmla="*/ 179070 h 1055370"/>
                  <a:gd name="connsiteX3" fmla="*/ 1371600 w 3348990"/>
                  <a:gd name="connsiteY3" fmla="*/ 487680 h 1055370"/>
                  <a:gd name="connsiteX4" fmla="*/ 2034540 w 3348990"/>
                  <a:gd name="connsiteY4" fmla="*/ 899160 h 1055370"/>
                  <a:gd name="connsiteX5" fmla="*/ 2674620 w 3348990"/>
                  <a:gd name="connsiteY5" fmla="*/ 967740 h 1055370"/>
                  <a:gd name="connsiteX6" fmla="*/ 3348990 w 3348990"/>
                  <a:gd name="connsiteY6" fmla="*/ 373380 h 1055370"/>
                  <a:gd name="connsiteX7" fmla="*/ 3348990 w 3348990"/>
                  <a:gd name="connsiteY7" fmla="*/ 373380 h 1055370"/>
                  <a:gd name="connsiteX8" fmla="*/ 3348990 w 3348990"/>
                  <a:gd name="connsiteY8" fmla="*/ 373380 h 105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990" h="1055370">
                    <a:moveTo>
                      <a:pt x="0" y="224790"/>
                    </a:moveTo>
                    <a:cubicBezTo>
                      <a:pt x="60007" y="120015"/>
                      <a:pt x="120015" y="15240"/>
                      <a:pt x="251460" y="7620"/>
                    </a:cubicBezTo>
                    <a:cubicBezTo>
                      <a:pt x="382905" y="0"/>
                      <a:pt x="601980" y="99060"/>
                      <a:pt x="788670" y="179070"/>
                    </a:cubicBezTo>
                    <a:cubicBezTo>
                      <a:pt x="975360" y="259080"/>
                      <a:pt x="1163955" y="367665"/>
                      <a:pt x="1371600" y="487680"/>
                    </a:cubicBezTo>
                    <a:cubicBezTo>
                      <a:pt x="1579245" y="607695"/>
                      <a:pt x="1817370" y="819150"/>
                      <a:pt x="2034540" y="899160"/>
                    </a:cubicBezTo>
                    <a:cubicBezTo>
                      <a:pt x="2251710" y="979170"/>
                      <a:pt x="2455545" y="1055370"/>
                      <a:pt x="2674620" y="967740"/>
                    </a:cubicBezTo>
                    <a:cubicBezTo>
                      <a:pt x="2893695" y="880110"/>
                      <a:pt x="3348990" y="373380"/>
                      <a:pt x="3348990" y="373380"/>
                    </a:cubicBezTo>
                    <a:lnTo>
                      <a:pt x="3348990" y="373380"/>
                    </a:lnTo>
                    <a:lnTo>
                      <a:pt x="3348990" y="37338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4" name="Straight Arrow Connector 23"/>
            <p:cNvCxnSpPr/>
            <p:nvPr/>
          </p:nvCxnSpPr>
          <p:spPr>
            <a:xfrm rot="5400000">
              <a:off x="5029200" y="289560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52600" y="2362200"/>
              <a:ext cx="1245341" cy="369332"/>
            </a:xfrm>
            <a:prstGeom prst="rect">
              <a:avLst/>
            </a:prstGeom>
            <a:noFill/>
          </p:spPr>
          <p:txBody>
            <a:bodyPr wrap="none" rtlCol="0">
              <a:spAutoFit/>
            </a:bodyPr>
            <a:lstStyle/>
            <a:p>
              <a:r>
                <a:rPr lang="en-US" b="1" dirty="0" smtClean="0"/>
                <a:t>GPS Height</a:t>
              </a:r>
              <a:endParaRPr lang="en-US"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Summary</a:t>
            </a:r>
            <a:endParaRPr lang="en-US" sz="2800" dirty="0">
              <a:solidFill>
                <a:schemeClr val="bg1"/>
              </a:solidFill>
            </a:endParaRPr>
          </a:p>
        </p:txBody>
      </p:sp>
      <p:sp>
        <p:nvSpPr>
          <p:cNvPr id="4" name="TextBox 3"/>
          <p:cNvSpPr txBox="1"/>
          <p:nvPr/>
        </p:nvSpPr>
        <p:spPr>
          <a:xfrm>
            <a:off x="228600" y="990600"/>
            <a:ext cx="8763000" cy="5078313"/>
          </a:xfrm>
          <a:prstGeom prst="rect">
            <a:avLst/>
          </a:prstGeom>
          <a:noFill/>
        </p:spPr>
        <p:txBody>
          <a:bodyPr wrap="square" rtlCol="0">
            <a:spAutoFit/>
          </a:bodyPr>
          <a:lstStyle/>
          <a:p>
            <a:r>
              <a:rPr lang="en-US" dirty="0" smtClean="0"/>
              <a:t>698 dropsondes were deployed, 683 are included in the final archive.</a:t>
            </a:r>
          </a:p>
          <a:p>
            <a:endParaRPr lang="en-US" dirty="0" smtClean="0"/>
          </a:p>
          <a:p>
            <a:r>
              <a:rPr lang="en-US" dirty="0" smtClean="0"/>
              <a:t>These data include filtered and unfiltered vertical wind velocity (at the request of the PI).   It is calculated from the pressure-calculated and theoretical dropsonde fall rates.  The filtered vertical wind is the calculated vertical wind subjected to a 20 second low pass filter.</a:t>
            </a:r>
          </a:p>
          <a:p>
            <a:endParaRPr lang="en-US" dirty="0" smtClean="0"/>
          </a:p>
          <a:p>
            <a:r>
              <a:rPr lang="en-US" dirty="0" smtClean="0"/>
              <a:t>27 soundings  (4%) were affected by the PTU oscillation error  and had more stringent QC parameters applied in ASPEN.  Thus these soundings often are more data sparse. </a:t>
            </a:r>
          </a:p>
          <a:p>
            <a:pPr>
              <a:buFont typeface="Wingdings" pitchFamily="2" charset="2"/>
              <a:buChar char="Ø"/>
            </a:pPr>
            <a:endParaRPr lang="en-US" dirty="0" smtClean="0"/>
          </a:p>
          <a:p>
            <a:r>
              <a:rPr lang="en-US" dirty="0" smtClean="0"/>
              <a:t>6 soundings (0.9%) experienced large, temporary offsets in the pressure, temperature and humidity .  The PTU data were removed during these offsets.</a:t>
            </a:r>
          </a:p>
          <a:p>
            <a:pPr>
              <a:buFont typeface="Wingdings" pitchFamily="2" charset="2"/>
              <a:buChar char="Ø"/>
            </a:pPr>
            <a:endParaRPr lang="en-US" dirty="0" smtClean="0"/>
          </a:p>
          <a:p>
            <a:r>
              <a:rPr lang="en-US" dirty="0" smtClean="0"/>
              <a:t>14 soundings (2%) either failed to transmit to the surface or had PTU oscillation problems at the surface.  In these cases the </a:t>
            </a:r>
            <a:r>
              <a:rPr lang="en-US" dirty="0" err="1" smtClean="0"/>
              <a:t>geopotential</a:t>
            </a:r>
            <a:r>
              <a:rPr lang="en-US" dirty="0" smtClean="0"/>
              <a:t> heights were calculated from flight level down.</a:t>
            </a:r>
          </a:p>
          <a:p>
            <a:pPr>
              <a:buFont typeface="Wingdings" pitchFamily="2" charset="2"/>
              <a:buChar char="Ø"/>
            </a:pPr>
            <a:endParaRPr lang="en-US" dirty="0" smtClean="0"/>
          </a:p>
          <a:p>
            <a:r>
              <a:rPr lang="en-US" dirty="0" smtClean="0"/>
              <a:t>25 soundings (3.7%) were “fast fall” soundings, and 20 (2.9%) were “partial fast-fall”.  The wind and vertical wind parameters were set to missing during the fast fall period.</a:t>
            </a:r>
          </a:p>
          <a:p>
            <a:pPr>
              <a:buFont typeface="Wingdings" pitchFamily="2" charset="2"/>
              <a:buChar char="Ø"/>
            </a:pPr>
            <a:endParaRPr lang="en-US" dirty="0" smtClean="0"/>
          </a:p>
        </p:txBody>
      </p:sp>
      <p:pic>
        <p:nvPicPr>
          <p:cNvPr id="5" name="Picture 4" descr="EOL_logo_trans_bg.gif"/>
          <p:cNvPicPr>
            <a:picLocks noChangeAspect="1"/>
          </p:cNvPicPr>
          <p:nvPr/>
        </p:nvPicPr>
        <p:blipFill>
          <a:blip r:embed="rId2"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Summary (cont)</a:t>
            </a:r>
            <a:endParaRPr lang="en-US" sz="2800" dirty="0">
              <a:solidFill>
                <a:schemeClr val="bg1"/>
              </a:solidFill>
            </a:endParaRPr>
          </a:p>
        </p:txBody>
      </p:sp>
      <p:sp>
        <p:nvSpPr>
          <p:cNvPr id="4" name="TextBox 3"/>
          <p:cNvSpPr txBox="1"/>
          <p:nvPr/>
        </p:nvSpPr>
        <p:spPr>
          <a:xfrm>
            <a:off x="152400" y="838200"/>
            <a:ext cx="8763000" cy="5078313"/>
          </a:xfrm>
          <a:prstGeom prst="rect">
            <a:avLst/>
          </a:prstGeom>
          <a:noFill/>
        </p:spPr>
        <p:txBody>
          <a:bodyPr wrap="square" rtlCol="0">
            <a:spAutoFit/>
          </a:bodyPr>
          <a:lstStyle/>
          <a:p>
            <a:r>
              <a:rPr lang="en-US" dirty="0" smtClean="0"/>
              <a:t>4 soundings experienced failure of one or more sensors, resulting in data loss.</a:t>
            </a:r>
          </a:p>
          <a:p>
            <a:endParaRPr lang="en-US" dirty="0" smtClean="0"/>
          </a:p>
          <a:p>
            <a:r>
              <a:rPr lang="en-US" dirty="0" smtClean="0"/>
              <a:t>Launch detect errors:</a:t>
            </a:r>
          </a:p>
          <a:p>
            <a:pPr lvl="1"/>
            <a:r>
              <a:rPr lang="en-US" dirty="0" smtClean="0"/>
              <a:t>4  (0.5%) early launch detects</a:t>
            </a:r>
          </a:p>
          <a:p>
            <a:pPr lvl="1"/>
            <a:r>
              <a:rPr lang="en-US" dirty="0" smtClean="0"/>
              <a:t>8 (2.6%) failed launch detects</a:t>
            </a:r>
          </a:p>
          <a:p>
            <a:pPr lvl="1"/>
            <a:r>
              <a:rPr lang="en-US" dirty="0" smtClean="0"/>
              <a:t>440 (64.4%); only the 89 (13.0%) that were &gt; 5 seconds late were corrected</a:t>
            </a:r>
          </a:p>
          <a:p>
            <a:endParaRPr lang="en-US" dirty="0" smtClean="0"/>
          </a:p>
          <a:p>
            <a:r>
              <a:rPr lang="en-US" dirty="0" smtClean="0"/>
              <a:t>24 soundings (3.5%) experienced a loss of signal prior to launch that resulted in varying degrees of data loss. Without a signal at the time of launch, accurate launch times could not be determined.</a:t>
            </a:r>
          </a:p>
          <a:p>
            <a:endParaRPr lang="en-US" dirty="0" smtClean="0"/>
          </a:p>
          <a:p>
            <a:r>
              <a:rPr lang="en-US" dirty="0" smtClean="0"/>
              <a:t>129 (18.8%) of the quality controlled sounding files exhibited a large negative spike(s) in calculated descent rate (</a:t>
            </a:r>
            <a:r>
              <a:rPr lang="en-US" dirty="0" err="1" smtClean="0"/>
              <a:t>dz</a:t>
            </a:r>
            <a:r>
              <a:rPr lang="en-US" dirty="0" smtClean="0"/>
              <a:t>/</a:t>
            </a:r>
            <a:r>
              <a:rPr lang="en-US" dirty="0" err="1" smtClean="0"/>
              <a:t>dt</a:t>
            </a:r>
            <a:r>
              <a:rPr lang="en-US" dirty="0" smtClean="0"/>
              <a:t>) found to be caused by a small, yet abrupt, positive offset in pressure. Due to time tag differences between the AVAPS PC clock and GPS time from the dropsondes.  Calculated </a:t>
            </a:r>
            <a:r>
              <a:rPr lang="en-US" dirty="0" err="1" smtClean="0"/>
              <a:t>dz</a:t>
            </a:r>
            <a:r>
              <a:rPr lang="en-US" dirty="0" smtClean="0"/>
              <a:t>/</a:t>
            </a:r>
            <a:r>
              <a:rPr lang="en-US" dirty="0" err="1" smtClean="0"/>
              <a:t>dt</a:t>
            </a:r>
            <a:r>
              <a:rPr lang="en-US" dirty="0" smtClean="0"/>
              <a:t> and vertical winds set to missing during these periods (typically ~5 sec).</a:t>
            </a:r>
          </a:p>
          <a:p>
            <a:endParaRPr lang="en-US" dirty="0" smtClean="0"/>
          </a:p>
          <a:p>
            <a:r>
              <a:rPr lang="en-US" dirty="0" smtClean="0"/>
              <a:t>Data are available from the EOL archive.</a:t>
            </a:r>
          </a:p>
        </p:txBody>
      </p:sp>
      <p:pic>
        <p:nvPicPr>
          <p:cNvPr id="6" name="Picture 5" descr="EOL_logo_trans_bg.gif"/>
          <p:cNvPicPr>
            <a:picLocks noChangeAspect="1"/>
          </p:cNvPicPr>
          <p:nvPr/>
        </p:nvPicPr>
        <p:blipFill>
          <a:blip r:embed="rId2"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0417" t="5185" r="22500" b="5926"/>
          <a:stretch>
            <a:fillRect/>
          </a:stretch>
        </p:blipFill>
        <p:spPr bwMode="auto">
          <a:xfrm>
            <a:off x="2339340" y="914400"/>
            <a:ext cx="6804660" cy="5960286"/>
          </a:xfrm>
          <a:prstGeom prst="rect">
            <a:avLst/>
          </a:prstGeom>
          <a:noFill/>
          <a:ln w="9525">
            <a:noFill/>
            <a:miter lim="800000"/>
            <a:headEnd/>
            <a:tailEnd/>
          </a:ln>
        </p:spPr>
      </p:pic>
      <p:sp>
        <p:nvSpPr>
          <p:cNvPr id="3" name="Oval 2"/>
          <p:cNvSpPr/>
          <p:nvPr/>
        </p:nvSpPr>
        <p:spPr>
          <a:xfrm>
            <a:off x="6629400" y="914400"/>
            <a:ext cx="2209800" cy="4038600"/>
          </a:xfrm>
          <a:prstGeom prst="ellipse">
            <a:avLst/>
          </a:prstGeom>
          <a:solidFill>
            <a:srgbClr val="FF0000">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43600" y="1066800"/>
            <a:ext cx="1066800" cy="369332"/>
          </a:xfrm>
          <a:prstGeom prst="rect">
            <a:avLst/>
          </a:prstGeom>
          <a:solidFill>
            <a:schemeClr val="accent1">
              <a:lumMod val="20000"/>
              <a:lumOff val="80000"/>
              <a:alpha val="80000"/>
            </a:schemeClr>
          </a:solidFill>
        </p:spPr>
        <p:txBody>
          <a:bodyPr wrap="square" rtlCol="0">
            <a:spAutoFit/>
          </a:bodyPr>
          <a:lstStyle/>
          <a:p>
            <a:pPr algn="ctr"/>
            <a:r>
              <a:rPr lang="en-US" dirty="0" smtClean="0"/>
              <a:t>Malakas</a:t>
            </a:r>
            <a:endParaRPr lang="en-US" dirty="0"/>
          </a:p>
        </p:txBody>
      </p:sp>
      <p:sp>
        <p:nvSpPr>
          <p:cNvPr id="5" name="Oval 4"/>
          <p:cNvSpPr/>
          <p:nvPr/>
        </p:nvSpPr>
        <p:spPr>
          <a:xfrm>
            <a:off x="3124200" y="4038600"/>
            <a:ext cx="5410200" cy="2667000"/>
          </a:xfrm>
          <a:prstGeom prst="ellipse">
            <a:avLst/>
          </a:prstGeom>
          <a:solidFill>
            <a:schemeClr val="accent1">
              <a:alpha val="0"/>
            </a:schemeClr>
          </a:solidFill>
          <a:ln>
            <a:solidFill>
              <a:schemeClr val="bg2">
                <a:lumMod val="50000"/>
              </a:schemeClr>
            </a:solidFill>
          </a:ln>
          <a:scene3d>
            <a:camera prst="orthographicFront">
              <a:rot lat="0" lon="0" rev="9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3276600"/>
            <a:ext cx="5638800" cy="2667000"/>
          </a:xfrm>
          <a:prstGeom prst="ellipse">
            <a:avLst/>
          </a:prstGeom>
          <a:solidFill>
            <a:schemeClr val="accent3">
              <a:lumMod val="60000"/>
              <a:lumOff val="40000"/>
              <a:alpha val="0"/>
            </a:schemeClr>
          </a:solidFill>
          <a:ln>
            <a:solidFill>
              <a:srgbClr val="FFFF00"/>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2362200"/>
            <a:ext cx="838200" cy="369332"/>
          </a:xfrm>
          <a:prstGeom prst="rect">
            <a:avLst/>
          </a:prstGeom>
          <a:solidFill>
            <a:schemeClr val="accent1">
              <a:lumMod val="20000"/>
              <a:lumOff val="80000"/>
              <a:alpha val="80000"/>
            </a:schemeClr>
          </a:solidFill>
        </p:spPr>
        <p:txBody>
          <a:bodyPr wrap="square" rtlCol="0">
            <a:spAutoFit/>
          </a:bodyPr>
          <a:lstStyle/>
          <a:p>
            <a:pPr algn="ctr"/>
            <a:r>
              <a:rPr lang="en-US" dirty="0" smtClean="0"/>
              <a:t>Fanapi</a:t>
            </a:r>
            <a:endParaRPr lang="en-US" dirty="0"/>
          </a:p>
        </p:txBody>
      </p:sp>
      <p:sp>
        <p:nvSpPr>
          <p:cNvPr id="8" name="TextBox 7"/>
          <p:cNvSpPr txBox="1"/>
          <p:nvPr/>
        </p:nvSpPr>
        <p:spPr>
          <a:xfrm>
            <a:off x="3657600" y="6019800"/>
            <a:ext cx="685800" cy="369332"/>
          </a:xfrm>
          <a:prstGeom prst="rect">
            <a:avLst/>
          </a:prstGeom>
          <a:solidFill>
            <a:schemeClr val="accent1">
              <a:lumMod val="20000"/>
              <a:lumOff val="80000"/>
              <a:alpha val="80000"/>
            </a:schemeClr>
          </a:solidFill>
        </p:spPr>
        <p:txBody>
          <a:bodyPr wrap="square" rtlCol="0">
            <a:spAutoFit/>
          </a:bodyPr>
          <a:lstStyle/>
          <a:p>
            <a:pPr algn="ctr"/>
            <a:r>
              <a:rPr lang="en-US" dirty="0" smtClean="0"/>
              <a:t>Megi</a:t>
            </a:r>
            <a:endParaRPr lang="en-US" dirty="0"/>
          </a:p>
        </p:txBody>
      </p:sp>
      <p:sp>
        <p:nvSpPr>
          <p:cNvPr id="11" name="TextBox 10"/>
          <p:cNvSpPr txBox="1"/>
          <p:nvPr/>
        </p:nvSpPr>
        <p:spPr>
          <a:xfrm>
            <a:off x="0" y="914400"/>
            <a:ext cx="2286000" cy="5016758"/>
          </a:xfrm>
          <a:prstGeom prst="rect">
            <a:avLst/>
          </a:prstGeom>
          <a:noFill/>
        </p:spPr>
        <p:txBody>
          <a:bodyPr wrap="square" rtlCol="0">
            <a:spAutoFit/>
          </a:bodyPr>
          <a:lstStyle/>
          <a:p>
            <a:r>
              <a:rPr lang="en-US" sz="1600" b="1" dirty="0" smtClean="0"/>
              <a:t>683 dropsondes in final data set</a:t>
            </a:r>
          </a:p>
          <a:p>
            <a:endParaRPr lang="en-US" sz="1600" b="1" dirty="0" smtClean="0"/>
          </a:p>
          <a:p>
            <a:r>
              <a:rPr lang="en-US" sz="1600" b="1" u="sng" dirty="0" smtClean="0"/>
              <a:t>26 flights</a:t>
            </a:r>
          </a:p>
          <a:p>
            <a:r>
              <a:rPr lang="en-US" sz="1600" b="1" dirty="0" smtClean="0"/>
              <a:t>1 test flight (2 aircraft)</a:t>
            </a:r>
          </a:p>
          <a:p>
            <a:r>
              <a:rPr lang="en-US" sz="1600" b="1" dirty="0" smtClean="0"/>
              <a:t>25 research flights</a:t>
            </a:r>
          </a:p>
          <a:p>
            <a:endParaRPr lang="en-US" sz="1600" b="1" dirty="0" smtClean="0"/>
          </a:p>
          <a:p>
            <a:r>
              <a:rPr lang="en-US" sz="1600" b="1" u="sng" dirty="0" smtClean="0"/>
              <a:t>2 aircraft</a:t>
            </a:r>
          </a:p>
          <a:p>
            <a:r>
              <a:rPr lang="en-US" sz="1600" b="1" dirty="0" smtClean="0"/>
              <a:t>AF304  (12 flights; 338 drops)</a:t>
            </a:r>
          </a:p>
          <a:p>
            <a:r>
              <a:rPr lang="en-US" sz="1600" b="1" dirty="0" smtClean="0"/>
              <a:t>AF307 (13 flights; 345 drops)</a:t>
            </a:r>
          </a:p>
          <a:p>
            <a:endParaRPr lang="en-US" sz="1600" b="1" dirty="0" smtClean="0"/>
          </a:p>
          <a:p>
            <a:r>
              <a:rPr lang="en-US" sz="1600" b="1" u="sng" dirty="0" smtClean="0"/>
              <a:t>6 tropical systems</a:t>
            </a:r>
          </a:p>
          <a:p>
            <a:r>
              <a:rPr lang="en-US" sz="1600" b="1" dirty="0" smtClean="0"/>
              <a:t>ITOP07</a:t>
            </a:r>
          </a:p>
          <a:p>
            <a:r>
              <a:rPr lang="en-US" sz="1600" b="1" dirty="0" smtClean="0"/>
              <a:t>ITOP10 (</a:t>
            </a:r>
            <a:r>
              <a:rPr lang="en-US" sz="1600" b="1" dirty="0" err="1" smtClean="0"/>
              <a:t>Kompasu</a:t>
            </a:r>
            <a:r>
              <a:rPr lang="en-US" sz="1600" b="1" dirty="0" smtClean="0"/>
              <a:t>)</a:t>
            </a:r>
          </a:p>
          <a:p>
            <a:r>
              <a:rPr lang="en-US" sz="1600" b="1" dirty="0" smtClean="0"/>
              <a:t>ITOP14 (</a:t>
            </a:r>
            <a:r>
              <a:rPr lang="en-US" sz="1600" b="1" dirty="0" err="1" smtClean="0"/>
              <a:t>Malau</a:t>
            </a:r>
            <a:r>
              <a:rPr lang="en-US" sz="1600" b="1" dirty="0" smtClean="0"/>
              <a:t>)</a:t>
            </a:r>
          </a:p>
          <a:p>
            <a:r>
              <a:rPr lang="en-US" sz="1600" b="1" dirty="0" smtClean="0"/>
              <a:t>ITOP20 (Fanapi)</a:t>
            </a:r>
          </a:p>
          <a:p>
            <a:r>
              <a:rPr lang="en-US" sz="1600" b="1" dirty="0" smtClean="0"/>
              <a:t>ITOP22 (Malakas)</a:t>
            </a:r>
          </a:p>
          <a:p>
            <a:r>
              <a:rPr lang="en-US" sz="1600" b="1" dirty="0" smtClean="0"/>
              <a:t>ITOP30 (Megi)</a:t>
            </a:r>
          </a:p>
        </p:txBody>
      </p:sp>
      <p:pic>
        <p:nvPicPr>
          <p:cNvPr id="12" name="Picture 11" descr="EOL_logo_trans_bg.gif"/>
          <p:cNvPicPr>
            <a:picLocks noChangeAspect="1"/>
          </p:cNvPicPr>
          <p:nvPr/>
        </p:nvPicPr>
        <p:blipFill>
          <a:blip r:embed="rId3" cstate="print"/>
          <a:stretch>
            <a:fillRect/>
          </a:stretch>
        </p:blipFill>
        <p:spPr>
          <a:xfrm>
            <a:off x="0" y="5873572"/>
            <a:ext cx="990600" cy="984428"/>
          </a:xfrm>
          <a:prstGeom prst="rect">
            <a:avLst/>
          </a:prstGeom>
        </p:spPr>
      </p:pic>
      <p:sp>
        <p:nvSpPr>
          <p:cNvPr id="13" name="TextBox 12"/>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USAF C-130 Dropsonde Overview</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629400" y="914400"/>
            <a:ext cx="2209800" cy="4038600"/>
          </a:xfrm>
          <a:prstGeom prst="ellipse">
            <a:avLst/>
          </a:prstGeom>
          <a:solidFill>
            <a:srgbClr val="FF0000">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OL_logo_trans_bg.gif"/>
          <p:cNvPicPr>
            <a:picLocks noChangeAspect="1"/>
          </p:cNvPicPr>
          <p:nvPr/>
        </p:nvPicPr>
        <p:blipFill>
          <a:blip r:embed="rId2" cstate="print"/>
          <a:stretch>
            <a:fillRect/>
          </a:stretch>
        </p:blipFill>
        <p:spPr>
          <a:xfrm>
            <a:off x="0" y="5873572"/>
            <a:ext cx="990600" cy="984428"/>
          </a:xfrm>
          <a:prstGeom prst="rect">
            <a:avLst/>
          </a:prstGeom>
        </p:spPr>
      </p:pic>
      <p:pic>
        <p:nvPicPr>
          <p:cNvPr id="14" name="Picture 2"/>
          <p:cNvPicPr>
            <a:picLocks noChangeAspect="1" noChangeArrowheads="1"/>
          </p:cNvPicPr>
          <p:nvPr/>
        </p:nvPicPr>
        <p:blipFill>
          <a:blip r:embed="rId3" cstate="print"/>
          <a:srcRect l="623" t="6932" r="2879" b="7364"/>
          <a:stretch>
            <a:fillRect/>
          </a:stretch>
        </p:blipFill>
        <p:spPr bwMode="auto">
          <a:xfrm>
            <a:off x="1153646" y="685800"/>
            <a:ext cx="3494554" cy="3066189"/>
          </a:xfrm>
          <a:prstGeom prst="rect">
            <a:avLst/>
          </a:prstGeom>
          <a:noFill/>
          <a:ln w="9525">
            <a:noFill/>
            <a:miter lim="800000"/>
            <a:headEnd/>
            <a:tailEnd/>
          </a:ln>
        </p:spPr>
      </p:pic>
      <p:pic>
        <p:nvPicPr>
          <p:cNvPr id="24" name="Picture 2"/>
          <p:cNvPicPr>
            <a:picLocks noChangeAspect="1" noChangeArrowheads="1"/>
          </p:cNvPicPr>
          <p:nvPr/>
        </p:nvPicPr>
        <p:blipFill>
          <a:blip r:embed="rId4" cstate="print"/>
          <a:srcRect l="604" t="7334" r="3019" b="7105"/>
          <a:stretch>
            <a:fillRect/>
          </a:stretch>
        </p:blipFill>
        <p:spPr bwMode="auto">
          <a:xfrm>
            <a:off x="5029200" y="609600"/>
            <a:ext cx="3475264" cy="3048000"/>
          </a:xfrm>
          <a:prstGeom prst="rect">
            <a:avLst/>
          </a:prstGeom>
          <a:noFill/>
          <a:ln w="9525">
            <a:noFill/>
            <a:miter lim="800000"/>
            <a:headEnd/>
            <a:tailEnd/>
          </a:ln>
        </p:spPr>
      </p:pic>
      <p:pic>
        <p:nvPicPr>
          <p:cNvPr id="37" name="Picture 2"/>
          <p:cNvPicPr>
            <a:picLocks noChangeAspect="1" noChangeArrowheads="1"/>
          </p:cNvPicPr>
          <p:nvPr/>
        </p:nvPicPr>
        <p:blipFill>
          <a:blip r:embed="rId5" cstate="print"/>
          <a:srcRect l="585" t="6767" r="2693" b="6767"/>
          <a:stretch>
            <a:fillRect/>
          </a:stretch>
        </p:blipFill>
        <p:spPr bwMode="auto">
          <a:xfrm>
            <a:off x="1143000" y="3733800"/>
            <a:ext cx="3537473" cy="3124200"/>
          </a:xfrm>
          <a:prstGeom prst="rect">
            <a:avLst/>
          </a:prstGeom>
          <a:noFill/>
          <a:ln w="9525">
            <a:noFill/>
            <a:miter lim="800000"/>
            <a:headEnd/>
            <a:tailEnd/>
          </a:ln>
        </p:spPr>
      </p:pic>
      <p:pic>
        <p:nvPicPr>
          <p:cNvPr id="47" name="Picture 2"/>
          <p:cNvPicPr>
            <a:picLocks noChangeAspect="1" noChangeArrowheads="1"/>
          </p:cNvPicPr>
          <p:nvPr/>
        </p:nvPicPr>
        <p:blipFill>
          <a:blip r:embed="rId6" cstate="print"/>
          <a:srcRect l="488" t="6767" r="1950" b="6767"/>
          <a:stretch>
            <a:fillRect/>
          </a:stretch>
        </p:blipFill>
        <p:spPr bwMode="auto">
          <a:xfrm>
            <a:off x="5029200" y="3724318"/>
            <a:ext cx="3579027" cy="3133682"/>
          </a:xfrm>
          <a:prstGeom prst="rect">
            <a:avLst/>
          </a:prstGeom>
          <a:noFill/>
          <a:ln w="9525">
            <a:noFill/>
            <a:miter lim="800000"/>
            <a:headEnd/>
            <a:tailEnd/>
          </a:ln>
        </p:spPr>
      </p:pic>
      <p:sp>
        <p:nvSpPr>
          <p:cNvPr id="48" name="TextBox 47"/>
          <p:cNvSpPr txBox="1"/>
          <p:nvPr/>
        </p:nvSpPr>
        <p:spPr>
          <a:xfrm>
            <a:off x="7239000" y="990600"/>
            <a:ext cx="1143000" cy="923330"/>
          </a:xfrm>
          <a:prstGeom prst="rect">
            <a:avLst/>
          </a:prstGeom>
          <a:solidFill>
            <a:srgbClr val="FF0000">
              <a:alpha val="20000"/>
            </a:srgbClr>
          </a:solidFill>
        </p:spPr>
        <p:txBody>
          <a:bodyPr wrap="square" rtlCol="0">
            <a:spAutoFit/>
          </a:bodyPr>
          <a:lstStyle/>
          <a:p>
            <a:pPr algn="ctr"/>
            <a:r>
              <a:rPr lang="en-US" u="sng" dirty="0" smtClean="0"/>
              <a:t>Fanapi</a:t>
            </a:r>
          </a:p>
          <a:p>
            <a:pPr algn="ctr"/>
            <a:r>
              <a:rPr lang="en-US" dirty="0" smtClean="0"/>
              <a:t>8 flights</a:t>
            </a:r>
          </a:p>
          <a:p>
            <a:pPr algn="ctr"/>
            <a:r>
              <a:rPr lang="en-US" dirty="0" smtClean="0"/>
              <a:t>194 drops</a:t>
            </a:r>
            <a:endParaRPr lang="en-US" dirty="0"/>
          </a:p>
        </p:txBody>
      </p:sp>
      <p:sp>
        <p:nvSpPr>
          <p:cNvPr id="49" name="TextBox 48"/>
          <p:cNvSpPr txBox="1"/>
          <p:nvPr/>
        </p:nvSpPr>
        <p:spPr>
          <a:xfrm>
            <a:off x="3733800" y="1752600"/>
            <a:ext cx="838200" cy="276999"/>
          </a:xfrm>
          <a:prstGeom prst="rect">
            <a:avLst/>
          </a:prstGeom>
          <a:solidFill>
            <a:srgbClr val="FF0000">
              <a:alpha val="20000"/>
            </a:srgbClr>
          </a:solidFill>
        </p:spPr>
        <p:txBody>
          <a:bodyPr wrap="square" rtlCol="0">
            <a:spAutoFit/>
          </a:bodyPr>
          <a:lstStyle/>
          <a:p>
            <a:pPr algn="ctr"/>
            <a:r>
              <a:rPr lang="en-US" sz="1200" dirty="0" smtClean="0"/>
              <a:t>TESTA (6)</a:t>
            </a:r>
          </a:p>
        </p:txBody>
      </p:sp>
      <p:sp>
        <p:nvSpPr>
          <p:cNvPr id="50" name="TextBox 49"/>
          <p:cNvSpPr txBox="1"/>
          <p:nvPr/>
        </p:nvSpPr>
        <p:spPr>
          <a:xfrm>
            <a:off x="2209800" y="5486400"/>
            <a:ext cx="1143000" cy="923330"/>
          </a:xfrm>
          <a:prstGeom prst="rect">
            <a:avLst/>
          </a:prstGeom>
          <a:solidFill>
            <a:srgbClr val="FF0000">
              <a:alpha val="20000"/>
            </a:srgbClr>
          </a:solidFill>
        </p:spPr>
        <p:txBody>
          <a:bodyPr wrap="square" rtlCol="0">
            <a:spAutoFit/>
          </a:bodyPr>
          <a:lstStyle/>
          <a:p>
            <a:pPr algn="ctr"/>
            <a:r>
              <a:rPr lang="en-US" u="sng" dirty="0" smtClean="0"/>
              <a:t>Malakas </a:t>
            </a:r>
          </a:p>
          <a:p>
            <a:pPr algn="ctr"/>
            <a:r>
              <a:rPr lang="en-US" dirty="0" smtClean="0"/>
              <a:t>6 flights</a:t>
            </a:r>
          </a:p>
          <a:p>
            <a:pPr algn="ctr"/>
            <a:r>
              <a:rPr lang="en-US" dirty="0" smtClean="0"/>
              <a:t>170 drops</a:t>
            </a:r>
            <a:endParaRPr lang="en-US" dirty="0"/>
          </a:p>
        </p:txBody>
      </p:sp>
      <p:sp>
        <p:nvSpPr>
          <p:cNvPr id="51" name="TextBox 50"/>
          <p:cNvSpPr txBox="1"/>
          <p:nvPr/>
        </p:nvSpPr>
        <p:spPr>
          <a:xfrm>
            <a:off x="7315200" y="4191000"/>
            <a:ext cx="1143000" cy="923330"/>
          </a:xfrm>
          <a:prstGeom prst="rect">
            <a:avLst/>
          </a:prstGeom>
          <a:solidFill>
            <a:srgbClr val="FF0000">
              <a:alpha val="20000"/>
            </a:srgbClr>
          </a:solidFill>
        </p:spPr>
        <p:txBody>
          <a:bodyPr wrap="square" rtlCol="0">
            <a:spAutoFit/>
          </a:bodyPr>
          <a:lstStyle/>
          <a:p>
            <a:pPr algn="ctr"/>
            <a:r>
              <a:rPr lang="en-US" u="sng" dirty="0" smtClean="0"/>
              <a:t>Megi</a:t>
            </a:r>
          </a:p>
          <a:p>
            <a:pPr algn="ctr"/>
            <a:r>
              <a:rPr lang="en-US" dirty="0" smtClean="0"/>
              <a:t>7 flights</a:t>
            </a:r>
          </a:p>
          <a:p>
            <a:pPr algn="ctr"/>
            <a:r>
              <a:rPr lang="en-US" dirty="0" smtClean="0"/>
              <a:t>221 drops</a:t>
            </a:r>
            <a:endParaRPr lang="en-US" dirty="0"/>
          </a:p>
        </p:txBody>
      </p:sp>
      <p:sp>
        <p:nvSpPr>
          <p:cNvPr id="52" name="TextBox 51"/>
          <p:cNvSpPr txBox="1"/>
          <p:nvPr/>
        </p:nvSpPr>
        <p:spPr>
          <a:xfrm>
            <a:off x="2514600" y="3048000"/>
            <a:ext cx="1143000" cy="307777"/>
          </a:xfrm>
          <a:prstGeom prst="rect">
            <a:avLst/>
          </a:prstGeom>
          <a:solidFill>
            <a:srgbClr val="FF0000">
              <a:alpha val="20000"/>
            </a:srgbClr>
          </a:solidFill>
        </p:spPr>
        <p:txBody>
          <a:bodyPr wrap="square" rtlCol="0">
            <a:spAutoFit/>
          </a:bodyPr>
          <a:lstStyle/>
          <a:p>
            <a:pPr algn="ctr"/>
            <a:r>
              <a:rPr lang="en-US" sz="1400" dirty="0" smtClean="0"/>
              <a:t>ITOP14 (48)</a:t>
            </a:r>
          </a:p>
        </p:txBody>
      </p:sp>
      <p:sp>
        <p:nvSpPr>
          <p:cNvPr id="53" name="TextBox 52"/>
          <p:cNvSpPr txBox="1"/>
          <p:nvPr/>
        </p:nvSpPr>
        <p:spPr>
          <a:xfrm>
            <a:off x="1447800" y="2438400"/>
            <a:ext cx="1143000" cy="307777"/>
          </a:xfrm>
          <a:prstGeom prst="rect">
            <a:avLst/>
          </a:prstGeom>
          <a:solidFill>
            <a:srgbClr val="FF0000">
              <a:alpha val="20000"/>
            </a:srgbClr>
          </a:solidFill>
        </p:spPr>
        <p:txBody>
          <a:bodyPr wrap="square" rtlCol="0">
            <a:spAutoFit/>
          </a:bodyPr>
          <a:lstStyle/>
          <a:p>
            <a:pPr algn="ctr"/>
            <a:r>
              <a:rPr lang="en-US" sz="1400" dirty="0" smtClean="0"/>
              <a:t>ITOP10 (29)</a:t>
            </a:r>
          </a:p>
        </p:txBody>
      </p:sp>
      <p:sp>
        <p:nvSpPr>
          <p:cNvPr id="54" name="TextBox 53"/>
          <p:cNvSpPr txBox="1"/>
          <p:nvPr/>
        </p:nvSpPr>
        <p:spPr>
          <a:xfrm>
            <a:off x="1600200" y="1371600"/>
            <a:ext cx="1143000" cy="307777"/>
          </a:xfrm>
          <a:prstGeom prst="rect">
            <a:avLst/>
          </a:prstGeom>
          <a:solidFill>
            <a:srgbClr val="FF0000">
              <a:alpha val="20000"/>
            </a:srgbClr>
          </a:solidFill>
        </p:spPr>
        <p:txBody>
          <a:bodyPr wrap="square" rtlCol="0">
            <a:spAutoFit/>
          </a:bodyPr>
          <a:lstStyle/>
          <a:p>
            <a:pPr algn="ctr"/>
            <a:r>
              <a:rPr lang="en-US" sz="1400" dirty="0" smtClean="0"/>
              <a:t>ITOP07 (15)</a:t>
            </a:r>
          </a:p>
        </p:txBody>
      </p:sp>
      <p:cxnSp>
        <p:nvCxnSpPr>
          <p:cNvPr id="56" name="Straight Arrow Connector 55"/>
          <p:cNvCxnSpPr>
            <a:stCxn id="54" idx="2"/>
          </p:cNvCxnSpPr>
          <p:nvPr/>
        </p:nvCxnSpPr>
        <p:spPr>
          <a:xfrm rot="16200000" flipH="1">
            <a:off x="2344639" y="1506438"/>
            <a:ext cx="301825" cy="6477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619501" y="2095501"/>
            <a:ext cx="380998"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3" idx="3"/>
          </p:cNvCxnSpPr>
          <p:nvPr/>
        </p:nvCxnSpPr>
        <p:spPr>
          <a:xfrm flipV="1">
            <a:off x="2590800" y="2438400"/>
            <a:ext cx="381000" cy="153889"/>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352800" y="2895600"/>
            <a:ext cx="381000" cy="15388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3124200" y="2743202"/>
            <a:ext cx="533401" cy="7619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USAF C-130 Dropsonde Overview (cont)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 name="Group 56"/>
          <p:cNvGrpSpPr/>
          <p:nvPr/>
        </p:nvGrpSpPr>
        <p:grpSpPr>
          <a:xfrm>
            <a:off x="3432175" y="4131469"/>
            <a:ext cx="5559425" cy="2169795"/>
            <a:chOff x="3432175" y="4131469"/>
            <a:chExt cx="5559425" cy="2169795"/>
          </a:xfrm>
        </p:grpSpPr>
        <p:cxnSp>
          <p:nvCxnSpPr>
            <p:cNvPr id="52" name="Straight Arrow Connector 51"/>
            <p:cNvCxnSpPr>
              <a:stCxn id="48139" idx="3"/>
            </p:cNvCxnSpPr>
            <p:nvPr/>
          </p:nvCxnSpPr>
          <p:spPr>
            <a:xfrm>
              <a:off x="3432175" y="4131469"/>
              <a:ext cx="1139825" cy="1431131"/>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35"/>
            <p:cNvSpPr txBox="1">
              <a:spLocks noChangeArrowheads="1"/>
            </p:cNvSpPr>
            <p:nvPr/>
          </p:nvSpPr>
          <p:spPr bwMode="auto">
            <a:xfrm>
              <a:off x="4572000" y="5562600"/>
              <a:ext cx="4419600" cy="738664"/>
            </a:xfrm>
            <a:prstGeom prst="rect">
              <a:avLst/>
            </a:prstGeom>
            <a:solidFill>
              <a:schemeClr val="tx1"/>
            </a:solidFill>
            <a:ln w="38100" algn="ctr">
              <a:solidFill>
                <a:schemeClr val="accent1"/>
              </a:solidFill>
              <a:miter lim="800000"/>
              <a:headEnd/>
              <a:tailEnd/>
            </a:ln>
          </p:spPr>
          <p:txBody>
            <a:bodyPr wrap="square">
              <a:spAutoFit/>
            </a:bodyPr>
            <a:lstStyle/>
            <a:p>
              <a:pPr eaLnBrk="0" hangingPunct="0">
                <a:buFont typeface="Arial" charset="0"/>
                <a:buChar char="•"/>
              </a:pPr>
              <a:r>
                <a:rPr lang="en-US" sz="1400" dirty="0" smtClean="0">
                  <a:solidFill>
                    <a:srgbClr val="000000"/>
                  </a:solidFill>
                </a:rPr>
                <a:t> Allows examination of the distribution and range of each  </a:t>
              </a:r>
            </a:p>
            <a:p>
              <a:pPr eaLnBrk="0" hangingPunct="0"/>
              <a:r>
                <a:rPr lang="en-US" sz="1400" dirty="0" smtClean="0">
                  <a:solidFill>
                    <a:srgbClr val="000000"/>
                  </a:solidFill>
                </a:rPr>
                <a:t>parameter and its reasonableness</a:t>
              </a:r>
            </a:p>
            <a:p>
              <a:pPr eaLnBrk="0" hangingPunct="0">
                <a:buFont typeface="Arial" charset="0"/>
                <a:buChar char="•"/>
              </a:pPr>
              <a:r>
                <a:rPr lang="en-US" sz="1400" dirty="0" smtClean="0">
                  <a:solidFill>
                    <a:srgbClr val="000000"/>
                  </a:solidFill>
                </a:rPr>
                <a:t>  Check and correct any problematic soundings</a:t>
              </a:r>
            </a:p>
          </p:txBody>
        </p:sp>
      </p:grpSp>
      <p:grpSp>
        <p:nvGrpSpPr>
          <p:cNvPr id="50" name="Group 49"/>
          <p:cNvGrpSpPr/>
          <p:nvPr/>
        </p:nvGrpSpPr>
        <p:grpSpPr>
          <a:xfrm>
            <a:off x="3438525" y="3369469"/>
            <a:ext cx="5553075" cy="2017395"/>
            <a:chOff x="3438525" y="3369469"/>
            <a:chExt cx="5553075" cy="2017395"/>
          </a:xfrm>
        </p:grpSpPr>
        <p:cxnSp>
          <p:nvCxnSpPr>
            <p:cNvPr id="44" name="Straight Arrow Connector 43"/>
            <p:cNvCxnSpPr>
              <a:stCxn id="48140" idx="3"/>
            </p:cNvCxnSpPr>
            <p:nvPr/>
          </p:nvCxnSpPr>
          <p:spPr>
            <a:xfrm>
              <a:off x="3438525" y="3369469"/>
              <a:ext cx="1133475" cy="1278731"/>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35"/>
            <p:cNvSpPr txBox="1">
              <a:spLocks noChangeArrowheads="1"/>
            </p:cNvSpPr>
            <p:nvPr/>
          </p:nvSpPr>
          <p:spPr bwMode="auto">
            <a:xfrm>
              <a:off x="4572000" y="4648200"/>
              <a:ext cx="4419600" cy="738664"/>
            </a:xfrm>
            <a:prstGeom prst="rect">
              <a:avLst/>
            </a:prstGeom>
            <a:solidFill>
              <a:schemeClr val="tx1"/>
            </a:solidFill>
            <a:ln w="38100" algn="ctr">
              <a:solidFill>
                <a:schemeClr val="accent1"/>
              </a:solidFill>
              <a:miter lim="800000"/>
              <a:headEnd/>
              <a:tailEnd/>
            </a:ln>
          </p:spPr>
          <p:txBody>
            <a:bodyPr wrap="square">
              <a:spAutoFit/>
            </a:bodyPr>
            <a:lstStyle/>
            <a:p>
              <a:pPr eaLnBrk="0" hangingPunct="0">
                <a:buFont typeface="Arial" charset="0"/>
                <a:buChar char="•"/>
              </a:pPr>
              <a:r>
                <a:rPr lang="en-US" sz="1400" dirty="0" smtClean="0">
                  <a:solidFill>
                    <a:srgbClr val="000000"/>
                  </a:solidFill>
                </a:rPr>
                <a:t> Examination of the consistency of soundings</a:t>
              </a:r>
            </a:p>
            <a:p>
              <a:pPr eaLnBrk="0" hangingPunct="0">
                <a:buFont typeface="Arial" charset="0"/>
                <a:buChar char="•"/>
              </a:pPr>
              <a:r>
                <a:rPr lang="en-US" sz="1400" dirty="0" smtClean="0">
                  <a:solidFill>
                    <a:srgbClr val="000000"/>
                  </a:solidFill>
                </a:rPr>
                <a:t> Ability to study temporal-spatial variability of data</a:t>
              </a:r>
            </a:p>
            <a:p>
              <a:pPr eaLnBrk="0" hangingPunct="0">
                <a:buFont typeface="Arial" charset="0"/>
                <a:buChar char="•"/>
              </a:pPr>
              <a:r>
                <a:rPr lang="en-US" sz="1400" dirty="0" smtClean="0">
                  <a:solidFill>
                    <a:srgbClr val="000000"/>
                  </a:solidFill>
                </a:rPr>
                <a:t> Check and correct any problematic soundings</a:t>
              </a:r>
            </a:p>
          </p:txBody>
        </p:sp>
      </p:grpSp>
      <p:grpSp>
        <p:nvGrpSpPr>
          <p:cNvPr id="42" name="Group 41"/>
          <p:cNvGrpSpPr/>
          <p:nvPr/>
        </p:nvGrpSpPr>
        <p:grpSpPr>
          <a:xfrm>
            <a:off x="2667000" y="2590800"/>
            <a:ext cx="6324600" cy="1855351"/>
            <a:chOff x="2667000" y="2590800"/>
            <a:chExt cx="6324600" cy="1855351"/>
          </a:xfrm>
        </p:grpSpPr>
        <p:cxnSp>
          <p:nvCxnSpPr>
            <p:cNvPr id="39" name="Straight Arrow Connector 38"/>
            <p:cNvCxnSpPr/>
            <p:nvPr/>
          </p:nvCxnSpPr>
          <p:spPr>
            <a:xfrm>
              <a:off x="2667000" y="2590800"/>
              <a:ext cx="1905000" cy="106680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0" name="Text Box 35"/>
            <p:cNvSpPr txBox="1">
              <a:spLocks noChangeArrowheads="1"/>
            </p:cNvSpPr>
            <p:nvPr/>
          </p:nvSpPr>
          <p:spPr bwMode="auto">
            <a:xfrm>
              <a:off x="4572000" y="3276600"/>
              <a:ext cx="4419600" cy="1169551"/>
            </a:xfrm>
            <a:prstGeom prst="rect">
              <a:avLst/>
            </a:prstGeom>
            <a:solidFill>
              <a:schemeClr val="tx1"/>
            </a:solidFill>
            <a:ln w="38100" algn="ctr">
              <a:solidFill>
                <a:schemeClr val="accent1"/>
              </a:solidFill>
              <a:miter lim="800000"/>
              <a:headEnd/>
              <a:tailEnd/>
            </a:ln>
          </p:spPr>
          <p:txBody>
            <a:bodyPr wrap="square">
              <a:spAutoFit/>
            </a:bodyPr>
            <a:lstStyle/>
            <a:p>
              <a:pPr eaLnBrk="0" hangingPunct="0">
                <a:buFont typeface="Arial" charset="0"/>
                <a:buChar char="•"/>
              </a:pPr>
              <a:r>
                <a:rPr lang="en-US" sz="1400" dirty="0" smtClean="0">
                  <a:solidFill>
                    <a:srgbClr val="000000"/>
                  </a:solidFill>
                </a:rPr>
                <a:t> Provides analysis tools (skew-t diagrams, </a:t>
              </a:r>
              <a:r>
                <a:rPr lang="en-US" sz="1400" dirty="0" err="1" smtClean="0">
                  <a:solidFill>
                    <a:srgbClr val="000000"/>
                  </a:solidFill>
                </a:rPr>
                <a:t>xy</a:t>
              </a:r>
              <a:r>
                <a:rPr lang="en-US" sz="1400" dirty="0" smtClean="0">
                  <a:solidFill>
                    <a:srgbClr val="000000"/>
                  </a:solidFill>
                </a:rPr>
                <a:t>-plots)</a:t>
              </a:r>
            </a:p>
            <a:p>
              <a:pPr eaLnBrk="0" hangingPunct="0">
                <a:buFont typeface="Arial" charset="0"/>
                <a:buChar char="•"/>
              </a:pPr>
              <a:r>
                <a:rPr lang="en-US" sz="1400" dirty="0" smtClean="0">
                  <a:solidFill>
                    <a:srgbClr val="000000"/>
                  </a:solidFill>
                </a:rPr>
                <a:t> Removes suspect data points</a:t>
              </a:r>
            </a:p>
            <a:p>
              <a:pPr eaLnBrk="0" hangingPunct="0">
                <a:buFont typeface="Arial" charset="0"/>
                <a:buChar char="•"/>
              </a:pPr>
              <a:r>
                <a:rPr lang="en-US" sz="1400" dirty="0" smtClean="0">
                  <a:solidFill>
                    <a:srgbClr val="000000"/>
                  </a:solidFill>
                </a:rPr>
                <a:t> Derives </a:t>
              </a:r>
              <a:r>
                <a:rPr lang="en-US" sz="1400" dirty="0" err="1" smtClean="0">
                  <a:solidFill>
                    <a:srgbClr val="000000"/>
                  </a:solidFill>
                </a:rPr>
                <a:t>geopotential</a:t>
              </a:r>
              <a:r>
                <a:rPr lang="en-US" sz="1400" dirty="0" smtClean="0">
                  <a:solidFill>
                    <a:srgbClr val="000000"/>
                  </a:solidFill>
                </a:rPr>
                <a:t> height</a:t>
              </a:r>
            </a:p>
            <a:p>
              <a:pPr eaLnBrk="0" hangingPunct="0">
                <a:buFont typeface="Arial" charset="0"/>
                <a:buChar char="•"/>
              </a:pPr>
              <a:r>
                <a:rPr lang="en-US" sz="1400" dirty="0" smtClean="0">
                  <a:solidFill>
                    <a:srgbClr val="000000"/>
                  </a:solidFill>
                </a:rPr>
                <a:t> Performs smoothing</a:t>
              </a:r>
            </a:p>
            <a:p>
              <a:pPr eaLnBrk="0" hangingPunct="0">
                <a:buFont typeface="Arial" charset="0"/>
                <a:buChar char="•"/>
              </a:pPr>
              <a:r>
                <a:rPr lang="en-US" sz="1400" dirty="0" smtClean="0">
                  <a:solidFill>
                    <a:srgbClr val="000000"/>
                  </a:solidFill>
                </a:rPr>
                <a:t> Batch mode processing for large data sets</a:t>
              </a:r>
            </a:p>
          </p:txBody>
        </p:sp>
      </p:grpSp>
      <p:grpSp>
        <p:nvGrpSpPr>
          <p:cNvPr id="35" name="Group 34"/>
          <p:cNvGrpSpPr/>
          <p:nvPr/>
        </p:nvGrpSpPr>
        <p:grpSpPr>
          <a:xfrm>
            <a:off x="3079519" y="838200"/>
            <a:ext cx="4540481" cy="307777"/>
            <a:chOff x="3079519" y="838200"/>
            <a:chExt cx="4540481" cy="307777"/>
          </a:xfrm>
        </p:grpSpPr>
        <p:cxnSp>
          <p:nvCxnSpPr>
            <p:cNvPr id="30" name="Straight Arrow Connector 29"/>
            <p:cNvCxnSpPr>
              <a:stCxn id="48136" idx="3"/>
              <a:endCxn id="21" idx="1"/>
            </p:cNvCxnSpPr>
            <p:nvPr/>
          </p:nvCxnSpPr>
          <p:spPr>
            <a:xfrm flipV="1">
              <a:off x="3079519" y="992089"/>
              <a:ext cx="1492481" cy="15388"/>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35"/>
            <p:cNvSpPr txBox="1">
              <a:spLocks noChangeArrowheads="1"/>
            </p:cNvSpPr>
            <p:nvPr/>
          </p:nvSpPr>
          <p:spPr bwMode="auto">
            <a:xfrm>
              <a:off x="4572000" y="838200"/>
              <a:ext cx="3048000" cy="307777"/>
            </a:xfrm>
            <a:prstGeom prst="rect">
              <a:avLst/>
            </a:prstGeom>
            <a:solidFill>
              <a:schemeClr val="tx1"/>
            </a:solidFill>
            <a:ln w="38100" algn="ctr">
              <a:solidFill>
                <a:schemeClr val="accent1"/>
              </a:solidFill>
              <a:miter lim="800000"/>
              <a:headEnd/>
              <a:tailEnd/>
            </a:ln>
          </p:spPr>
          <p:txBody>
            <a:bodyPr wrap="square">
              <a:spAutoFit/>
            </a:bodyPr>
            <a:lstStyle/>
            <a:p>
              <a:pPr eaLnBrk="0" hangingPunct="0"/>
              <a:r>
                <a:rPr lang="en-US" sz="1400" dirty="0" smtClean="0">
                  <a:solidFill>
                    <a:srgbClr val="000000"/>
                  </a:solidFill>
                </a:rPr>
                <a:t>Uncovered  PTU oscillation problem</a:t>
              </a:r>
              <a:endParaRPr lang="en-US" sz="1400" dirty="0">
                <a:solidFill>
                  <a:srgbClr val="000000"/>
                </a:solidFill>
              </a:endParaRPr>
            </a:p>
          </p:txBody>
        </p:sp>
      </p:grpSp>
      <p:grpSp>
        <p:nvGrpSpPr>
          <p:cNvPr id="37" name="Group 36"/>
          <p:cNvGrpSpPr/>
          <p:nvPr/>
        </p:nvGrpSpPr>
        <p:grpSpPr>
          <a:xfrm>
            <a:off x="3352800" y="1447801"/>
            <a:ext cx="5638800" cy="1600438"/>
            <a:chOff x="3352800" y="1447801"/>
            <a:chExt cx="5638800" cy="1600438"/>
          </a:xfrm>
        </p:grpSpPr>
        <p:cxnSp>
          <p:nvCxnSpPr>
            <p:cNvPr id="33" name="Straight Arrow Connector 32"/>
            <p:cNvCxnSpPr/>
            <p:nvPr/>
          </p:nvCxnSpPr>
          <p:spPr>
            <a:xfrm>
              <a:off x="3352800" y="1752600"/>
              <a:ext cx="1219200" cy="1588"/>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137" name="Text Box 35"/>
            <p:cNvSpPr txBox="1">
              <a:spLocks noChangeArrowheads="1"/>
            </p:cNvSpPr>
            <p:nvPr/>
          </p:nvSpPr>
          <p:spPr bwMode="auto">
            <a:xfrm>
              <a:off x="4572000" y="1447801"/>
              <a:ext cx="4419600" cy="1600438"/>
            </a:xfrm>
            <a:prstGeom prst="rect">
              <a:avLst/>
            </a:prstGeom>
            <a:solidFill>
              <a:schemeClr val="tx1"/>
            </a:solidFill>
            <a:ln w="38100" algn="ctr">
              <a:solidFill>
                <a:schemeClr val="accent1"/>
              </a:solidFill>
              <a:miter lim="800000"/>
              <a:headEnd/>
              <a:tailEnd/>
            </a:ln>
          </p:spPr>
          <p:txBody>
            <a:bodyPr wrap="square">
              <a:spAutoFit/>
            </a:bodyPr>
            <a:lstStyle/>
            <a:p>
              <a:pPr eaLnBrk="0" hangingPunct="0">
                <a:buFont typeface="Arial" charset="0"/>
                <a:buChar char="•"/>
              </a:pPr>
              <a:r>
                <a:rPr lang="en-US" sz="1400" dirty="0" smtClean="0">
                  <a:solidFill>
                    <a:srgbClr val="000000"/>
                  </a:solidFill>
                </a:rPr>
                <a:t> Launch Detect Errors (early/late/failed)</a:t>
              </a:r>
            </a:p>
            <a:p>
              <a:pPr eaLnBrk="0" hangingPunct="0">
                <a:buFont typeface="Arial" charset="0"/>
                <a:buChar char="•"/>
              </a:pPr>
              <a:r>
                <a:rPr lang="en-US" sz="1400" dirty="0" smtClean="0">
                  <a:solidFill>
                    <a:srgbClr val="000000"/>
                  </a:solidFill>
                </a:rPr>
                <a:t> Fast Falls</a:t>
              </a:r>
            </a:p>
            <a:p>
              <a:pPr eaLnBrk="0" hangingPunct="0">
                <a:buFont typeface="Arial" charset="0"/>
                <a:buChar char="•"/>
              </a:pPr>
              <a:r>
                <a:rPr lang="en-US" sz="1400" dirty="0" smtClean="0">
                  <a:solidFill>
                    <a:srgbClr val="000000"/>
                  </a:solidFill>
                </a:rPr>
                <a:t> Not to surface</a:t>
              </a:r>
            </a:p>
            <a:p>
              <a:pPr eaLnBrk="0" hangingPunct="0">
                <a:buFont typeface="Arial" charset="0"/>
                <a:buChar char="•"/>
              </a:pPr>
              <a:r>
                <a:rPr lang="en-US" sz="1400" dirty="0" smtClean="0">
                  <a:solidFill>
                    <a:srgbClr val="000000"/>
                  </a:solidFill>
                </a:rPr>
                <a:t> Sensor Failure</a:t>
              </a:r>
            </a:p>
            <a:p>
              <a:pPr eaLnBrk="0" hangingPunct="0">
                <a:buFont typeface="Arial" charset="0"/>
                <a:buChar char="•"/>
              </a:pPr>
              <a:r>
                <a:rPr lang="en-US" sz="1400" dirty="0" smtClean="0">
                  <a:solidFill>
                    <a:srgbClr val="000000"/>
                  </a:solidFill>
                </a:rPr>
                <a:t> Special Problems:</a:t>
              </a:r>
            </a:p>
            <a:p>
              <a:pPr lvl="1" eaLnBrk="0" hangingPunct="0">
                <a:buFont typeface="Arial" charset="0"/>
                <a:buChar char="•"/>
              </a:pPr>
              <a:r>
                <a:rPr lang="en-US" sz="1400" dirty="0" smtClean="0">
                  <a:solidFill>
                    <a:srgbClr val="000000"/>
                  </a:solidFill>
                </a:rPr>
                <a:t> PTU oscillation noise</a:t>
              </a:r>
            </a:p>
            <a:p>
              <a:pPr lvl="1" eaLnBrk="0" hangingPunct="0">
                <a:buFont typeface="Arial" charset="0"/>
                <a:buChar char="•"/>
              </a:pPr>
              <a:r>
                <a:rPr lang="en-US" sz="1400" dirty="0" smtClean="0">
                  <a:solidFill>
                    <a:srgbClr val="000000"/>
                  </a:solidFill>
                </a:rPr>
                <a:t> Pressure offsets</a:t>
              </a:r>
              <a:endParaRPr lang="en-US" sz="1400" dirty="0">
                <a:solidFill>
                  <a:srgbClr val="000000"/>
                </a:solidFill>
              </a:endParaRPr>
            </a:p>
          </p:txBody>
        </p:sp>
      </p:grpSp>
      <p:sp>
        <p:nvSpPr>
          <p:cNvPr id="48130" name="Rectangle 2"/>
          <p:cNvSpPr>
            <a:spLocks noGrp="1" noRot="1" noChangeArrowheads="1"/>
          </p:cNvSpPr>
          <p:nvPr>
            <p:ph type="title"/>
          </p:nvPr>
        </p:nvSpPr>
        <p:spPr>
          <a:xfrm>
            <a:off x="304800" y="0"/>
            <a:ext cx="8540750" cy="685800"/>
          </a:xfrm>
        </p:spPr>
        <p:txBody>
          <a:bodyPr/>
          <a:lstStyle/>
          <a:p>
            <a:pPr algn="ctr"/>
            <a:r>
              <a:rPr lang="en-US" dirty="0" smtClean="0">
                <a:solidFill>
                  <a:schemeClr val="tx1"/>
                </a:solidFill>
                <a:latin typeface="Calibri" pitchFamily="34" charset="0"/>
                <a:cs typeface="Times New Roman" pitchFamily="18" charset="0"/>
              </a:rPr>
              <a:t>Quality Control of Dropsonde data</a:t>
            </a:r>
          </a:p>
        </p:txBody>
      </p:sp>
      <p:sp>
        <p:nvSpPr>
          <p:cNvPr id="48136" name="Text Box 4"/>
          <p:cNvSpPr txBox="1">
            <a:spLocks noChangeArrowheads="1"/>
          </p:cNvSpPr>
          <p:nvPr/>
        </p:nvSpPr>
        <p:spPr bwMode="auto">
          <a:xfrm>
            <a:off x="838200" y="838200"/>
            <a:ext cx="2241319" cy="338554"/>
          </a:xfrm>
          <a:prstGeom prst="rect">
            <a:avLst/>
          </a:prstGeom>
          <a:solidFill>
            <a:schemeClr val="tx1"/>
          </a:solidFill>
          <a:ln w="47625" algn="ctr">
            <a:solidFill>
              <a:srgbClr val="FFFF00"/>
            </a:solidFill>
            <a:miter lim="800000"/>
            <a:headEnd/>
            <a:tailEnd/>
          </a:ln>
        </p:spPr>
        <p:txBody>
          <a:bodyPr wrap="none">
            <a:spAutoFit/>
          </a:bodyPr>
          <a:lstStyle/>
          <a:p>
            <a:pPr algn="ctr" eaLnBrk="0" hangingPunct="0"/>
            <a:r>
              <a:rPr lang="en-US" sz="1600" dirty="0">
                <a:solidFill>
                  <a:srgbClr val="000000"/>
                </a:solidFill>
              </a:rPr>
              <a:t> </a:t>
            </a:r>
            <a:r>
              <a:rPr lang="en-US" sz="1600" dirty="0" smtClean="0">
                <a:solidFill>
                  <a:srgbClr val="000000"/>
                </a:solidFill>
              </a:rPr>
              <a:t>In-Field </a:t>
            </a:r>
            <a:r>
              <a:rPr lang="en-US" sz="1600" dirty="0">
                <a:solidFill>
                  <a:srgbClr val="000000"/>
                </a:solidFill>
              </a:rPr>
              <a:t>Data Inspection</a:t>
            </a:r>
          </a:p>
        </p:txBody>
      </p:sp>
      <p:sp>
        <p:nvSpPr>
          <p:cNvPr id="48137" name="Text Box 5"/>
          <p:cNvSpPr txBox="1">
            <a:spLocks noChangeArrowheads="1"/>
          </p:cNvSpPr>
          <p:nvPr/>
        </p:nvSpPr>
        <p:spPr bwMode="auto">
          <a:xfrm>
            <a:off x="990600" y="2362200"/>
            <a:ext cx="1676400" cy="338138"/>
          </a:xfrm>
          <a:prstGeom prst="rect">
            <a:avLst/>
          </a:prstGeom>
          <a:solidFill>
            <a:schemeClr val="tx1"/>
          </a:solidFill>
          <a:ln w="47625" algn="ctr">
            <a:solidFill>
              <a:srgbClr val="FFFF00"/>
            </a:solidFill>
            <a:miter lim="800000"/>
            <a:headEnd/>
            <a:tailEnd/>
          </a:ln>
        </p:spPr>
        <p:txBody>
          <a:bodyPr>
            <a:spAutoFit/>
          </a:bodyPr>
          <a:lstStyle/>
          <a:p>
            <a:pPr algn="ctr" eaLnBrk="0" hangingPunct="0"/>
            <a:r>
              <a:rPr lang="en-US" sz="1400" dirty="0">
                <a:solidFill>
                  <a:srgbClr val="000000"/>
                </a:solidFill>
              </a:rPr>
              <a:t> </a:t>
            </a:r>
            <a:r>
              <a:rPr lang="en-US" sz="1600" dirty="0">
                <a:solidFill>
                  <a:srgbClr val="000000"/>
                </a:solidFill>
              </a:rPr>
              <a:t>Batch ASPEN</a:t>
            </a:r>
          </a:p>
        </p:txBody>
      </p:sp>
      <p:sp>
        <p:nvSpPr>
          <p:cNvPr id="48138" name="Text Box 6"/>
          <p:cNvSpPr txBox="1">
            <a:spLocks noChangeArrowheads="1"/>
          </p:cNvSpPr>
          <p:nvPr/>
        </p:nvSpPr>
        <p:spPr bwMode="auto">
          <a:xfrm>
            <a:off x="381000" y="5257800"/>
            <a:ext cx="3200400" cy="338138"/>
          </a:xfrm>
          <a:prstGeom prst="rect">
            <a:avLst/>
          </a:prstGeom>
          <a:solidFill>
            <a:schemeClr val="tx1"/>
          </a:solidFill>
          <a:ln w="47625" algn="ctr">
            <a:solidFill>
              <a:srgbClr val="FFFF00"/>
            </a:solidFill>
            <a:miter lim="800000"/>
            <a:headEnd/>
            <a:tailEnd/>
          </a:ln>
        </p:spPr>
        <p:txBody>
          <a:bodyPr>
            <a:spAutoFit/>
          </a:bodyPr>
          <a:lstStyle/>
          <a:p>
            <a:pPr algn="ctr" eaLnBrk="0" hangingPunct="0"/>
            <a:r>
              <a:rPr lang="en-US" sz="1600">
                <a:solidFill>
                  <a:srgbClr val="000000"/>
                </a:solidFill>
              </a:rPr>
              <a:t>Visually Examine QC Sounding</a:t>
            </a:r>
          </a:p>
        </p:txBody>
      </p:sp>
      <p:sp>
        <p:nvSpPr>
          <p:cNvPr id="48139" name="Text Box 9"/>
          <p:cNvSpPr txBox="1">
            <a:spLocks noChangeArrowheads="1"/>
          </p:cNvSpPr>
          <p:nvPr/>
        </p:nvSpPr>
        <p:spPr bwMode="auto">
          <a:xfrm>
            <a:off x="533400" y="3962400"/>
            <a:ext cx="2898775" cy="338138"/>
          </a:xfrm>
          <a:prstGeom prst="rect">
            <a:avLst/>
          </a:prstGeom>
          <a:solidFill>
            <a:schemeClr val="tx1"/>
          </a:solidFill>
          <a:ln w="47625" algn="ctr">
            <a:solidFill>
              <a:srgbClr val="FFFF00"/>
            </a:solidFill>
            <a:miter lim="800000"/>
            <a:headEnd/>
            <a:tailEnd/>
          </a:ln>
        </p:spPr>
        <p:txBody>
          <a:bodyPr wrap="none">
            <a:spAutoFit/>
          </a:bodyPr>
          <a:lstStyle/>
          <a:p>
            <a:pPr algn="ctr" eaLnBrk="0" hangingPunct="0"/>
            <a:r>
              <a:rPr lang="en-US" sz="1600" dirty="0">
                <a:solidFill>
                  <a:srgbClr val="000000"/>
                </a:solidFill>
              </a:rPr>
              <a:t> Histograms of PTU and Wind</a:t>
            </a:r>
          </a:p>
        </p:txBody>
      </p:sp>
      <p:sp>
        <p:nvSpPr>
          <p:cNvPr id="48140" name="Text Box 13"/>
          <p:cNvSpPr txBox="1">
            <a:spLocks noChangeArrowheads="1"/>
          </p:cNvSpPr>
          <p:nvPr/>
        </p:nvSpPr>
        <p:spPr bwMode="auto">
          <a:xfrm>
            <a:off x="533400" y="3200400"/>
            <a:ext cx="2905125" cy="338138"/>
          </a:xfrm>
          <a:prstGeom prst="rect">
            <a:avLst/>
          </a:prstGeom>
          <a:solidFill>
            <a:schemeClr val="tx1"/>
          </a:solidFill>
          <a:ln w="47625" algn="ctr">
            <a:solidFill>
              <a:srgbClr val="FFFF00"/>
            </a:solidFill>
            <a:miter lim="800000"/>
            <a:headEnd/>
            <a:tailEnd/>
          </a:ln>
        </p:spPr>
        <p:txBody>
          <a:bodyPr wrap="none">
            <a:spAutoFit/>
          </a:bodyPr>
          <a:lstStyle/>
          <a:p>
            <a:pPr algn="ctr" eaLnBrk="0" hangingPunct="0"/>
            <a:r>
              <a:rPr lang="en-US" sz="1400" dirty="0">
                <a:solidFill>
                  <a:srgbClr val="000000"/>
                </a:solidFill>
              </a:rPr>
              <a:t> </a:t>
            </a:r>
            <a:r>
              <a:rPr lang="en-US" sz="1600" dirty="0">
                <a:solidFill>
                  <a:srgbClr val="000000"/>
                </a:solidFill>
              </a:rPr>
              <a:t>Time series of PTU and Wind</a:t>
            </a:r>
          </a:p>
        </p:txBody>
      </p:sp>
      <p:sp>
        <p:nvSpPr>
          <p:cNvPr id="48141" name="Line 14"/>
          <p:cNvSpPr>
            <a:spLocks noChangeShapeType="1"/>
          </p:cNvSpPr>
          <p:nvPr/>
        </p:nvSpPr>
        <p:spPr bwMode="auto">
          <a:xfrm>
            <a:off x="1828800" y="1219200"/>
            <a:ext cx="0" cy="3048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2" name="Line 36"/>
          <p:cNvSpPr>
            <a:spLocks noChangeShapeType="1"/>
          </p:cNvSpPr>
          <p:nvPr/>
        </p:nvSpPr>
        <p:spPr bwMode="auto">
          <a:xfrm>
            <a:off x="1828800" y="2667000"/>
            <a:ext cx="0" cy="3048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3" name="Text Box 35"/>
          <p:cNvSpPr txBox="1">
            <a:spLocks noChangeArrowheads="1"/>
          </p:cNvSpPr>
          <p:nvPr/>
        </p:nvSpPr>
        <p:spPr bwMode="auto">
          <a:xfrm>
            <a:off x="685800" y="1600200"/>
            <a:ext cx="2667000" cy="338138"/>
          </a:xfrm>
          <a:prstGeom prst="rect">
            <a:avLst/>
          </a:prstGeom>
          <a:solidFill>
            <a:schemeClr val="tx1"/>
          </a:solidFill>
          <a:ln w="47625" algn="ctr">
            <a:solidFill>
              <a:srgbClr val="FFFF00"/>
            </a:solidFill>
            <a:miter lim="800000"/>
            <a:headEnd/>
            <a:tailEnd/>
          </a:ln>
        </p:spPr>
        <p:txBody>
          <a:bodyPr>
            <a:spAutoFit/>
          </a:bodyPr>
          <a:lstStyle/>
          <a:p>
            <a:pPr algn="ctr" eaLnBrk="0" hangingPunct="0"/>
            <a:r>
              <a:rPr lang="en-US" sz="1600" dirty="0">
                <a:solidFill>
                  <a:srgbClr val="000000"/>
                </a:solidFill>
              </a:rPr>
              <a:t> Raw Profile Examination</a:t>
            </a:r>
          </a:p>
        </p:txBody>
      </p:sp>
      <p:sp>
        <p:nvSpPr>
          <p:cNvPr id="48144" name="Line 14"/>
          <p:cNvSpPr>
            <a:spLocks noChangeShapeType="1"/>
          </p:cNvSpPr>
          <p:nvPr/>
        </p:nvSpPr>
        <p:spPr bwMode="auto">
          <a:xfrm>
            <a:off x="1828800" y="1981200"/>
            <a:ext cx="0" cy="3048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5" name="Line 36"/>
          <p:cNvSpPr>
            <a:spLocks noChangeShapeType="1"/>
          </p:cNvSpPr>
          <p:nvPr/>
        </p:nvSpPr>
        <p:spPr bwMode="auto">
          <a:xfrm>
            <a:off x="1828800" y="3505200"/>
            <a:ext cx="0" cy="3048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6" name="Line 36"/>
          <p:cNvSpPr>
            <a:spLocks noChangeShapeType="1"/>
          </p:cNvSpPr>
          <p:nvPr/>
        </p:nvSpPr>
        <p:spPr bwMode="auto">
          <a:xfrm>
            <a:off x="1828800" y="4267200"/>
            <a:ext cx="0" cy="3048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7" name="Line 36"/>
          <p:cNvSpPr>
            <a:spLocks noChangeShapeType="1"/>
          </p:cNvSpPr>
          <p:nvPr/>
        </p:nvSpPr>
        <p:spPr bwMode="auto">
          <a:xfrm>
            <a:off x="1828800" y="5638800"/>
            <a:ext cx="0" cy="228600"/>
          </a:xfrm>
          <a:prstGeom prst="line">
            <a:avLst/>
          </a:prstGeom>
          <a:solidFill>
            <a:schemeClr val="tx1"/>
          </a:solidFill>
          <a:ln w="47625">
            <a:solidFill>
              <a:srgbClr val="FFFF00"/>
            </a:solidFill>
            <a:round/>
            <a:headEnd/>
            <a:tailEnd type="triangle" w="med" len="med"/>
          </a:ln>
        </p:spPr>
        <p:txBody>
          <a:bodyPr/>
          <a:lstStyle/>
          <a:p>
            <a:endParaRPr lang="en-US"/>
          </a:p>
        </p:txBody>
      </p:sp>
      <p:sp>
        <p:nvSpPr>
          <p:cNvPr id="48148" name="Text Box 6"/>
          <p:cNvSpPr txBox="1">
            <a:spLocks noChangeArrowheads="1"/>
          </p:cNvSpPr>
          <p:nvPr/>
        </p:nvSpPr>
        <p:spPr bwMode="auto">
          <a:xfrm>
            <a:off x="381000" y="5943600"/>
            <a:ext cx="3200400" cy="584200"/>
          </a:xfrm>
          <a:prstGeom prst="rect">
            <a:avLst/>
          </a:prstGeom>
          <a:solidFill>
            <a:schemeClr val="tx1"/>
          </a:solidFill>
          <a:ln w="47625" algn="ctr">
            <a:solidFill>
              <a:srgbClr val="FFFF00"/>
            </a:solidFill>
            <a:miter lim="800000"/>
            <a:headEnd/>
            <a:tailEnd/>
          </a:ln>
        </p:spPr>
        <p:txBody>
          <a:bodyPr>
            <a:spAutoFit/>
          </a:bodyPr>
          <a:lstStyle/>
          <a:p>
            <a:pPr algn="ctr" eaLnBrk="0" hangingPunct="0"/>
            <a:r>
              <a:rPr lang="en-US" sz="1600" dirty="0">
                <a:solidFill>
                  <a:srgbClr val="000000"/>
                </a:solidFill>
              </a:rPr>
              <a:t>Release Data with detailed documentation of findings</a:t>
            </a:r>
          </a:p>
        </p:txBody>
      </p:sp>
      <p:sp>
        <p:nvSpPr>
          <p:cNvPr id="43" name="Text Box 6"/>
          <p:cNvSpPr txBox="1">
            <a:spLocks noChangeArrowheads="1"/>
          </p:cNvSpPr>
          <p:nvPr/>
        </p:nvSpPr>
        <p:spPr bwMode="auto">
          <a:xfrm>
            <a:off x="381000" y="4648200"/>
            <a:ext cx="3200400" cy="338138"/>
          </a:xfrm>
          <a:prstGeom prst="rect">
            <a:avLst/>
          </a:prstGeom>
          <a:solidFill>
            <a:schemeClr val="tx1"/>
          </a:solidFill>
          <a:ln w="47625" algn="ctr">
            <a:solidFill>
              <a:srgbClr val="FFFF00"/>
            </a:solidFill>
            <a:miter lim="800000"/>
            <a:headEnd/>
            <a:tailEnd/>
          </a:ln>
        </p:spPr>
        <p:txBody>
          <a:bodyPr>
            <a:spAutoFit/>
          </a:bodyPr>
          <a:lstStyle/>
          <a:p>
            <a:pPr algn="ctr" eaLnBrk="0" hangingPunct="0"/>
            <a:r>
              <a:rPr lang="en-US" sz="1600" dirty="0" smtClean="0">
                <a:solidFill>
                  <a:srgbClr val="000000"/>
                </a:solidFill>
              </a:rPr>
              <a:t>Derive Vertical Winds</a:t>
            </a:r>
            <a:endParaRPr lang="en-US" sz="1600" dirty="0">
              <a:solidFill>
                <a:srgbClr val="000000"/>
              </a:solidFill>
            </a:endParaRPr>
          </a:p>
        </p:txBody>
      </p:sp>
      <p:sp>
        <p:nvSpPr>
          <p:cNvPr id="46" name="Line 36"/>
          <p:cNvSpPr>
            <a:spLocks noChangeShapeType="1"/>
          </p:cNvSpPr>
          <p:nvPr/>
        </p:nvSpPr>
        <p:spPr bwMode="auto">
          <a:xfrm>
            <a:off x="1828800" y="5029200"/>
            <a:ext cx="0" cy="228600"/>
          </a:xfrm>
          <a:prstGeom prst="line">
            <a:avLst/>
          </a:prstGeom>
          <a:solidFill>
            <a:schemeClr val="tx1"/>
          </a:solidFill>
          <a:ln w="47625">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41"/>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5"/>
                                        </p:tgtEl>
                                        <p:attrNameLst>
                                          <p:attrName>style.opacity</p:attrName>
                                        </p:attrNameLst>
                                      </p:cBhvr>
                                      <p:to>
                                        <p:strVal val="0.5"/>
                                      </p:to>
                                    </p:set>
                                    <p:animEffect filter="image" prLst="opacity: 0.5">
                                      <p:cBhvr rctx="IE">
                                        <p:cTn id="17" dur="indefinite"/>
                                        <p:tgtEl>
                                          <p:spTgt spid="3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814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144"/>
                                        </p:tgtEl>
                                        <p:attrNameLst>
                                          <p:attrName>style.visibility</p:attrName>
                                        </p:attrNameLst>
                                      </p:cBhvr>
                                      <p:to>
                                        <p:strVal val="visible"/>
                                      </p:to>
                                    </p:set>
                                  </p:childTnLst>
                                </p:cTn>
                              </p:par>
                              <p:par>
                                <p:cTn id="26" presetID="9" presetClass="emph" presetSubtype="0" nodeType="withEffect">
                                  <p:stCondLst>
                                    <p:cond delay="0"/>
                                  </p:stCondLst>
                                  <p:childTnLst>
                                    <p:set>
                                      <p:cBhvr rctx="PPT">
                                        <p:cTn id="27" dur="indefinite"/>
                                        <p:tgtEl>
                                          <p:spTgt spid="37"/>
                                        </p:tgtEl>
                                        <p:attrNameLst>
                                          <p:attrName>style.opacity</p:attrName>
                                        </p:attrNameLst>
                                      </p:cBhvr>
                                      <p:to>
                                        <p:strVal val="0.5"/>
                                      </p:to>
                                    </p:set>
                                    <p:animEffect filter="image" prLst="opacity: 0.5">
                                      <p:cBhvr rctx="IE">
                                        <p:cTn id="28" dur="indefinite"/>
                                        <p:tgtEl>
                                          <p:spTgt spid="3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81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142"/>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42"/>
                                        </p:tgtEl>
                                        <p:attrNameLst>
                                          <p:attrName>style.opacity</p:attrName>
                                        </p:attrNameLst>
                                      </p:cBhvr>
                                      <p:to>
                                        <p:strVal val="0.5"/>
                                      </p:to>
                                    </p:set>
                                    <p:animEffect filter="image" prLst="opacity: 0.5">
                                      <p:cBhvr rctx="IE">
                                        <p:cTn id="39" dur="indefinite"/>
                                        <p:tgtEl>
                                          <p:spTgt spid="4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814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8145"/>
                                        </p:tgtEl>
                                        <p:attrNameLst>
                                          <p:attrName>style.visibility</p:attrName>
                                        </p:attrNameLst>
                                      </p:cBhvr>
                                      <p:to>
                                        <p:strVal val="visible"/>
                                      </p:to>
                                    </p:set>
                                  </p:childTnLst>
                                </p:cTn>
                              </p:par>
                              <p:par>
                                <p:cTn id="48" presetID="9" presetClass="emph" presetSubtype="0" nodeType="withEffect">
                                  <p:stCondLst>
                                    <p:cond delay="0"/>
                                  </p:stCondLst>
                                  <p:childTnLst>
                                    <p:set>
                                      <p:cBhvr rctx="PPT">
                                        <p:cTn id="49" dur="indefinite"/>
                                        <p:tgtEl>
                                          <p:spTgt spid="50"/>
                                        </p:tgtEl>
                                        <p:attrNameLst>
                                          <p:attrName>style.opacity</p:attrName>
                                        </p:attrNameLst>
                                      </p:cBhvr>
                                      <p:to>
                                        <p:strVal val="0.5"/>
                                      </p:to>
                                    </p:set>
                                    <p:animEffect filter="image" prLst="opacity: 0.5">
                                      <p:cBhvr rctx="IE">
                                        <p:cTn id="50" dur="indefinite"/>
                                        <p:tgtEl>
                                          <p:spTgt spid="50"/>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481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146"/>
                                        </p:tgtEl>
                                        <p:attrNameLst>
                                          <p:attrName>style.visibility</p:attrName>
                                        </p:attrNameLst>
                                      </p:cBhvr>
                                      <p:to>
                                        <p:strVal val="visible"/>
                                      </p:to>
                                    </p:set>
                                  </p:childTnLst>
                                </p:cTn>
                              </p:par>
                              <p:par>
                                <p:cTn id="59" presetID="9" presetClass="emph" presetSubtype="0" nodeType="withEffect">
                                  <p:stCondLst>
                                    <p:cond delay="0"/>
                                  </p:stCondLst>
                                  <p:childTnLst>
                                    <p:set>
                                      <p:cBhvr rctx="PPT">
                                        <p:cTn id="60" dur="indefinite"/>
                                        <p:tgtEl>
                                          <p:spTgt spid="57"/>
                                        </p:tgtEl>
                                        <p:attrNameLst>
                                          <p:attrName>style.opacity</p:attrName>
                                        </p:attrNameLst>
                                      </p:cBhvr>
                                      <p:to>
                                        <p:strVal val="0.5"/>
                                      </p:to>
                                    </p:set>
                                    <p:animEffect filter="image" prLst="opacity: 0.5">
                                      <p:cBhvr rctx="IE">
                                        <p:cTn id="61" dur="indefinite"/>
                                        <p:tgtEl>
                                          <p:spTgt spid="57"/>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8147"/>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1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build="allAtOnce" animBg="1"/>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P spid="48146" grpId="0" animBg="1"/>
      <p:bldP spid="48147" grpId="0" animBg="1"/>
      <p:bldP spid="48148" grpId="0" animBg="1"/>
      <p:bldP spid="43"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865" t="42969" r="23753" b="11719"/>
          <a:stretch>
            <a:fillRect/>
          </a:stretch>
        </p:blipFill>
        <p:spPr bwMode="auto">
          <a:xfrm rot="10800000">
            <a:off x="0" y="990600"/>
            <a:ext cx="4598276" cy="2133600"/>
          </a:xfrm>
          <a:prstGeom prst="rect">
            <a:avLst/>
          </a:prstGeom>
          <a:noFill/>
          <a:ln w="9525">
            <a:noFill/>
            <a:miter lim="800000"/>
            <a:headEnd/>
            <a:tailEnd/>
          </a:ln>
        </p:spPr>
      </p:pic>
      <p:sp>
        <p:nvSpPr>
          <p:cNvPr id="5" name="Oval 4"/>
          <p:cNvSpPr/>
          <p:nvPr/>
        </p:nvSpPr>
        <p:spPr>
          <a:xfrm>
            <a:off x="914400" y="1371600"/>
            <a:ext cx="152400" cy="16764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066800"/>
            <a:ext cx="1066800" cy="307777"/>
          </a:xfrm>
          <a:prstGeom prst="rect">
            <a:avLst/>
          </a:prstGeom>
          <a:noFill/>
        </p:spPr>
        <p:txBody>
          <a:bodyPr wrap="square" rtlCol="0">
            <a:spAutoFit/>
          </a:bodyPr>
          <a:lstStyle/>
          <a:p>
            <a:pPr algn="ctr"/>
            <a:r>
              <a:rPr lang="en-US" sz="1400" b="1" dirty="0" smtClean="0"/>
              <a:t>Fast Falls</a:t>
            </a:r>
            <a:endParaRPr lang="en-US" sz="1400" b="1" dirty="0"/>
          </a:p>
        </p:txBody>
      </p:sp>
      <p:sp>
        <p:nvSpPr>
          <p:cNvPr id="10" name="TextBox 9"/>
          <p:cNvSpPr txBox="1"/>
          <p:nvPr/>
        </p:nvSpPr>
        <p:spPr>
          <a:xfrm>
            <a:off x="0" y="685800"/>
            <a:ext cx="1905000" cy="307777"/>
          </a:xfrm>
          <a:prstGeom prst="rect">
            <a:avLst/>
          </a:prstGeom>
          <a:solidFill>
            <a:schemeClr val="accent5">
              <a:lumMod val="20000"/>
              <a:lumOff val="80000"/>
            </a:schemeClr>
          </a:solidFill>
        </p:spPr>
        <p:txBody>
          <a:bodyPr wrap="square" rtlCol="0">
            <a:spAutoFit/>
          </a:bodyPr>
          <a:lstStyle/>
          <a:p>
            <a:pPr algn="ctr"/>
            <a:r>
              <a:rPr lang="en-US" sz="1400" dirty="0" smtClean="0"/>
              <a:t>DZ/DT (first 100 drops)</a:t>
            </a:r>
            <a:endParaRPr lang="en-US" sz="1400" dirty="0"/>
          </a:p>
        </p:txBody>
      </p:sp>
      <p:sp>
        <p:nvSpPr>
          <p:cNvPr id="16" name="TextBox 15"/>
          <p:cNvSpPr txBox="1"/>
          <p:nvPr/>
        </p:nvSpPr>
        <p:spPr>
          <a:xfrm>
            <a:off x="5257800" y="685800"/>
            <a:ext cx="1143000" cy="307777"/>
          </a:xfrm>
          <a:prstGeom prst="rect">
            <a:avLst/>
          </a:prstGeom>
          <a:solidFill>
            <a:schemeClr val="accent5">
              <a:lumMod val="20000"/>
              <a:lumOff val="80000"/>
            </a:schemeClr>
          </a:solidFill>
        </p:spPr>
        <p:txBody>
          <a:bodyPr wrap="square" rtlCol="0">
            <a:spAutoFit/>
          </a:bodyPr>
          <a:lstStyle/>
          <a:p>
            <a:pPr algn="ctr"/>
            <a:r>
              <a:rPr lang="en-US" sz="1400" dirty="0" smtClean="0"/>
              <a:t>Temperature</a:t>
            </a:r>
            <a:endParaRPr lang="en-US" sz="1400" dirty="0"/>
          </a:p>
        </p:txBody>
      </p:sp>
      <p:sp>
        <p:nvSpPr>
          <p:cNvPr id="17" name="TextBox 16"/>
          <p:cNvSpPr txBox="1"/>
          <p:nvPr/>
        </p:nvSpPr>
        <p:spPr>
          <a:xfrm>
            <a:off x="0" y="3429000"/>
            <a:ext cx="1524000" cy="307777"/>
          </a:xfrm>
          <a:prstGeom prst="rect">
            <a:avLst/>
          </a:prstGeom>
          <a:solidFill>
            <a:schemeClr val="accent5">
              <a:lumMod val="20000"/>
              <a:lumOff val="80000"/>
            </a:schemeClr>
          </a:solidFill>
        </p:spPr>
        <p:txBody>
          <a:bodyPr wrap="square" rtlCol="0">
            <a:spAutoFit/>
          </a:bodyPr>
          <a:lstStyle/>
          <a:p>
            <a:pPr algn="ctr"/>
            <a:r>
              <a:rPr lang="en-US" sz="1400" dirty="0" smtClean="0"/>
              <a:t>Relative Humidity</a:t>
            </a:r>
            <a:endParaRPr lang="en-US" sz="1400" dirty="0"/>
          </a:p>
        </p:txBody>
      </p:sp>
      <p:sp>
        <p:nvSpPr>
          <p:cNvPr id="18" name="TextBox 17"/>
          <p:cNvSpPr txBox="1"/>
          <p:nvPr/>
        </p:nvSpPr>
        <p:spPr>
          <a:xfrm>
            <a:off x="5257800" y="3429000"/>
            <a:ext cx="1143000" cy="307777"/>
          </a:xfrm>
          <a:prstGeom prst="rect">
            <a:avLst/>
          </a:prstGeom>
          <a:solidFill>
            <a:schemeClr val="accent5">
              <a:lumMod val="20000"/>
              <a:lumOff val="80000"/>
            </a:schemeClr>
          </a:solidFill>
        </p:spPr>
        <p:txBody>
          <a:bodyPr wrap="square" rtlCol="0">
            <a:spAutoFit/>
          </a:bodyPr>
          <a:lstStyle/>
          <a:p>
            <a:pPr algn="ctr"/>
            <a:r>
              <a:rPr lang="en-US" sz="1400" dirty="0" smtClean="0"/>
              <a:t>Wind Speed</a:t>
            </a:r>
            <a:endParaRPr lang="en-US" sz="1400" dirty="0"/>
          </a:p>
        </p:txBody>
      </p:sp>
      <p:pic>
        <p:nvPicPr>
          <p:cNvPr id="19" name="Picture 18" descr="EOL_logo_trans_bg.gif"/>
          <p:cNvPicPr>
            <a:picLocks noChangeAspect="1"/>
          </p:cNvPicPr>
          <p:nvPr/>
        </p:nvPicPr>
        <p:blipFill>
          <a:blip r:embed="rId3" cstate="print"/>
          <a:stretch>
            <a:fillRect/>
          </a:stretch>
        </p:blipFill>
        <p:spPr>
          <a:xfrm>
            <a:off x="0" y="5873572"/>
            <a:ext cx="990600" cy="984428"/>
          </a:xfrm>
          <a:prstGeom prst="rect">
            <a:avLst/>
          </a:prstGeom>
        </p:spPr>
      </p:pic>
      <p:sp>
        <p:nvSpPr>
          <p:cNvPr id="20" name="TextBox 19"/>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USAF C-130 Dropsonde Time Series</a:t>
            </a:r>
            <a:endParaRPr lang="en-US" sz="2800" dirty="0">
              <a:solidFill>
                <a:schemeClr val="bg1"/>
              </a:solidFill>
            </a:endParaRPr>
          </a:p>
        </p:txBody>
      </p:sp>
      <p:sp>
        <p:nvSpPr>
          <p:cNvPr id="14" name="Oval 13"/>
          <p:cNvSpPr/>
          <p:nvPr/>
        </p:nvSpPr>
        <p:spPr>
          <a:xfrm>
            <a:off x="2362200" y="1371600"/>
            <a:ext cx="152400" cy="16764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4" cstate="print"/>
          <a:srcRect l="20902" t="51563" r="27791" b="12500"/>
          <a:stretch>
            <a:fillRect/>
          </a:stretch>
        </p:blipFill>
        <p:spPr bwMode="auto">
          <a:xfrm rot="10800000">
            <a:off x="4648200" y="1066799"/>
            <a:ext cx="4495800" cy="191487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22803" t="50781" r="25891" b="12500"/>
          <a:stretch>
            <a:fillRect/>
          </a:stretch>
        </p:blipFill>
        <p:spPr bwMode="auto">
          <a:xfrm rot="10800000">
            <a:off x="4724400" y="3810000"/>
            <a:ext cx="4419600" cy="1923344"/>
          </a:xfrm>
          <a:prstGeom prst="rect">
            <a:avLst/>
          </a:prstGeom>
          <a:noFill/>
          <a:ln w="9525">
            <a:noFill/>
            <a:miter lim="800000"/>
            <a:headEnd/>
            <a:tailEnd/>
          </a:ln>
        </p:spPr>
      </p:pic>
      <p:pic>
        <p:nvPicPr>
          <p:cNvPr id="3" name="Picture 4"/>
          <p:cNvPicPr>
            <a:picLocks noChangeAspect="1" noChangeArrowheads="1"/>
          </p:cNvPicPr>
          <p:nvPr/>
        </p:nvPicPr>
        <p:blipFill>
          <a:blip r:embed="rId6" cstate="print"/>
          <a:srcRect l="21615" t="50781" r="25653" b="12500"/>
          <a:stretch>
            <a:fillRect/>
          </a:stretch>
        </p:blipFill>
        <p:spPr bwMode="auto">
          <a:xfrm rot="10800000">
            <a:off x="0" y="3809998"/>
            <a:ext cx="4648200" cy="1968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701" t="5884" r="1139" b="5264"/>
          <a:stretch>
            <a:fillRect/>
          </a:stretch>
        </p:blipFill>
        <p:spPr bwMode="auto">
          <a:xfrm>
            <a:off x="1752600" y="838200"/>
            <a:ext cx="5581272" cy="6019800"/>
          </a:xfrm>
          <a:prstGeom prst="rect">
            <a:avLst/>
          </a:prstGeom>
          <a:noFill/>
          <a:ln w="9525">
            <a:noFill/>
            <a:miter lim="800000"/>
            <a:headEnd/>
            <a:tailEnd/>
          </a:ln>
        </p:spPr>
      </p:pic>
      <p:sp>
        <p:nvSpPr>
          <p:cNvPr id="4" name="TextBox 3"/>
          <p:cNvSpPr txBox="1"/>
          <p:nvPr/>
        </p:nvSpPr>
        <p:spPr>
          <a:xfrm>
            <a:off x="2133600" y="1066800"/>
            <a:ext cx="1600200" cy="369332"/>
          </a:xfrm>
          <a:prstGeom prst="rect">
            <a:avLst/>
          </a:prstGeom>
          <a:solidFill>
            <a:srgbClr val="FF0000">
              <a:alpha val="15000"/>
            </a:srgbClr>
          </a:solidFill>
        </p:spPr>
        <p:txBody>
          <a:bodyPr wrap="square" rtlCol="0">
            <a:spAutoFit/>
          </a:bodyPr>
          <a:lstStyle/>
          <a:p>
            <a:pPr algn="ctr"/>
            <a:r>
              <a:rPr lang="en-US" dirty="0" smtClean="0"/>
              <a:t>Temperature</a:t>
            </a:r>
            <a:endParaRPr lang="en-US" dirty="0"/>
          </a:p>
        </p:txBody>
      </p:sp>
      <p:sp>
        <p:nvSpPr>
          <p:cNvPr id="5" name="TextBox 4"/>
          <p:cNvSpPr txBox="1"/>
          <p:nvPr/>
        </p:nvSpPr>
        <p:spPr>
          <a:xfrm>
            <a:off x="2133600" y="2209800"/>
            <a:ext cx="1600200" cy="369332"/>
          </a:xfrm>
          <a:prstGeom prst="rect">
            <a:avLst/>
          </a:prstGeom>
          <a:solidFill>
            <a:srgbClr val="FF0000">
              <a:alpha val="15000"/>
            </a:srgbClr>
          </a:solidFill>
        </p:spPr>
        <p:txBody>
          <a:bodyPr wrap="square" rtlCol="0">
            <a:spAutoFit/>
          </a:bodyPr>
          <a:lstStyle/>
          <a:p>
            <a:pPr algn="ctr"/>
            <a:r>
              <a:rPr lang="en-US" dirty="0" smtClean="0"/>
              <a:t>RH</a:t>
            </a:r>
            <a:endParaRPr lang="en-US" dirty="0"/>
          </a:p>
        </p:txBody>
      </p:sp>
      <p:sp>
        <p:nvSpPr>
          <p:cNvPr id="6" name="TextBox 5"/>
          <p:cNvSpPr txBox="1"/>
          <p:nvPr/>
        </p:nvSpPr>
        <p:spPr>
          <a:xfrm>
            <a:off x="2133600" y="3352800"/>
            <a:ext cx="1600200" cy="369332"/>
          </a:xfrm>
          <a:prstGeom prst="rect">
            <a:avLst/>
          </a:prstGeom>
          <a:solidFill>
            <a:srgbClr val="FF0000">
              <a:alpha val="15000"/>
            </a:srgbClr>
          </a:solidFill>
        </p:spPr>
        <p:txBody>
          <a:bodyPr wrap="square" rtlCol="0">
            <a:spAutoFit/>
          </a:bodyPr>
          <a:lstStyle/>
          <a:p>
            <a:pPr algn="ctr"/>
            <a:r>
              <a:rPr lang="en-US" dirty="0" smtClean="0"/>
              <a:t>Pressure</a:t>
            </a:r>
            <a:endParaRPr lang="en-US" dirty="0"/>
          </a:p>
        </p:txBody>
      </p:sp>
      <p:sp>
        <p:nvSpPr>
          <p:cNvPr id="7" name="TextBox 6"/>
          <p:cNvSpPr txBox="1"/>
          <p:nvPr/>
        </p:nvSpPr>
        <p:spPr>
          <a:xfrm>
            <a:off x="5715000" y="4572000"/>
            <a:ext cx="1600200" cy="369332"/>
          </a:xfrm>
          <a:prstGeom prst="rect">
            <a:avLst/>
          </a:prstGeom>
          <a:solidFill>
            <a:srgbClr val="FF0000">
              <a:alpha val="15000"/>
            </a:srgbClr>
          </a:solidFill>
        </p:spPr>
        <p:txBody>
          <a:bodyPr wrap="square" rtlCol="0">
            <a:spAutoFit/>
          </a:bodyPr>
          <a:lstStyle/>
          <a:p>
            <a:pPr algn="ctr"/>
            <a:r>
              <a:rPr lang="en-US" dirty="0" smtClean="0"/>
              <a:t>Wind Speed</a:t>
            </a:r>
            <a:endParaRPr lang="en-US" dirty="0"/>
          </a:p>
        </p:txBody>
      </p:sp>
      <p:sp>
        <p:nvSpPr>
          <p:cNvPr id="8" name="TextBox 7"/>
          <p:cNvSpPr txBox="1"/>
          <p:nvPr/>
        </p:nvSpPr>
        <p:spPr>
          <a:xfrm>
            <a:off x="5715000" y="5791200"/>
            <a:ext cx="1600200" cy="369332"/>
          </a:xfrm>
          <a:prstGeom prst="rect">
            <a:avLst/>
          </a:prstGeom>
          <a:solidFill>
            <a:srgbClr val="FF0000">
              <a:alpha val="15000"/>
            </a:srgbClr>
          </a:solidFill>
        </p:spPr>
        <p:txBody>
          <a:bodyPr wrap="square" rtlCol="0">
            <a:spAutoFit/>
          </a:bodyPr>
          <a:lstStyle/>
          <a:p>
            <a:pPr algn="ctr"/>
            <a:r>
              <a:rPr lang="en-US" dirty="0" smtClean="0"/>
              <a:t>Wind Dir</a:t>
            </a:r>
            <a:endParaRPr lang="en-US" dirty="0"/>
          </a:p>
        </p:txBody>
      </p:sp>
      <p:sp>
        <p:nvSpPr>
          <p:cNvPr id="10" name="TextBox 9"/>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USAF C-130 Dropsonde Histograms</a:t>
            </a:r>
            <a:endParaRPr lang="en-US" sz="2800" dirty="0">
              <a:solidFill>
                <a:schemeClr val="bg1"/>
              </a:solidFill>
            </a:endParaRPr>
          </a:p>
        </p:txBody>
      </p:sp>
      <p:pic>
        <p:nvPicPr>
          <p:cNvPr id="11" name="Picture 10" descr="EOL_logo_trans_bg.gif"/>
          <p:cNvPicPr>
            <a:picLocks noChangeAspect="1"/>
          </p:cNvPicPr>
          <p:nvPr/>
        </p:nvPicPr>
        <p:blipFill>
          <a:blip r:embed="rId3"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8800" y="533400"/>
            <a:ext cx="3505200" cy="2031325"/>
          </a:xfrm>
          <a:prstGeom prst="rect">
            <a:avLst/>
          </a:prstGeom>
          <a:noFill/>
        </p:spPr>
        <p:txBody>
          <a:bodyPr wrap="square" rtlCol="0">
            <a:spAutoFit/>
          </a:bodyPr>
          <a:lstStyle/>
          <a:p>
            <a:r>
              <a:rPr lang="en-US" b="1" dirty="0" smtClean="0"/>
              <a:t>Issue</a:t>
            </a:r>
          </a:p>
          <a:p>
            <a:r>
              <a:rPr lang="en-US" dirty="0" smtClean="0"/>
              <a:t>Dropsondes with fall rates 1.5 to 2 times the usual rate for entire drop or for a period after release.  During ITOP-2010 there were 25 fast fall drops and 20 partial fast fall drops.</a:t>
            </a:r>
          </a:p>
        </p:txBody>
      </p:sp>
      <p:grpSp>
        <p:nvGrpSpPr>
          <p:cNvPr id="21" name="Group 20"/>
          <p:cNvGrpSpPr/>
          <p:nvPr/>
        </p:nvGrpSpPr>
        <p:grpSpPr>
          <a:xfrm>
            <a:off x="1371600" y="609600"/>
            <a:ext cx="3962401" cy="3418820"/>
            <a:chOff x="1371600" y="609600"/>
            <a:chExt cx="3962401" cy="3418820"/>
          </a:xfrm>
        </p:grpSpPr>
        <p:pic>
          <p:nvPicPr>
            <p:cNvPr id="3" name="Picture 2"/>
            <p:cNvPicPr>
              <a:picLocks noChangeAspect="1" noChangeArrowheads="1"/>
            </p:cNvPicPr>
            <p:nvPr/>
          </p:nvPicPr>
          <p:blipFill>
            <a:blip r:embed="rId2" cstate="print"/>
            <a:srcRect l="16893" t="15915" r="3107" b="3448"/>
            <a:stretch>
              <a:fillRect/>
            </a:stretch>
          </p:blipFill>
          <p:spPr bwMode="auto">
            <a:xfrm>
              <a:off x="1447801" y="609600"/>
              <a:ext cx="3886200" cy="2867487"/>
            </a:xfrm>
            <a:prstGeom prst="rect">
              <a:avLst/>
            </a:prstGeom>
            <a:noFill/>
            <a:ln w="9525">
              <a:noFill/>
              <a:miter lim="800000"/>
              <a:headEnd/>
              <a:tailEnd/>
            </a:ln>
          </p:spPr>
        </p:pic>
        <p:cxnSp>
          <p:nvCxnSpPr>
            <p:cNvPr id="5" name="Straight Connector 4"/>
            <p:cNvCxnSpPr/>
            <p:nvPr/>
          </p:nvCxnSpPr>
          <p:spPr>
            <a:xfrm rot="16200000" flipH="1">
              <a:off x="1066800" y="2057400"/>
              <a:ext cx="2209800" cy="7620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71600" y="3505200"/>
              <a:ext cx="685800" cy="523220"/>
            </a:xfrm>
            <a:prstGeom prst="rect">
              <a:avLst/>
            </a:prstGeom>
            <a:noFill/>
            <a:ln>
              <a:solidFill>
                <a:schemeClr val="accent3">
                  <a:lumMod val="75000"/>
                </a:schemeClr>
              </a:solidFill>
            </a:ln>
          </p:spPr>
          <p:txBody>
            <a:bodyPr wrap="square" rtlCol="0">
              <a:spAutoFit/>
            </a:bodyPr>
            <a:lstStyle/>
            <a:p>
              <a:r>
                <a:rPr lang="en-US" sz="1400" dirty="0" smtClean="0"/>
                <a:t>Actual </a:t>
              </a:r>
              <a:r>
                <a:rPr lang="en-US" sz="1400" dirty="0" err="1" smtClean="0"/>
                <a:t>dz</a:t>
              </a:r>
              <a:r>
                <a:rPr lang="en-US" sz="1400" dirty="0" smtClean="0"/>
                <a:t>/</a:t>
              </a:r>
              <a:r>
                <a:rPr lang="en-US" sz="1400" dirty="0" err="1" smtClean="0"/>
                <a:t>dt</a:t>
              </a:r>
              <a:endParaRPr lang="en-US" sz="1400" dirty="0"/>
            </a:p>
          </p:txBody>
        </p:sp>
        <p:cxnSp>
          <p:nvCxnSpPr>
            <p:cNvPr id="9" name="Straight Arrow Connector 8"/>
            <p:cNvCxnSpPr/>
            <p:nvPr/>
          </p:nvCxnSpPr>
          <p:spPr>
            <a:xfrm rot="5400000" flipH="1" flipV="1">
              <a:off x="1829594" y="3352006"/>
              <a:ext cx="304800" cy="1588"/>
            </a:xfrm>
            <a:prstGeom prst="straightConnector1">
              <a:avLst/>
            </a:prstGeom>
            <a:ln w="222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505200"/>
              <a:ext cx="685800" cy="523220"/>
            </a:xfrm>
            <a:prstGeom prst="rect">
              <a:avLst/>
            </a:prstGeom>
            <a:noFill/>
            <a:ln>
              <a:solidFill>
                <a:schemeClr val="accent3">
                  <a:lumMod val="75000"/>
                </a:schemeClr>
              </a:solidFill>
            </a:ln>
          </p:spPr>
          <p:txBody>
            <a:bodyPr wrap="square" rtlCol="0">
              <a:spAutoFit/>
            </a:bodyPr>
            <a:lstStyle/>
            <a:p>
              <a:r>
                <a:rPr lang="en-US" sz="1400" dirty="0" smtClean="0"/>
                <a:t>Typical</a:t>
              </a:r>
            </a:p>
            <a:p>
              <a:r>
                <a:rPr lang="en-US" sz="1400" dirty="0" err="1" smtClean="0"/>
                <a:t>dz</a:t>
              </a:r>
              <a:r>
                <a:rPr lang="en-US" sz="1400" dirty="0" smtClean="0"/>
                <a:t>/</a:t>
              </a:r>
              <a:r>
                <a:rPr lang="en-US" sz="1400" dirty="0" err="1" smtClean="0"/>
                <a:t>dt</a:t>
              </a:r>
              <a:endParaRPr lang="en-US" sz="1400" dirty="0"/>
            </a:p>
          </p:txBody>
        </p:sp>
        <p:cxnSp>
          <p:nvCxnSpPr>
            <p:cNvPr id="12" name="Straight Arrow Connector 11"/>
            <p:cNvCxnSpPr/>
            <p:nvPr/>
          </p:nvCxnSpPr>
          <p:spPr>
            <a:xfrm rot="5400000" flipH="1" flipV="1">
              <a:off x="2058194" y="3352006"/>
              <a:ext cx="304800" cy="1588"/>
            </a:xfrm>
            <a:prstGeom prst="straightConnector1">
              <a:avLst/>
            </a:prstGeom>
            <a:ln w="222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3505200"/>
              <a:ext cx="685800" cy="523220"/>
            </a:xfrm>
            <a:prstGeom prst="rect">
              <a:avLst/>
            </a:prstGeom>
            <a:noFill/>
            <a:ln>
              <a:solidFill>
                <a:schemeClr val="accent3">
                  <a:lumMod val="75000"/>
                </a:schemeClr>
              </a:solidFill>
            </a:ln>
          </p:spPr>
          <p:txBody>
            <a:bodyPr wrap="square" rtlCol="0">
              <a:spAutoFit/>
            </a:bodyPr>
            <a:lstStyle/>
            <a:p>
              <a:r>
                <a:rPr lang="en-US" sz="1400" dirty="0" smtClean="0"/>
                <a:t>Wind Speed</a:t>
              </a:r>
              <a:endParaRPr lang="en-US" sz="1400" dirty="0"/>
            </a:p>
          </p:txBody>
        </p:sp>
        <p:cxnSp>
          <p:nvCxnSpPr>
            <p:cNvPr id="14" name="Straight Arrow Connector 13"/>
            <p:cNvCxnSpPr/>
            <p:nvPr/>
          </p:nvCxnSpPr>
          <p:spPr>
            <a:xfrm rot="5400000" flipH="1" flipV="1">
              <a:off x="3963194" y="3352006"/>
              <a:ext cx="304800" cy="1588"/>
            </a:xfrm>
            <a:prstGeom prst="straightConnector1">
              <a:avLst/>
            </a:prstGeom>
            <a:ln w="222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3" cstate="print"/>
          <a:srcRect l="17087" t="15915" r="2913" b="3448"/>
          <a:stretch>
            <a:fillRect/>
          </a:stretch>
        </p:blipFill>
        <p:spPr bwMode="auto">
          <a:xfrm>
            <a:off x="1524000" y="4038600"/>
            <a:ext cx="3821028" cy="2819400"/>
          </a:xfrm>
          <a:prstGeom prst="rect">
            <a:avLst/>
          </a:prstGeom>
          <a:noFill/>
          <a:ln w="9525">
            <a:noFill/>
            <a:miter lim="800000"/>
            <a:headEnd/>
            <a:tailEnd/>
          </a:ln>
        </p:spPr>
      </p:pic>
      <p:sp>
        <p:nvSpPr>
          <p:cNvPr id="18" name="Rectangle 17"/>
          <p:cNvSpPr/>
          <p:nvPr/>
        </p:nvSpPr>
        <p:spPr>
          <a:xfrm>
            <a:off x="1828800" y="4267199"/>
            <a:ext cx="3429000" cy="762000"/>
          </a:xfrm>
          <a:prstGeom prst="rect">
            <a:avLst/>
          </a:prstGeom>
          <a:solidFill>
            <a:schemeClr val="accent6">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00400" y="4343399"/>
            <a:ext cx="1981200" cy="609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1905000"/>
            <a:ext cx="927883" cy="369332"/>
          </a:xfrm>
          <a:prstGeom prst="rect">
            <a:avLst/>
          </a:prstGeom>
          <a:noFill/>
        </p:spPr>
        <p:txBody>
          <a:bodyPr wrap="none" rtlCol="0">
            <a:spAutoFit/>
          </a:bodyPr>
          <a:lstStyle/>
          <a:p>
            <a:r>
              <a:rPr lang="en-US" dirty="0" smtClean="0"/>
              <a:t>Fast Fall</a:t>
            </a:r>
            <a:endParaRPr lang="en-US" dirty="0"/>
          </a:p>
        </p:txBody>
      </p:sp>
      <p:sp>
        <p:nvSpPr>
          <p:cNvPr id="23" name="TextBox 22"/>
          <p:cNvSpPr txBox="1"/>
          <p:nvPr/>
        </p:nvSpPr>
        <p:spPr>
          <a:xfrm>
            <a:off x="304800" y="5181600"/>
            <a:ext cx="927883" cy="646331"/>
          </a:xfrm>
          <a:prstGeom prst="rect">
            <a:avLst/>
          </a:prstGeom>
          <a:noFill/>
        </p:spPr>
        <p:txBody>
          <a:bodyPr wrap="none" rtlCol="0">
            <a:spAutoFit/>
          </a:bodyPr>
          <a:lstStyle/>
          <a:p>
            <a:pPr algn="ctr"/>
            <a:r>
              <a:rPr lang="en-US" dirty="0" smtClean="0"/>
              <a:t>Partial </a:t>
            </a:r>
          </a:p>
          <a:p>
            <a:pPr algn="ctr"/>
            <a:r>
              <a:rPr lang="en-US" dirty="0" smtClean="0"/>
              <a:t>Fast Fall</a:t>
            </a:r>
            <a:endParaRPr lang="en-US" dirty="0"/>
          </a:p>
        </p:txBody>
      </p:sp>
      <p:sp>
        <p:nvSpPr>
          <p:cNvPr id="20" name="Rectangle 19"/>
          <p:cNvSpPr/>
          <p:nvPr/>
        </p:nvSpPr>
        <p:spPr>
          <a:xfrm>
            <a:off x="2286000" y="914400"/>
            <a:ext cx="2895600" cy="2286000"/>
          </a:xfrm>
          <a:prstGeom prst="rect">
            <a:avLst/>
          </a:prstGeom>
          <a:solidFill>
            <a:schemeClr val="accent6">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0" y="914400"/>
            <a:ext cx="2895600" cy="228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Fast Falls and Partial Fast Falls</a:t>
            </a:r>
            <a:endParaRPr lang="en-US" sz="2800" dirty="0">
              <a:solidFill>
                <a:schemeClr val="bg1"/>
              </a:solidFill>
            </a:endParaRPr>
          </a:p>
        </p:txBody>
      </p:sp>
      <p:pic>
        <p:nvPicPr>
          <p:cNvPr id="26" name="Picture 25" descr="EOL_logo_trans_bg.gif"/>
          <p:cNvPicPr>
            <a:picLocks noChangeAspect="1"/>
          </p:cNvPicPr>
          <p:nvPr/>
        </p:nvPicPr>
        <p:blipFill>
          <a:blip r:embed="rId4" cstate="print"/>
          <a:stretch>
            <a:fillRect/>
          </a:stretch>
        </p:blipFill>
        <p:spPr>
          <a:xfrm>
            <a:off x="0" y="5873572"/>
            <a:ext cx="990600" cy="984428"/>
          </a:xfrm>
          <a:prstGeom prst="rect">
            <a:avLst/>
          </a:prstGeom>
        </p:spPr>
      </p:pic>
      <p:sp>
        <p:nvSpPr>
          <p:cNvPr id="27" name="TextBox 26"/>
          <p:cNvSpPr txBox="1"/>
          <p:nvPr/>
        </p:nvSpPr>
        <p:spPr>
          <a:xfrm>
            <a:off x="5638800" y="2819400"/>
            <a:ext cx="3505200" cy="1754326"/>
          </a:xfrm>
          <a:prstGeom prst="rect">
            <a:avLst/>
          </a:prstGeom>
          <a:noFill/>
        </p:spPr>
        <p:txBody>
          <a:bodyPr wrap="square" rtlCol="0">
            <a:spAutoFit/>
          </a:bodyPr>
          <a:lstStyle/>
          <a:p>
            <a:r>
              <a:rPr lang="en-US" b="1" dirty="0" smtClean="0"/>
              <a:t>Cause</a:t>
            </a:r>
          </a:p>
          <a:p>
            <a:r>
              <a:rPr lang="en-US" dirty="0" smtClean="0"/>
              <a:t>The parachute failed to deploy or deployed late (partial fast fall) . </a:t>
            </a:r>
          </a:p>
          <a:p>
            <a:r>
              <a:rPr lang="en-US" dirty="0" smtClean="0"/>
              <a:t>This often results in a tumbling action in the dropsonde.  The wind speed and direction are unreliable.</a:t>
            </a:r>
            <a:endParaRPr lang="en-US" dirty="0"/>
          </a:p>
        </p:txBody>
      </p:sp>
      <p:sp>
        <p:nvSpPr>
          <p:cNvPr id="28" name="TextBox 27"/>
          <p:cNvSpPr txBox="1"/>
          <p:nvPr/>
        </p:nvSpPr>
        <p:spPr>
          <a:xfrm>
            <a:off x="5638800" y="4826675"/>
            <a:ext cx="3505200" cy="2031325"/>
          </a:xfrm>
          <a:prstGeom prst="rect">
            <a:avLst/>
          </a:prstGeom>
          <a:noFill/>
        </p:spPr>
        <p:txBody>
          <a:bodyPr wrap="square" rtlCol="0">
            <a:spAutoFit/>
          </a:bodyPr>
          <a:lstStyle/>
          <a:p>
            <a:r>
              <a:rPr lang="en-US" b="1" dirty="0" smtClean="0"/>
              <a:t>Corrections</a:t>
            </a:r>
          </a:p>
          <a:p>
            <a:r>
              <a:rPr lang="en-US" dirty="0" smtClean="0"/>
              <a:t>For these soundings the wind speed, wind direction and vertical wind parameters were set to missing during the period of fast fall.</a:t>
            </a:r>
          </a:p>
          <a:p>
            <a:endParaRPr lang="en-US" dirty="0"/>
          </a:p>
        </p:txBody>
      </p:sp>
      <p:sp>
        <p:nvSpPr>
          <p:cNvPr id="30" name="Rectangle 29"/>
          <p:cNvSpPr/>
          <p:nvPr/>
        </p:nvSpPr>
        <p:spPr>
          <a:xfrm>
            <a:off x="1676400" y="914400"/>
            <a:ext cx="685800" cy="2286000"/>
          </a:xfrm>
          <a:prstGeom prst="rect">
            <a:avLst/>
          </a:prstGeom>
          <a:solidFill>
            <a:schemeClr val="accent6">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828800" y="4267200"/>
            <a:ext cx="685800" cy="2438400"/>
          </a:xfrm>
          <a:prstGeom prst="rect">
            <a:avLst/>
          </a:prstGeom>
          <a:solidFill>
            <a:schemeClr val="accent6">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4" grpId="0" animBg="1"/>
      <p:bldP spid="27" grpId="0"/>
      <p:bldP spid="28" grpId="0"/>
      <p:bldP spid="30" grpId="0" animBg="1"/>
      <p:bldP spid="30" grpId="1" animBg="1"/>
      <p:bldP spid="31" grpId="0" animBg="1"/>
      <p:bldP spid="3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PTU Offsets</a:t>
            </a:r>
            <a:endParaRPr lang="en-US" sz="2800" dirty="0">
              <a:solidFill>
                <a:schemeClr val="bg1"/>
              </a:solidFill>
            </a:endParaRPr>
          </a:p>
        </p:txBody>
      </p:sp>
      <p:sp>
        <p:nvSpPr>
          <p:cNvPr id="6" name="TextBox 5"/>
          <p:cNvSpPr txBox="1"/>
          <p:nvPr/>
        </p:nvSpPr>
        <p:spPr>
          <a:xfrm>
            <a:off x="6400800" y="1600200"/>
            <a:ext cx="2743200" cy="4247317"/>
          </a:xfrm>
          <a:prstGeom prst="rect">
            <a:avLst/>
          </a:prstGeom>
          <a:noFill/>
        </p:spPr>
        <p:txBody>
          <a:bodyPr wrap="square" rtlCol="0">
            <a:spAutoFit/>
          </a:bodyPr>
          <a:lstStyle/>
          <a:p>
            <a:r>
              <a:rPr lang="en-US" b="1" dirty="0" smtClean="0"/>
              <a:t>Issue</a:t>
            </a:r>
          </a:p>
          <a:p>
            <a:r>
              <a:rPr lang="en-US" dirty="0" smtClean="0"/>
              <a:t>Six soundings had large, temporary offsets in pressure, temperature and humidity.</a:t>
            </a:r>
          </a:p>
          <a:p>
            <a:endParaRPr lang="en-US" dirty="0" smtClean="0"/>
          </a:p>
          <a:p>
            <a:r>
              <a:rPr lang="en-US" b="1" dirty="0" smtClean="0"/>
              <a:t>Cause</a:t>
            </a:r>
          </a:p>
          <a:p>
            <a:r>
              <a:rPr lang="en-US" dirty="0" smtClean="0"/>
              <a:t>A PTU firmware problem that has since been corrected.</a:t>
            </a:r>
          </a:p>
          <a:p>
            <a:endParaRPr lang="en-US" dirty="0" smtClean="0"/>
          </a:p>
          <a:p>
            <a:r>
              <a:rPr lang="en-US" b="1" dirty="0" smtClean="0"/>
              <a:t>Corrections</a:t>
            </a:r>
          </a:p>
          <a:p>
            <a:r>
              <a:rPr lang="en-US" dirty="0" smtClean="0"/>
              <a:t>The PTU data during these periods were set to missing.</a:t>
            </a:r>
            <a:endParaRPr lang="en-US" dirty="0"/>
          </a:p>
        </p:txBody>
      </p:sp>
      <p:pic>
        <p:nvPicPr>
          <p:cNvPr id="20" name="Picture 7"/>
          <p:cNvPicPr>
            <a:picLocks noChangeAspect="1" noChangeArrowheads="1"/>
          </p:cNvPicPr>
          <p:nvPr/>
        </p:nvPicPr>
        <p:blipFill>
          <a:blip r:embed="rId2" cstate="print"/>
          <a:srcRect l="17379" t="16048" r="3398" b="3316"/>
          <a:stretch>
            <a:fillRect/>
          </a:stretch>
        </p:blipFill>
        <p:spPr bwMode="auto">
          <a:xfrm>
            <a:off x="304800" y="1524000"/>
            <a:ext cx="5943600" cy="4428564"/>
          </a:xfrm>
          <a:prstGeom prst="rect">
            <a:avLst/>
          </a:prstGeom>
          <a:noFill/>
          <a:ln w="9525">
            <a:noFill/>
            <a:miter lim="800000"/>
            <a:headEnd/>
            <a:tailEnd/>
          </a:ln>
        </p:spPr>
      </p:pic>
      <p:pic>
        <p:nvPicPr>
          <p:cNvPr id="5" name="Picture 4" descr="EOL_logo_trans_bg.gif"/>
          <p:cNvPicPr>
            <a:picLocks noChangeAspect="1"/>
          </p:cNvPicPr>
          <p:nvPr/>
        </p:nvPicPr>
        <p:blipFill>
          <a:blip r:embed="rId3" cstate="print"/>
          <a:stretch>
            <a:fillRect/>
          </a:stretch>
        </p:blipFill>
        <p:spPr>
          <a:xfrm>
            <a:off x="0" y="5873572"/>
            <a:ext cx="990600" cy="9844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OL_logo_trans_bg.gif"/>
          <p:cNvPicPr>
            <a:picLocks noChangeAspect="1"/>
          </p:cNvPicPr>
          <p:nvPr/>
        </p:nvPicPr>
        <p:blipFill>
          <a:blip r:embed="rId2" cstate="print"/>
          <a:stretch>
            <a:fillRect/>
          </a:stretch>
        </p:blipFill>
        <p:spPr>
          <a:xfrm>
            <a:off x="0" y="5873572"/>
            <a:ext cx="990600" cy="984428"/>
          </a:xfrm>
          <a:prstGeom prst="rect">
            <a:avLst/>
          </a:prstGeom>
        </p:spPr>
      </p:pic>
      <p:sp>
        <p:nvSpPr>
          <p:cNvPr id="2" name="TextBox 1"/>
          <p:cNvSpPr txBox="1"/>
          <p:nvPr/>
        </p:nvSpPr>
        <p:spPr>
          <a:xfrm>
            <a:off x="0" y="0"/>
            <a:ext cx="9144000" cy="523220"/>
          </a:xfrm>
          <a:prstGeom prst="rect">
            <a:avLst/>
          </a:prstGeom>
          <a:solidFill>
            <a:srgbClr val="0070C0"/>
          </a:solidFill>
        </p:spPr>
        <p:txBody>
          <a:bodyPr wrap="square" rtlCol="0">
            <a:spAutoFit/>
          </a:bodyPr>
          <a:lstStyle/>
          <a:p>
            <a:pPr algn="ctr"/>
            <a:r>
              <a:rPr lang="en-US" sz="2800" dirty="0" smtClean="0">
                <a:solidFill>
                  <a:schemeClr val="bg1"/>
                </a:solidFill>
              </a:rPr>
              <a:t>PTU Oscillations</a:t>
            </a:r>
            <a:endParaRPr lang="en-US" sz="2800" dirty="0">
              <a:solidFill>
                <a:schemeClr val="bg1"/>
              </a:solidFill>
            </a:endParaRPr>
          </a:p>
        </p:txBody>
      </p:sp>
      <p:sp>
        <p:nvSpPr>
          <p:cNvPr id="6" name="TextBox 5"/>
          <p:cNvSpPr txBox="1"/>
          <p:nvPr/>
        </p:nvSpPr>
        <p:spPr>
          <a:xfrm>
            <a:off x="6172200" y="4826675"/>
            <a:ext cx="2971800" cy="2031325"/>
          </a:xfrm>
          <a:prstGeom prst="rect">
            <a:avLst/>
          </a:prstGeom>
          <a:noFill/>
        </p:spPr>
        <p:txBody>
          <a:bodyPr wrap="square" rtlCol="0">
            <a:spAutoFit/>
          </a:bodyPr>
          <a:lstStyle/>
          <a:p>
            <a:r>
              <a:rPr lang="en-US" sz="1400" b="1" dirty="0" smtClean="0"/>
              <a:t>Corrections</a:t>
            </a:r>
          </a:p>
          <a:p>
            <a:r>
              <a:rPr lang="en-US" sz="1400" dirty="0" smtClean="0"/>
              <a:t>These files were processed through ASPEN with more restrictive QC parameters than are typically used.  This removed virtually all evidence of the oscillations (smaller scale residual effects can still be seen in the calculated </a:t>
            </a:r>
            <a:r>
              <a:rPr lang="en-US" sz="1400" dirty="0" err="1" smtClean="0"/>
              <a:t>dz</a:t>
            </a:r>
            <a:r>
              <a:rPr lang="en-US" sz="1400" dirty="0" smtClean="0"/>
              <a:t>/</a:t>
            </a:r>
            <a:r>
              <a:rPr lang="en-US" sz="1400" dirty="0" err="1" smtClean="0"/>
              <a:t>dt</a:t>
            </a:r>
            <a:r>
              <a:rPr lang="en-US" sz="1400" dirty="0" smtClean="0"/>
              <a:t>.  As a result, these soundings can be data sparse.</a:t>
            </a:r>
          </a:p>
        </p:txBody>
      </p:sp>
      <p:pic>
        <p:nvPicPr>
          <p:cNvPr id="7" name="Picture 3"/>
          <p:cNvPicPr>
            <a:picLocks noChangeAspect="1" noChangeArrowheads="1"/>
          </p:cNvPicPr>
          <p:nvPr/>
        </p:nvPicPr>
        <p:blipFill>
          <a:blip r:embed="rId3" cstate="print"/>
          <a:srcRect l="17059" t="15545" r="2941" b="1548"/>
          <a:stretch>
            <a:fillRect/>
          </a:stretch>
        </p:blipFill>
        <p:spPr bwMode="auto">
          <a:xfrm>
            <a:off x="152400" y="1828800"/>
            <a:ext cx="4267200" cy="3221318"/>
          </a:xfrm>
          <a:prstGeom prst="rect">
            <a:avLst/>
          </a:prstGeom>
          <a:noFill/>
          <a:ln w="9525">
            <a:noFill/>
            <a:miter lim="800000"/>
            <a:headEnd/>
            <a:tailEnd/>
          </a:ln>
        </p:spPr>
      </p:pic>
      <p:sp>
        <p:nvSpPr>
          <p:cNvPr id="8" name="Oval 7"/>
          <p:cNvSpPr/>
          <p:nvPr/>
        </p:nvSpPr>
        <p:spPr>
          <a:xfrm>
            <a:off x="1447800" y="2362200"/>
            <a:ext cx="1371600" cy="914400"/>
          </a:xfrm>
          <a:prstGeom prst="ellipse">
            <a:avLst/>
          </a:prstGeom>
          <a:solidFill>
            <a:schemeClr val="accent1">
              <a:alpha val="8000"/>
            </a:schemeClr>
          </a:solidFill>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4" cstate="print"/>
          <a:srcRect l="17255" t="16151" r="2745" b="2019"/>
          <a:stretch>
            <a:fillRect/>
          </a:stretch>
        </p:blipFill>
        <p:spPr bwMode="auto">
          <a:xfrm>
            <a:off x="152400" y="609600"/>
            <a:ext cx="5931568" cy="4419600"/>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l="3800" t="17969" r="2613" b="7031"/>
          <a:stretch>
            <a:fillRect/>
          </a:stretch>
        </p:blipFill>
        <p:spPr bwMode="auto">
          <a:xfrm>
            <a:off x="0" y="3918305"/>
            <a:ext cx="6032499" cy="2939695"/>
          </a:xfrm>
          <a:prstGeom prst="rect">
            <a:avLst/>
          </a:prstGeom>
          <a:noFill/>
          <a:ln w="9525">
            <a:noFill/>
            <a:miter lim="800000"/>
            <a:headEnd/>
            <a:tailEnd/>
          </a:ln>
        </p:spPr>
      </p:pic>
      <p:sp>
        <p:nvSpPr>
          <p:cNvPr id="10" name="Oval 9"/>
          <p:cNvSpPr/>
          <p:nvPr/>
        </p:nvSpPr>
        <p:spPr>
          <a:xfrm>
            <a:off x="2514600" y="5029200"/>
            <a:ext cx="1295400" cy="685800"/>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72200" y="533400"/>
            <a:ext cx="2971800" cy="954107"/>
          </a:xfrm>
          <a:prstGeom prst="rect">
            <a:avLst/>
          </a:prstGeom>
          <a:noFill/>
        </p:spPr>
        <p:txBody>
          <a:bodyPr wrap="square" rtlCol="0">
            <a:spAutoFit/>
          </a:bodyPr>
          <a:lstStyle/>
          <a:p>
            <a:r>
              <a:rPr lang="en-US" sz="1400" b="1" dirty="0" smtClean="0"/>
              <a:t>Issue</a:t>
            </a:r>
          </a:p>
          <a:p>
            <a:r>
              <a:rPr lang="en-US" sz="1400" dirty="0" smtClean="0"/>
              <a:t>27 dropsondes had varying degrees of noise or oscillations in the pressure, temperature and/or RH data.</a:t>
            </a:r>
            <a:endParaRPr lang="en-US" sz="1400" dirty="0"/>
          </a:p>
        </p:txBody>
      </p:sp>
      <p:sp>
        <p:nvSpPr>
          <p:cNvPr id="12" name="TextBox 11"/>
          <p:cNvSpPr txBox="1"/>
          <p:nvPr/>
        </p:nvSpPr>
        <p:spPr>
          <a:xfrm>
            <a:off x="6172200" y="1600200"/>
            <a:ext cx="2971800" cy="3108543"/>
          </a:xfrm>
          <a:prstGeom prst="rect">
            <a:avLst/>
          </a:prstGeom>
          <a:noFill/>
        </p:spPr>
        <p:txBody>
          <a:bodyPr wrap="square" rtlCol="0">
            <a:spAutoFit/>
          </a:bodyPr>
          <a:lstStyle/>
          <a:p>
            <a:r>
              <a:rPr lang="en-US" sz="1400" b="1" dirty="0" smtClean="0"/>
              <a:t>Cause</a:t>
            </a:r>
          </a:p>
          <a:p>
            <a:r>
              <a:rPr lang="en-US" sz="1400" dirty="0" smtClean="0"/>
              <a:t>This occurred for AVAPS II version A2/A3 and mainly for </a:t>
            </a:r>
            <a:r>
              <a:rPr lang="en-US" sz="1400" dirty="0" err="1" smtClean="0"/>
              <a:t>sondes</a:t>
            </a:r>
            <a:r>
              <a:rPr lang="en-US" sz="1400" dirty="0" smtClean="0"/>
              <a:t> manufactured after the tenth week of 2010.  After investigation by NCAR and Vaisala the cause was found to be RF energy from the dropsonde transmitter antenna inducing noise in the PTU module which was caused by a manufacturing change in the PTU module and tolerance of electronic components in the dropsonde.    The problem has been fixed as of AVAPS II version A5.</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5653</TotalTime>
  <Words>1559</Words>
  <Application>Microsoft Office PowerPoint</Application>
  <PresentationFormat>On-screen Show (4:3)</PresentationFormat>
  <Paragraphs>186</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Metro</vt:lpstr>
      <vt:lpstr>ITOP-2010 USAF C-130 Dropsonde Data Quality Control</vt:lpstr>
      <vt:lpstr>Slide 2</vt:lpstr>
      <vt:lpstr>Slide 3</vt:lpstr>
      <vt:lpstr>Quality Control of Dropsonde data</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Dropsonde Data Quality Control</dc:title>
  <dc:creator>kbeierle</dc:creator>
  <cp:lastModifiedBy>loehrer</cp:lastModifiedBy>
  <cp:revision>272</cp:revision>
  <dcterms:created xsi:type="dcterms:W3CDTF">2011-04-06T18:41:24Z</dcterms:created>
  <dcterms:modified xsi:type="dcterms:W3CDTF">2011-05-18T23:18:50Z</dcterms:modified>
</cp:coreProperties>
</file>