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6" r:id="rId2"/>
    <p:sldId id="305" r:id="rId3"/>
    <p:sldId id="304" r:id="rId4"/>
    <p:sldId id="261" r:id="rId5"/>
    <p:sldId id="276" r:id="rId6"/>
    <p:sldId id="277" r:id="rId7"/>
    <p:sldId id="280" r:id="rId8"/>
    <p:sldId id="281" r:id="rId9"/>
    <p:sldId id="283" r:id="rId10"/>
    <p:sldId id="312" r:id="rId11"/>
    <p:sldId id="290" r:id="rId12"/>
    <p:sldId id="293" r:id="rId13"/>
    <p:sldId id="294" r:id="rId14"/>
    <p:sldId id="291" r:id="rId15"/>
    <p:sldId id="287" r:id="rId16"/>
    <p:sldId id="288" r:id="rId17"/>
    <p:sldId id="256" r:id="rId18"/>
    <p:sldId id="301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ABAB"/>
    <a:srgbClr val="FFBDBD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9" autoAdjust="0"/>
    <p:restoredTop sz="94660"/>
  </p:normalViewPr>
  <p:slideViewPr>
    <p:cSldViewPr>
      <p:cViewPr>
        <p:scale>
          <a:sx n="84" d="100"/>
          <a:sy n="84" d="100"/>
        </p:scale>
        <p:origin x="-47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68B3B-C230-4C92-A3B1-02DED3A111E0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F6ED-E70C-4AEB-96C1-F1AB3BA29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C2F62-2D5D-4399-A5CB-3206095D153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CBAAD-8660-401F-9E3F-611415D9DDB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3356-ACE4-4658-A40F-FD5D3E02D3B7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CD6B-C845-4EE3-91FE-860B120360C8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0894-51FC-43AA-A944-E95BFD18F626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8975-5FC7-49FC-81EA-D6A3C8F96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081-E2E4-470C-BABB-49A88FF9B07E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4C0D-ED74-4B84-AC7E-122F708ED9D2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4C8D-20A4-4782-A013-9F000746C28B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960-D56B-4A76-9589-673543B2D70E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4B6-D8C2-4654-A080-1BA78A7C70D6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405-F4BA-4833-9A26-02B68A8C4229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ED8-9A77-4D36-B903-926A6B3580BC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D3AC-EDC4-4145-A162-E68000C5906F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F640D-E381-4E20-A7C5-45427B78CFC0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405-F4BA-4833-9A26-02B68A8C4229}" type="datetime8">
              <a:rPr lang="en-US" smtClean="0"/>
              <a:pPr/>
              <a:t>5/17/2011 10:01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077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Biogeochemical changes in the Wake of T. </a:t>
            </a:r>
            <a:r>
              <a:rPr lang="en-US" sz="2800" b="1" dirty="0" err="1" smtClean="0"/>
              <a:t>Megi</a:t>
            </a:r>
            <a:endParaRPr lang="en-US" sz="2800" b="1" dirty="0" smtClean="0"/>
          </a:p>
          <a:p>
            <a:endParaRPr lang="en-US" sz="2400" dirty="0" smtClean="0"/>
          </a:p>
          <a:p>
            <a:pPr algn="ctr"/>
            <a:r>
              <a:rPr lang="en-US" sz="2000" dirty="0" smtClean="0"/>
              <a:t>by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Craig McNeil </a:t>
            </a:r>
            <a:r>
              <a:rPr lang="en-US" sz="2000" dirty="0" smtClean="0"/>
              <a:t>and </a:t>
            </a:r>
            <a:r>
              <a:rPr lang="en-US" sz="2000" b="1" dirty="0" smtClean="0"/>
              <a:t>Eric D’Asaro </a:t>
            </a:r>
            <a:r>
              <a:rPr lang="en-US" sz="2000" dirty="0" smtClean="0"/>
              <a:t>(APL/UW)</a:t>
            </a:r>
          </a:p>
          <a:p>
            <a:endParaRPr lang="en-US" dirty="0" smtClean="0"/>
          </a:p>
          <a:p>
            <a:r>
              <a:rPr lang="en-US" dirty="0" smtClean="0"/>
              <a:t>Collaborations: </a:t>
            </a:r>
            <a:r>
              <a:rPr lang="en-US" b="1" dirty="0" smtClean="0"/>
              <a:t>Mark Altabet </a:t>
            </a:r>
            <a:r>
              <a:rPr lang="en-US" dirty="0" smtClean="0"/>
              <a:t>and  </a:t>
            </a:r>
            <a:r>
              <a:rPr lang="en-US" b="1" dirty="0" smtClean="0"/>
              <a:t>Laura </a:t>
            </a:r>
            <a:r>
              <a:rPr lang="en-US" b="1" dirty="0" err="1" smtClean="0"/>
              <a:t>Bistrow</a:t>
            </a:r>
            <a:r>
              <a:rPr lang="en-US" b="1" dirty="0" smtClean="0"/>
              <a:t> </a:t>
            </a:r>
            <a:r>
              <a:rPr lang="en-US" dirty="0" smtClean="0"/>
              <a:t>(U. </a:t>
            </a:r>
            <a:r>
              <a:rPr lang="en-US" dirty="0" smtClean="0"/>
              <a:t>Mass., </a:t>
            </a:r>
            <a:r>
              <a:rPr lang="en-US" dirty="0" smtClean="0"/>
              <a:t>Dartmouth) and </a:t>
            </a:r>
            <a:r>
              <a:rPr lang="en-US" b="1" dirty="0" smtClean="0"/>
              <a:t>Nathaniel Ostrom</a:t>
            </a:r>
            <a:r>
              <a:rPr lang="en-US" dirty="0" smtClean="0"/>
              <a:t> (Michigan State U.): mass-spectrometer analysis of N</a:t>
            </a:r>
            <a:r>
              <a:rPr lang="en-US" baseline="-25000" dirty="0" smtClean="0"/>
              <a:t>2</a:t>
            </a:r>
            <a:r>
              <a:rPr lang="en-US" dirty="0" smtClean="0"/>
              <a:t>/O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Ar</a:t>
            </a:r>
            <a:r>
              <a:rPr lang="en-US" dirty="0" smtClean="0"/>
              <a:t> gases and isotopic fractionation.  </a:t>
            </a:r>
            <a:r>
              <a:rPr lang="en-US" b="1" dirty="0" smtClean="0"/>
              <a:t>Simone Alin </a:t>
            </a:r>
            <a:r>
              <a:rPr lang="en-US" dirty="0" smtClean="0"/>
              <a:t>(PMEL) for DIC/</a:t>
            </a:r>
            <a:r>
              <a:rPr lang="en-US" dirty="0" err="1" smtClean="0"/>
              <a:t>TAlk</a:t>
            </a:r>
            <a:r>
              <a:rPr lang="en-US" dirty="0" smtClean="0"/>
              <a:t> analysis.</a:t>
            </a:r>
          </a:p>
          <a:p>
            <a:endParaRPr lang="en-US" dirty="0" smtClean="0"/>
          </a:p>
          <a:p>
            <a:r>
              <a:rPr lang="en-US" dirty="0" smtClean="0"/>
              <a:t>Acknowledgements: </a:t>
            </a:r>
            <a:r>
              <a:rPr lang="en-US" b="1" dirty="0" smtClean="0"/>
              <a:t>Ren-Chieh Lien</a:t>
            </a:r>
            <a:r>
              <a:rPr lang="en-US" dirty="0" smtClean="0"/>
              <a:t> and </a:t>
            </a:r>
            <a:r>
              <a:rPr lang="en-US" b="1" dirty="0" smtClean="0"/>
              <a:t>Tom Sanford </a:t>
            </a:r>
            <a:r>
              <a:rPr lang="en-US" dirty="0" smtClean="0"/>
              <a:t>(APL) for sharing EM-APEX </a:t>
            </a:r>
            <a:r>
              <a:rPr lang="en-US" dirty="0" smtClean="0"/>
              <a:t>data, </a:t>
            </a:r>
            <a:r>
              <a:rPr lang="en-US" b="1" dirty="0" smtClean="0"/>
              <a:t>Mike </a:t>
            </a:r>
            <a:r>
              <a:rPr lang="en-US" b="1" dirty="0" smtClean="0"/>
              <a:t>Ohmart</a:t>
            </a:r>
            <a:r>
              <a:rPr lang="en-US" dirty="0" smtClean="0"/>
              <a:t> (APL</a:t>
            </a:r>
            <a:r>
              <a:rPr lang="en-US" dirty="0" smtClean="0"/>
              <a:t>) and </a:t>
            </a:r>
            <a:r>
              <a:rPr lang="en-US" dirty="0" err="1" smtClean="0"/>
              <a:t>Revelle</a:t>
            </a:r>
            <a:r>
              <a:rPr lang="en-US" dirty="0" smtClean="0"/>
              <a:t> crew </a:t>
            </a:r>
            <a:r>
              <a:rPr lang="en-US" dirty="0" smtClean="0"/>
              <a:t>for </a:t>
            </a:r>
            <a:r>
              <a:rPr lang="en-US" dirty="0" smtClean="0"/>
              <a:t>all </a:t>
            </a:r>
            <a:r>
              <a:rPr lang="en-US" dirty="0" smtClean="0"/>
              <a:t>efforts during the recovery cruise, </a:t>
            </a:r>
            <a:r>
              <a:rPr lang="en-US" b="1" dirty="0" smtClean="0"/>
              <a:t>Chin-Chang </a:t>
            </a:r>
            <a:r>
              <a:rPr lang="en-US" b="1" dirty="0" smtClean="0"/>
              <a:t>Hung</a:t>
            </a:r>
            <a:r>
              <a:rPr lang="en-US" dirty="0" smtClean="0"/>
              <a:t> (Nat. Taiwan Ocean U.) for providing me with </a:t>
            </a:r>
            <a:r>
              <a:rPr lang="en-US" dirty="0" err="1" smtClean="0"/>
              <a:t>HazMat</a:t>
            </a:r>
            <a:r>
              <a:rPr lang="en-US" dirty="0" smtClean="0"/>
              <a:t> chemicals which saved the day!, </a:t>
            </a:r>
            <a:r>
              <a:rPr lang="en-US" dirty="0" smtClean="0"/>
              <a:t>and </a:t>
            </a:r>
            <a:r>
              <a:rPr lang="en-US" b="1" dirty="0" smtClean="0"/>
              <a:t>ONR</a:t>
            </a:r>
            <a:r>
              <a:rPr lang="en-US" dirty="0" smtClean="0"/>
              <a:t> for allowing me to participate in </a:t>
            </a:r>
            <a:r>
              <a:rPr lang="en-US" dirty="0" smtClean="0"/>
              <a:t>ITOP cruise.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6019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GasFlux</a:t>
            </a:r>
            <a:r>
              <a:rPr lang="en-US" dirty="0" smtClean="0"/>
              <a:t> work is NSF </a:t>
            </a:r>
            <a:r>
              <a:rPr lang="en-US" dirty="0" smtClean="0"/>
              <a:t>funding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405-F4BA-4833-9A26-02B68A8C4229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TALK-figure-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Picture 4" descr="TALK-figure-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35814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wake N</a:t>
            </a:r>
            <a:r>
              <a:rPr lang="en-US" baseline="-25000" dirty="0" smtClean="0"/>
              <a:t>2</a:t>
            </a:r>
            <a:r>
              <a:rPr lang="en-US" dirty="0" smtClean="0"/>
              <a:t>   : 103.3%</a:t>
            </a:r>
          </a:p>
          <a:p>
            <a:r>
              <a:rPr lang="en-US" dirty="0" smtClean="0"/>
              <a:t>out wake N</a:t>
            </a:r>
            <a:r>
              <a:rPr lang="en-US" baseline="-25000" dirty="0" smtClean="0"/>
              <a:t>2 </a:t>
            </a:r>
            <a:r>
              <a:rPr lang="en-US" dirty="0" smtClean="0"/>
              <a:t>: 102.3%</a:t>
            </a:r>
          </a:p>
          <a:p>
            <a:endParaRPr lang="en-US" dirty="0" smtClean="0"/>
          </a:p>
          <a:p>
            <a:r>
              <a:rPr lang="en-US" b="1" dirty="0" smtClean="0"/>
              <a:t>Think of N</a:t>
            </a:r>
            <a:r>
              <a:rPr lang="en-US" b="1" baseline="-25000" dirty="0" smtClean="0"/>
              <a:t>2</a:t>
            </a:r>
            <a:r>
              <a:rPr lang="en-US" b="1" dirty="0" smtClean="0"/>
              <a:t> as a proxy for ‘</a:t>
            </a:r>
            <a:r>
              <a:rPr lang="en-US" b="1" dirty="0" err="1" smtClean="0"/>
              <a:t>abiotic</a:t>
            </a:r>
            <a:r>
              <a:rPr lang="en-US" b="1" dirty="0" smtClean="0"/>
              <a:t> O</a:t>
            </a:r>
            <a:r>
              <a:rPr lang="en-US" b="1" baseline="-25000" dirty="0" smtClean="0"/>
              <a:t>2</a:t>
            </a:r>
            <a:r>
              <a:rPr lang="en-US" b="1" dirty="0" smtClean="0"/>
              <a:t>’</a:t>
            </a:r>
          </a:p>
          <a:p>
            <a:endParaRPr lang="en-US" dirty="0" smtClean="0"/>
          </a:p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increases due to bubble injection.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wake O</a:t>
            </a:r>
            <a:r>
              <a:rPr lang="en-US" baseline="-25000" dirty="0" smtClean="0"/>
              <a:t>2</a:t>
            </a:r>
            <a:r>
              <a:rPr lang="en-US" dirty="0" smtClean="0"/>
              <a:t>    : 100.5%, but variable.</a:t>
            </a:r>
          </a:p>
          <a:p>
            <a:r>
              <a:rPr lang="en-US" dirty="0" smtClean="0"/>
              <a:t>out wake O</a:t>
            </a:r>
            <a:r>
              <a:rPr lang="en-US" baseline="-25000" dirty="0" smtClean="0"/>
              <a:t>2</a:t>
            </a:r>
            <a:r>
              <a:rPr lang="en-US" dirty="0" smtClean="0"/>
              <a:t> : 101.2%</a:t>
            </a:r>
          </a:p>
          <a:p>
            <a:endParaRPr lang="en-US" dirty="0" smtClean="0"/>
          </a:p>
          <a:p>
            <a:r>
              <a:rPr lang="en-US" b="1" dirty="0" smtClean="0"/>
              <a:t>Biology important:</a:t>
            </a:r>
          </a:p>
          <a:p>
            <a:pPr>
              <a:buFontTx/>
              <a:buChar char="-"/>
            </a:pPr>
            <a:r>
              <a:rPr lang="en-US" dirty="0" smtClean="0"/>
              <a:t> sets O</a:t>
            </a:r>
            <a:r>
              <a:rPr lang="en-US" baseline="-25000" dirty="0" smtClean="0"/>
              <a:t>2</a:t>
            </a:r>
            <a:r>
              <a:rPr lang="en-US" dirty="0" smtClean="0"/>
              <a:t> profile being mixed</a:t>
            </a:r>
          </a:p>
          <a:p>
            <a:pPr>
              <a:buFontTx/>
              <a:buChar char="-"/>
            </a:pPr>
            <a:r>
              <a:rPr lang="en-US" dirty="0" smtClean="0"/>
              <a:t> wake net heterotrophic?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1143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1676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06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081-E2E4-470C-BABB-49A88FF9B07E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524000"/>
            <a:ext cx="6781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CTD CAST DATA: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(+ </a:t>
            </a:r>
            <a:r>
              <a:rPr lang="en-US" sz="2000" dirty="0" err="1" smtClean="0"/>
              <a:t>Chl</a:t>
            </a:r>
            <a:r>
              <a:rPr lang="en-US" sz="2000" dirty="0" smtClean="0"/>
              <a:t>?, yet to look)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Dissolved inorganic carbon system (PMEL analysis)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N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+ </a:t>
            </a:r>
            <a:r>
              <a:rPr lang="en-US" sz="2000" dirty="0" err="1" smtClean="0"/>
              <a:t>Ar</a:t>
            </a:r>
            <a:r>
              <a:rPr lang="en-US" sz="2000" dirty="0" smtClean="0"/>
              <a:t> + stable isotopes (</a:t>
            </a:r>
            <a:r>
              <a:rPr lang="en-US" sz="2000" dirty="0" smtClean="0"/>
              <a:t>U. Mass </a:t>
            </a:r>
            <a:r>
              <a:rPr lang="en-US" sz="2000" dirty="0" smtClean="0"/>
              <a:t>Dartmouth and MSU)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081-E2E4-470C-BABB-49A88FF9B07E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TALK-figure-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304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304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38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38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39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924800" y="304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72400" y="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228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3810000"/>
            <a:ext cx="169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decrease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7086600" y="3352800"/>
            <a:ext cx="1143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57400" y="2057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large variability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thermocline</a:t>
            </a:r>
            <a:r>
              <a:rPr lang="en-US" dirty="0" smtClean="0"/>
              <a:t> water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081-E2E4-470C-BABB-49A88FF9B07E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TALK-figure-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228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53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2362200"/>
            <a:ext cx="16002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2590800"/>
            <a:ext cx="1680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mostly</a:t>
            </a:r>
          </a:p>
          <a:p>
            <a:r>
              <a:rPr lang="en-US" dirty="0" smtClean="0"/>
              <a:t>salinity increase</a:t>
            </a:r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86000" y="5334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081-E2E4-470C-BABB-49A88FF9B07E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GAS-versus-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153400" cy="6348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3400" y="2514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b="1" dirty="0" smtClean="0"/>
              <a:t> max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0" y="1066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± fCO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106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DIC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962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O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2209800" y="838201"/>
            <a:ext cx="381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162800" y="838200"/>
            <a:ext cx="2286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90800" y="1600200"/>
            <a:ext cx="4572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191000" y="1447800"/>
            <a:ext cx="304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162800" y="1522412"/>
            <a:ext cx="381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191000" y="838200"/>
            <a:ext cx="304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19400" y="2514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fCO</a:t>
            </a:r>
            <a:r>
              <a:rPr lang="en-US" b="1" baseline="-25000" dirty="0" smtClean="0"/>
              <a:t>2</a:t>
            </a:r>
            <a:r>
              <a:rPr lang="en-US" b="1" dirty="0" smtClean="0"/>
              <a:t> min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905000" y="40386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Depends on mixing and </a:t>
            </a:r>
          </a:p>
          <a:p>
            <a:r>
              <a:rPr lang="en-US" dirty="0" smtClean="0"/>
              <a:t>depth of fCO</a:t>
            </a:r>
            <a:r>
              <a:rPr lang="en-US" baseline="-25000" dirty="0" smtClean="0"/>
              <a:t>2</a:t>
            </a:r>
            <a:r>
              <a:rPr lang="en-US" dirty="0" smtClean="0"/>
              <a:t> min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648200" y="40386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due to mixing up CO</a:t>
            </a:r>
            <a:r>
              <a:rPr lang="en-US" baseline="-25000" dirty="0" smtClean="0"/>
              <a:t>2</a:t>
            </a:r>
            <a:r>
              <a:rPr lang="en-US" dirty="0" smtClean="0"/>
              <a:t> rich deeper waters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934200" y="3962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in 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concentration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rot="16200000" flipV="1">
            <a:off x="2933700" y="64389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5260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392.5 </a:t>
            </a:r>
            <a:r>
              <a:rPr lang="en-US" dirty="0" err="1" smtClean="0"/>
              <a:t>ppm</a:t>
            </a:r>
            <a:r>
              <a:rPr lang="en-US" dirty="0" smtClean="0"/>
              <a:t> Mauna Loa during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3356-ACE4-4658-A40F-FD5D3E02D3B7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5334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FLOAT DATA</a:t>
            </a:r>
            <a:endParaRPr lang="en-US" sz="3600" b="1" dirty="0"/>
          </a:p>
        </p:txBody>
      </p:sp>
      <p:pic>
        <p:nvPicPr>
          <p:cNvPr id="7" name="Picture 6" descr="AllMegiFloa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527800" cy="489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2438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Sanford floats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5181600" y="48006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334000" y="3505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181600" y="3505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29200" y="3962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/>
              <a:t>D’Asaro</a:t>
            </a:r>
          </a:p>
          <a:p>
            <a:r>
              <a:rPr lang="en-US" dirty="0" smtClean="0"/>
              <a:t>floats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3356-ACE4-4658-A40F-FD5D3E02D3B7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TALK-figure-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38100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Dissolving</a:t>
            </a:r>
          </a:p>
          <a:p>
            <a:r>
              <a:rPr lang="en-US" sz="1600" dirty="0" smtClean="0"/>
              <a:t>bubbles and</a:t>
            </a:r>
          </a:p>
          <a:p>
            <a:r>
              <a:rPr lang="en-US" sz="1600" dirty="0" smtClean="0"/>
              <a:t>mixing into </a:t>
            </a:r>
          </a:p>
          <a:p>
            <a:r>
              <a:rPr lang="en-US" sz="1600" dirty="0" smtClean="0"/>
              <a:t>subsurface</a:t>
            </a:r>
          </a:p>
          <a:p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max 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86000" y="4191000"/>
            <a:ext cx="13716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43400" y="3962400"/>
            <a:ext cx="4038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3352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Slow degassing and respiration?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LK-figur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"/>
            <a:ext cx="8686800" cy="6515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457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CTD</a:t>
            </a:r>
          </a:p>
          <a:p>
            <a:r>
              <a:rPr lang="en-US" sz="1600" b="1" dirty="0" smtClean="0"/>
              <a:t>cast #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876800"/>
            <a:ext cx="762000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before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439694" y="36949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905500" y="54483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991894" y="21709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5715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848600" y="4800600"/>
            <a:ext cx="10668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multiple</a:t>
            </a:r>
          </a:p>
          <a:p>
            <a:r>
              <a:rPr lang="en-US" sz="1600" dirty="0" smtClean="0"/>
              <a:t>cuts into</a:t>
            </a:r>
          </a:p>
          <a:p>
            <a:r>
              <a:rPr lang="en-US" sz="1600" dirty="0" smtClean="0"/>
              <a:t>cold wake</a:t>
            </a:r>
            <a:endParaRPr lang="en-US" sz="1600" dirty="0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-419099" y="3314701"/>
            <a:ext cx="5105398" cy="304799"/>
          </a:xfrm>
          <a:prstGeom prst="line">
            <a:avLst/>
          </a:prstGeom>
          <a:ln w="508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15000" y="1066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before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133600" y="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Compare ship and float dissolved oxygen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448300" y="3924300"/>
            <a:ext cx="685800" cy="152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2611932" y="2858947"/>
            <a:ext cx="2029516" cy="1701478"/>
          </a:xfrm>
          <a:custGeom>
            <a:avLst/>
            <a:gdLst>
              <a:gd name="connsiteX0" fmla="*/ 212291 w 2029516"/>
              <a:gd name="connsiteY0" fmla="*/ 0 h 1701478"/>
              <a:gd name="connsiteX1" fmla="*/ 247015 w 2029516"/>
              <a:gd name="connsiteY1" fmla="*/ 23149 h 1701478"/>
              <a:gd name="connsiteX2" fmla="*/ 293314 w 2029516"/>
              <a:gd name="connsiteY2" fmla="*/ 69448 h 1701478"/>
              <a:gd name="connsiteX3" fmla="*/ 351187 w 2029516"/>
              <a:gd name="connsiteY3" fmla="*/ 115747 h 1701478"/>
              <a:gd name="connsiteX4" fmla="*/ 385911 w 2029516"/>
              <a:gd name="connsiteY4" fmla="*/ 138896 h 1701478"/>
              <a:gd name="connsiteX5" fmla="*/ 443784 w 2029516"/>
              <a:gd name="connsiteY5" fmla="*/ 185195 h 1701478"/>
              <a:gd name="connsiteX6" fmla="*/ 478509 w 2029516"/>
              <a:gd name="connsiteY6" fmla="*/ 208344 h 1701478"/>
              <a:gd name="connsiteX7" fmla="*/ 501658 w 2029516"/>
              <a:gd name="connsiteY7" fmla="*/ 231494 h 1701478"/>
              <a:gd name="connsiteX8" fmla="*/ 536382 w 2029516"/>
              <a:gd name="connsiteY8" fmla="*/ 243068 h 1701478"/>
              <a:gd name="connsiteX9" fmla="*/ 594255 w 2029516"/>
              <a:gd name="connsiteY9" fmla="*/ 277792 h 1701478"/>
              <a:gd name="connsiteX10" fmla="*/ 652129 w 2029516"/>
              <a:gd name="connsiteY10" fmla="*/ 335666 h 1701478"/>
              <a:gd name="connsiteX11" fmla="*/ 756301 w 2029516"/>
              <a:gd name="connsiteY11" fmla="*/ 393539 h 1701478"/>
              <a:gd name="connsiteX12" fmla="*/ 791025 w 2029516"/>
              <a:gd name="connsiteY12" fmla="*/ 428263 h 1701478"/>
              <a:gd name="connsiteX13" fmla="*/ 825749 w 2029516"/>
              <a:gd name="connsiteY13" fmla="*/ 439838 h 1701478"/>
              <a:gd name="connsiteX14" fmla="*/ 860473 w 2029516"/>
              <a:gd name="connsiteY14" fmla="*/ 462987 h 1701478"/>
              <a:gd name="connsiteX15" fmla="*/ 895197 w 2029516"/>
              <a:gd name="connsiteY15" fmla="*/ 474562 h 1701478"/>
              <a:gd name="connsiteX16" fmla="*/ 964645 w 2029516"/>
              <a:gd name="connsiteY16" fmla="*/ 509286 h 1701478"/>
              <a:gd name="connsiteX17" fmla="*/ 987795 w 2029516"/>
              <a:gd name="connsiteY17" fmla="*/ 532435 h 1701478"/>
              <a:gd name="connsiteX18" fmla="*/ 1091967 w 2029516"/>
              <a:gd name="connsiteY18" fmla="*/ 590309 h 1701478"/>
              <a:gd name="connsiteX19" fmla="*/ 1149840 w 2029516"/>
              <a:gd name="connsiteY19" fmla="*/ 601883 h 1701478"/>
              <a:gd name="connsiteX20" fmla="*/ 1219288 w 2029516"/>
              <a:gd name="connsiteY20" fmla="*/ 625033 h 1701478"/>
              <a:gd name="connsiteX21" fmla="*/ 1335035 w 2029516"/>
              <a:gd name="connsiteY21" fmla="*/ 659757 h 1701478"/>
              <a:gd name="connsiteX22" fmla="*/ 1369759 w 2029516"/>
              <a:gd name="connsiteY22" fmla="*/ 682906 h 1701478"/>
              <a:gd name="connsiteX23" fmla="*/ 1392909 w 2029516"/>
              <a:gd name="connsiteY23" fmla="*/ 706056 h 1701478"/>
              <a:gd name="connsiteX24" fmla="*/ 1427633 w 2029516"/>
              <a:gd name="connsiteY24" fmla="*/ 717630 h 1701478"/>
              <a:gd name="connsiteX25" fmla="*/ 1497081 w 2029516"/>
              <a:gd name="connsiteY25" fmla="*/ 763929 h 1701478"/>
              <a:gd name="connsiteX26" fmla="*/ 1601253 w 2029516"/>
              <a:gd name="connsiteY26" fmla="*/ 844952 h 1701478"/>
              <a:gd name="connsiteX27" fmla="*/ 1728574 w 2029516"/>
              <a:gd name="connsiteY27" fmla="*/ 879676 h 1701478"/>
              <a:gd name="connsiteX28" fmla="*/ 1763298 w 2029516"/>
              <a:gd name="connsiteY28" fmla="*/ 902825 h 1701478"/>
              <a:gd name="connsiteX29" fmla="*/ 1798022 w 2029516"/>
              <a:gd name="connsiteY29" fmla="*/ 914400 h 1701478"/>
              <a:gd name="connsiteX30" fmla="*/ 1844321 w 2029516"/>
              <a:gd name="connsiteY30" fmla="*/ 960699 h 1701478"/>
              <a:gd name="connsiteX31" fmla="*/ 1867471 w 2029516"/>
              <a:gd name="connsiteY31" fmla="*/ 983848 h 1701478"/>
              <a:gd name="connsiteX32" fmla="*/ 1913769 w 2029516"/>
              <a:gd name="connsiteY32" fmla="*/ 1030147 h 1701478"/>
              <a:gd name="connsiteX33" fmla="*/ 1925344 w 2029516"/>
              <a:gd name="connsiteY33" fmla="*/ 1064871 h 1701478"/>
              <a:gd name="connsiteX34" fmla="*/ 1960068 w 2029516"/>
              <a:gd name="connsiteY34" fmla="*/ 1099595 h 1701478"/>
              <a:gd name="connsiteX35" fmla="*/ 1983217 w 2029516"/>
              <a:gd name="connsiteY35" fmla="*/ 1134319 h 1701478"/>
              <a:gd name="connsiteX36" fmla="*/ 1994792 w 2029516"/>
              <a:gd name="connsiteY36" fmla="*/ 1180618 h 1701478"/>
              <a:gd name="connsiteX37" fmla="*/ 2006367 w 2029516"/>
              <a:gd name="connsiteY37" fmla="*/ 1238491 h 1701478"/>
              <a:gd name="connsiteX38" fmla="*/ 2017941 w 2029516"/>
              <a:gd name="connsiteY38" fmla="*/ 1273215 h 1701478"/>
              <a:gd name="connsiteX39" fmla="*/ 2029516 w 2029516"/>
              <a:gd name="connsiteY39" fmla="*/ 1319514 h 1701478"/>
              <a:gd name="connsiteX40" fmla="*/ 2006367 w 2029516"/>
              <a:gd name="connsiteY40" fmla="*/ 1481559 h 1701478"/>
              <a:gd name="connsiteX41" fmla="*/ 1983217 w 2029516"/>
              <a:gd name="connsiteY41" fmla="*/ 1504709 h 1701478"/>
              <a:gd name="connsiteX42" fmla="*/ 1960068 w 2029516"/>
              <a:gd name="connsiteY42" fmla="*/ 1539433 h 1701478"/>
              <a:gd name="connsiteX43" fmla="*/ 1925344 w 2029516"/>
              <a:gd name="connsiteY43" fmla="*/ 1551007 h 1701478"/>
              <a:gd name="connsiteX44" fmla="*/ 1867471 w 2029516"/>
              <a:gd name="connsiteY44" fmla="*/ 1597306 h 1701478"/>
              <a:gd name="connsiteX45" fmla="*/ 1774873 w 2029516"/>
              <a:gd name="connsiteY45" fmla="*/ 1632030 h 1701478"/>
              <a:gd name="connsiteX46" fmla="*/ 1416058 w 2029516"/>
              <a:gd name="connsiteY46" fmla="*/ 1655180 h 1701478"/>
              <a:gd name="connsiteX47" fmla="*/ 1381334 w 2029516"/>
              <a:gd name="connsiteY47" fmla="*/ 1666754 h 1701478"/>
              <a:gd name="connsiteX48" fmla="*/ 1196139 w 2029516"/>
              <a:gd name="connsiteY48" fmla="*/ 1689904 h 1701478"/>
              <a:gd name="connsiteX49" fmla="*/ 895197 w 2029516"/>
              <a:gd name="connsiteY49" fmla="*/ 1678329 h 1701478"/>
              <a:gd name="connsiteX50" fmla="*/ 825749 w 2029516"/>
              <a:gd name="connsiteY50" fmla="*/ 1655180 h 1701478"/>
              <a:gd name="connsiteX51" fmla="*/ 698427 w 2029516"/>
              <a:gd name="connsiteY51" fmla="*/ 1643605 h 1701478"/>
              <a:gd name="connsiteX52" fmla="*/ 663703 w 2029516"/>
              <a:gd name="connsiteY52" fmla="*/ 1632030 h 1701478"/>
              <a:gd name="connsiteX53" fmla="*/ 490083 w 2029516"/>
              <a:gd name="connsiteY53" fmla="*/ 1655180 h 1701478"/>
              <a:gd name="connsiteX54" fmla="*/ 420635 w 2029516"/>
              <a:gd name="connsiteY54" fmla="*/ 1689904 h 1701478"/>
              <a:gd name="connsiteX55" fmla="*/ 339612 w 2029516"/>
              <a:gd name="connsiteY55" fmla="*/ 1701478 h 1701478"/>
              <a:gd name="connsiteX56" fmla="*/ 165992 w 2029516"/>
              <a:gd name="connsiteY56" fmla="*/ 1689904 h 17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029516" h="1701478">
                <a:moveTo>
                  <a:pt x="212291" y="0"/>
                </a:moveTo>
                <a:cubicBezTo>
                  <a:pt x="223866" y="7716"/>
                  <a:pt x="236453" y="14096"/>
                  <a:pt x="247015" y="23149"/>
                </a:cubicBezTo>
                <a:cubicBezTo>
                  <a:pt x="263586" y="37353"/>
                  <a:pt x="275154" y="57341"/>
                  <a:pt x="293314" y="69448"/>
                </a:cubicBezTo>
                <a:cubicBezTo>
                  <a:pt x="400190" y="140698"/>
                  <a:pt x="268723" y="49775"/>
                  <a:pt x="351187" y="115747"/>
                </a:cubicBezTo>
                <a:cubicBezTo>
                  <a:pt x="362050" y="124437"/>
                  <a:pt x="374336" y="131180"/>
                  <a:pt x="385911" y="138896"/>
                </a:cubicBezTo>
                <a:cubicBezTo>
                  <a:pt x="424933" y="197430"/>
                  <a:pt x="387877" y="157242"/>
                  <a:pt x="443784" y="185195"/>
                </a:cubicBezTo>
                <a:cubicBezTo>
                  <a:pt x="456227" y="191416"/>
                  <a:pt x="467646" y="199654"/>
                  <a:pt x="478509" y="208344"/>
                </a:cubicBezTo>
                <a:cubicBezTo>
                  <a:pt x="487030" y="215161"/>
                  <a:pt x="492300" y="225879"/>
                  <a:pt x="501658" y="231494"/>
                </a:cubicBezTo>
                <a:cubicBezTo>
                  <a:pt x="512120" y="237771"/>
                  <a:pt x="524807" y="239210"/>
                  <a:pt x="536382" y="243068"/>
                </a:cubicBezTo>
                <a:cubicBezTo>
                  <a:pt x="635345" y="342035"/>
                  <a:pt x="474062" y="187648"/>
                  <a:pt x="594255" y="277792"/>
                </a:cubicBezTo>
                <a:cubicBezTo>
                  <a:pt x="616081" y="294161"/>
                  <a:pt x="629429" y="320533"/>
                  <a:pt x="652129" y="335666"/>
                </a:cubicBezTo>
                <a:cubicBezTo>
                  <a:pt x="731729" y="388732"/>
                  <a:pt x="695183" y="373166"/>
                  <a:pt x="756301" y="393539"/>
                </a:cubicBezTo>
                <a:cubicBezTo>
                  <a:pt x="767876" y="405114"/>
                  <a:pt x="777405" y="419183"/>
                  <a:pt x="791025" y="428263"/>
                </a:cubicBezTo>
                <a:cubicBezTo>
                  <a:pt x="801177" y="435031"/>
                  <a:pt x="814836" y="434382"/>
                  <a:pt x="825749" y="439838"/>
                </a:cubicBezTo>
                <a:cubicBezTo>
                  <a:pt x="838191" y="446059"/>
                  <a:pt x="848031" y="456766"/>
                  <a:pt x="860473" y="462987"/>
                </a:cubicBezTo>
                <a:cubicBezTo>
                  <a:pt x="871386" y="468443"/>
                  <a:pt x="884284" y="469106"/>
                  <a:pt x="895197" y="474562"/>
                </a:cubicBezTo>
                <a:cubicBezTo>
                  <a:pt x="984948" y="519438"/>
                  <a:pt x="877365" y="480192"/>
                  <a:pt x="964645" y="509286"/>
                </a:cubicBezTo>
                <a:cubicBezTo>
                  <a:pt x="972362" y="517002"/>
                  <a:pt x="979065" y="525887"/>
                  <a:pt x="987795" y="532435"/>
                </a:cubicBezTo>
                <a:cubicBezTo>
                  <a:pt x="1030898" y="564762"/>
                  <a:pt x="1046854" y="579031"/>
                  <a:pt x="1091967" y="590309"/>
                </a:cubicBezTo>
                <a:cubicBezTo>
                  <a:pt x="1111053" y="595080"/>
                  <a:pt x="1130860" y="596707"/>
                  <a:pt x="1149840" y="601883"/>
                </a:cubicBezTo>
                <a:cubicBezTo>
                  <a:pt x="1173382" y="608304"/>
                  <a:pt x="1195615" y="619115"/>
                  <a:pt x="1219288" y="625033"/>
                </a:cubicBezTo>
                <a:cubicBezTo>
                  <a:pt x="1245173" y="631504"/>
                  <a:pt x="1318122" y="648482"/>
                  <a:pt x="1335035" y="659757"/>
                </a:cubicBezTo>
                <a:cubicBezTo>
                  <a:pt x="1346610" y="667473"/>
                  <a:pt x="1358896" y="674216"/>
                  <a:pt x="1369759" y="682906"/>
                </a:cubicBezTo>
                <a:cubicBezTo>
                  <a:pt x="1378281" y="689723"/>
                  <a:pt x="1383551" y="700441"/>
                  <a:pt x="1392909" y="706056"/>
                </a:cubicBezTo>
                <a:cubicBezTo>
                  <a:pt x="1403371" y="712333"/>
                  <a:pt x="1416058" y="713772"/>
                  <a:pt x="1427633" y="717630"/>
                </a:cubicBezTo>
                <a:cubicBezTo>
                  <a:pt x="1450782" y="733063"/>
                  <a:pt x="1477408" y="744256"/>
                  <a:pt x="1497081" y="763929"/>
                </a:cubicBezTo>
                <a:cubicBezTo>
                  <a:pt x="1527041" y="793889"/>
                  <a:pt x="1559720" y="831108"/>
                  <a:pt x="1601253" y="844952"/>
                </a:cubicBezTo>
                <a:cubicBezTo>
                  <a:pt x="1689365" y="874322"/>
                  <a:pt x="1646773" y="863315"/>
                  <a:pt x="1728574" y="879676"/>
                </a:cubicBezTo>
                <a:cubicBezTo>
                  <a:pt x="1740149" y="887392"/>
                  <a:pt x="1750856" y="896604"/>
                  <a:pt x="1763298" y="902825"/>
                </a:cubicBezTo>
                <a:cubicBezTo>
                  <a:pt x="1774211" y="908281"/>
                  <a:pt x="1788094" y="907308"/>
                  <a:pt x="1798022" y="914400"/>
                </a:cubicBezTo>
                <a:cubicBezTo>
                  <a:pt x="1815782" y="927086"/>
                  <a:pt x="1828888" y="945266"/>
                  <a:pt x="1844321" y="960699"/>
                </a:cubicBezTo>
                <a:lnTo>
                  <a:pt x="1867471" y="983848"/>
                </a:lnTo>
                <a:cubicBezTo>
                  <a:pt x="1898334" y="1076443"/>
                  <a:pt x="1852039" y="968417"/>
                  <a:pt x="1913769" y="1030147"/>
                </a:cubicBezTo>
                <a:cubicBezTo>
                  <a:pt x="1922396" y="1038774"/>
                  <a:pt x="1918576" y="1054719"/>
                  <a:pt x="1925344" y="1064871"/>
                </a:cubicBezTo>
                <a:cubicBezTo>
                  <a:pt x="1934424" y="1078491"/>
                  <a:pt x="1949589" y="1087020"/>
                  <a:pt x="1960068" y="1099595"/>
                </a:cubicBezTo>
                <a:cubicBezTo>
                  <a:pt x="1968974" y="1110282"/>
                  <a:pt x="1975501" y="1122744"/>
                  <a:pt x="1983217" y="1134319"/>
                </a:cubicBezTo>
                <a:cubicBezTo>
                  <a:pt x="1987075" y="1149752"/>
                  <a:pt x="1991341" y="1165089"/>
                  <a:pt x="1994792" y="1180618"/>
                </a:cubicBezTo>
                <a:cubicBezTo>
                  <a:pt x="1999060" y="1199823"/>
                  <a:pt x="2001596" y="1219405"/>
                  <a:pt x="2006367" y="1238491"/>
                </a:cubicBezTo>
                <a:cubicBezTo>
                  <a:pt x="2009326" y="1250327"/>
                  <a:pt x="2014589" y="1261484"/>
                  <a:pt x="2017941" y="1273215"/>
                </a:cubicBezTo>
                <a:cubicBezTo>
                  <a:pt x="2022311" y="1288511"/>
                  <a:pt x="2025658" y="1304081"/>
                  <a:pt x="2029516" y="1319514"/>
                </a:cubicBezTo>
                <a:cubicBezTo>
                  <a:pt x="2029337" y="1321478"/>
                  <a:pt x="2027837" y="1445775"/>
                  <a:pt x="2006367" y="1481559"/>
                </a:cubicBezTo>
                <a:cubicBezTo>
                  <a:pt x="2000752" y="1490917"/>
                  <a:pt x="1990034" y="1496187"/>
                  <a:pt x="1983217" y="1504709"/>
                </a:cubicBezTo>
                <a:cubicBezTo>
                  <a:pt x="1974527" y="1515572"/>
                  <a:pt x="1970931" y="1530743"/>
                  <a:pt x="1960068" y="1539433"/>
                </a:cubicBezTo>
                <a:cubicBezTo>
                  <a:pt x="1950541" y="1547055"/>
                  <a:pt x="1936919" y="1547149"/>
                  <a:pt x="1925344" y="1551007"/>
                </a:cubicBezTo>
                <a:cubicBezTo>
                  <a:pt x="1879238" y="1620166"/>
                  <a:pt x="1929591" y="1560034"/>
                  <a:pt x="1867471" y="1597306"/>
                </a:cubicBezTo>
                <a:cubicBezTo>
                  <a:pt x="1791041" y="1643165"/>
                  <a:pt x="1933977" y="1605514"/>
                  <a:pt x="1774873" y="1632030"/>
                </a:cubicBezTo>
                <a:cubicBezTo>
                  <a:pt x="1633531" y="1679145"/>
                  <a:pt x="1788369" y="1631160"/>
                  <a:pt x="1416058" y="1655180"/>
                </a:cubicBezTo>
                <a:cubicBezTo>
                  <a:pt x="1403883" y="1655965"/>
                  <a:pt x="1393298" y="1664361"/>
                  <a:pt x="1381334" y="1666754"/>
                </a:cubicBezTo>
                <a:cubicBezTo>
                  <a:pt x="1340041" y="1675012"/>
                  <a:pt x="1232254" y="1685891"/>
                  <a:pt x="1196139" y="1689904"/>
                </a:cubicBezTo>
                <a:cubicBezTo>
                  <a:pt x="1095825" y="1686046"/>
                  <a:pt x="995147" y="1687699"/>
                  <a:pt x="895197" y="1678329"/>
                </a:cubicBezTo>
                <a:cubicBezTo>
                  <a:pt x="870902" y="1676051"/>
                  <a:pt x="850050" y="1657389"/>
                  <a:pt x="825749" y="1655180"/>
                </a:cubicBezTo>
                <a:lnTo>
                  <a:pt x="698427" y="1643605"/>
                </a:lnTo>
                <a:cubicBezTo>
                  <a:pt x="686852" y="1639747"/>
                  <a:pt x="675904" y="1632030"/>
                  <a:pt x="663703" y="1632030"/>
                </a:cubicBezTo>
                <a:cubicBezTo>
                  <a:pt x="637838" y="1632030"/>
                  <a:pt x="536005" y="1632219"/>
                  <a:pt x="490083" y="1655180"/>
                </a:cubicBezTo>
                <a:cubicBezTo>
                  <a:pt x="444564" y="1677940"/>
                  <a:pt x="469121" y="1680207"/>
                  <a:pt x="420635" y="1689904"/>
                </a:cubicBezTo>
                <a:cubicBezTo>
                  <a:pt x="393883" y="1695254"/>
                  <a:pt x="366620" y="1697620"/>
                  <a:pt x="339612" y="1701478"/>
                </a:cubicBezTo>
                <a:cubicBezTo>
                  <a:pt x="57989" y="1688678"/>
                  <a:pt x="0" y="1689904"/>
                  <a:pt x="165992" y="1689904"/>
                </a:cubicBezTo>
              </a:path>
            </a:pathLst>
          </a:cu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657600" y="2057400"/>
            <a:ext cx="91440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 during</a:t>
            </a:r>
          </a:p>
          <a:p>
            <a:r>
              <a:rPr lang="en-US" sz="1600" dirty="0" smtClean="0"/>
              <a:t>storm</a:t>
            </a:r>
            <a:endParaRPr lang="en-US" sz="1600" dirty="0"/>
          </a:p>
        </p:txBody>
      </p:sp>
      <p:cxnSp>
        <p:nvCxnSpPr>
          <p:cNvPr id="41" name="Straight Arrow Connector 40"/>
          <p:cNvCxnSpPr>
            <a:stCxn id="39" idx="2"/>
            <a:endCxn id="36" idx="21"/>
          </p:cNvCxnSpPr>
          <p:nvPr/>
        </p:nvCxnSpPr>
        <p:spPr>
          <a:xfrm rot="5400000">
            <a:off x="3715731" y="3119634"/>
            <a:ext cx="630307" cy="1678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1"/>
          </p:cNvCxnSpPr>
          <p:nvPr/>
        </p:nvCxnSpPr>
        <p:spPr>
          <a:xfrm rot="10800000" flipV="1">
            <a:off x="2209800" y="5046077"/>
            <a:ext cx="609600" cy="214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5791200" y="4038600"/>
            <a:ext cx="2057402" cy="762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24000" y="6553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Absolute levels TDB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081-E2E4-470C-BABB-49A88FF9B07E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C:\Users\McNeil\Documents\DATA\Typhoon 2010\Megi\Compare G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10578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</a:t>
            </a:r>
          </a:p>
          <a:p>
            <a:pPr algn="ctr"/>
            <a:r>
              <a:rPr lang="en-US" dirty="0" smtClean="0"/>
              <a:t>Frances (2004)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22770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Hurricane</a:t>
            </a:r>
          </a:p>
          <a:p>
            <a:pPr algn="ctr"/>
            <a:r>
              <a:rPr lang="en-US" dirty="0" smtClean="0"/>
              <a:t>Gustav (2008)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590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Typhoon</a:t>
            </a:r>
          </a:p>
          <a:p>
            <a:pPr algn="ctr"/>
            <a:r>
              <a:rPr lang="en-US" dirty="0" err="1" smtClean="0"/>
              <a:t>Megi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(2010)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11062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dissolved air pressure of mixed layer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Typhoon </a:t>
            </a:r>
            <a:r>
              <a:rPr lang="en-US" sz="2400" dirty="0" err="1" smtClean="0"/>
              <a:t>Megi</a:t>
            </a:r>
            <a:r>
              <a:rPr lang="en-US" sz="2400" dirty="0" smtClean="0"/>
              <a:t> completes  our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gas flux data set</a:t>
            </a:r>
          </a:p>
          <a:p>
            <a:r>
              <a:rPr lang="en-US" sz="2400" dirty="0" smtClean="0"/>
              <a:t>More complete data in </a:t>
            </a:r>
            <a:r>
              <a:rPr lang="en-US" sz="2400" dirty="0" err="1" smtClean="0"/>
              <a:t>Megi</a:t>
            </a:r>
            <a:r>
              <a:rPr lang="en-US" sz="2400" dirty="0" smtClean="0"/>
              <a:t> since have inorganic carbon data</a:t>
            </a:r>
          </a:p>
          <a:p>
            <a:r>
              <a:rPr lang="en-US" sz="2400" dirty="0" err="1" smtClean="0"/>
              <a:t>Megi</a:t>
            </a:r>
            <a:r>
              <a:rPr lang="en-US" sz="2400" dirty="0" smtClean="0"/>
              <a:t> has complex water masses and mixing: confounds simple interpretation, need to interpret before/after changes AFTER accounting for mixing</a:t>
            </a:r>
          </a:p>
          <a:p>
            <a:r>
              <a:rPr lang="en-US" sz="2400" dirty="0" smtClean="0"/>
              <a:t>Familiar story:</a:t>
            </a:r>
          </a:p>
          <a:p>
            <a:pPr>
              <a:buNone/>
            </a:pPr>
            <a:r>
              <a:rPr lang="en-US" sz="2400" dirty="0" smtClean="0"/>
              <a:t>     - mixed layer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gas levels are raised in wake by dissolution of bubbles that are dragged deep by turbulent currents.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Plan to use DIC data to constrain carbon flux during Typhoon </a:t>
            </a:r>
            <a:r>
              <a:rPr lang="en-US" sz="2400" dirty="0" err="1" smtClean="0"/>
              <a:t>Megi</a:t>
            </a:r>
            <a:r>
              <a:rPr lang="en-US" sz="2400" dirty="0" smtClean="0"/>
              <a:t> by budgeting.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081-E2E4-470C-BABB-49A88FF9B07E}" type="datetime8">
              <a:rPr lang="en-US" smtClean="0"/>
              <a:pPr/>
              <a:t>5/17/2011 09:43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533400" y="4572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 smtClean="0"/>
              <a:t>Big Science </a:t>
            </a:r>
            <a:r>
              <a:rPr lang="en-US" sz="2400" b="1" dirty="0" smtClean="0"/>
              <a:t>Questions</a:t>
            </a:r>
            <a:endParaRPr lang="en-US" sz="2400" b="1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 smtClean="0"/>
          </a:p>
          <a:p>
            <a:pPr marL="457200" indent="-457200">
              <a:spcBef>
                <a:spcPct val="20000"/>
              </a:spcBef>
              <a:buAutoNum type="arabicParenR"/>
              <a:defRPr/>
            </a:pPr>
            <a:r>
              <a:rPr lang="en-US" sz="2400" dirty="0" smtClean="0"/>
              <a:t>How i</a:t>
            </a:r>
            <a:r>
              <a:rPr lang="en-US" sz="2400" i="0" dirty="0" smtClean="0"/>
              <a:t>mportant are TC’s in global carbon budget?</a:t>
            </a:r>
            <a:endParaRPr lang="en-US" sz="2400" i="0" dirty="0"/>
          </a:p>
          <a:p>
            <a:pPr marL="514350" indent="-514350">
              <a:spcBef>
                <a:spcPts val="0"/>
              </a:spcBef>
              <a:buAutoNum type="arabicParenR"/>
              <a:defRPr/>
            </a:pPr>
            <a:endParaRPr lang="en-US" sz="2800" i="0" dirty="0" smtClean="0"/>
          </a:p>
          <a:p>
            <a:pPr>
              <a:spcBef>
                <a:spcPts val="0"/>
              </a:spcBef>
              <a:defRPr/>
            </a:pPr>
            <a:endParaRPr lang="en-US" sz="2800" i="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/>
              <a:t>2)  How to parameterize air-sea gas flux at hurricane force winds in terms of wind speed and wave breaking rates?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US" sz="28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en-US" sz="2800" dirty="0" smtClean="0"/>
          </a:p>
          <a:p>
            <a:pPr>
              <a:spcBef>
                <a:spcPts val="0"/>
              </a:spcBef>
              <a:defRPr/>
            </a:pPr>
            <a:endParaRPr lang="en-US" sz="2800" i="0" dirty="0"/>
          </a:p>
        </p:txBody>
      </p:sp>
      <p:pic>
        <p:nvPicPr>
          <p:cNvPr id="6" name="Content Placeholder 5" descr="co2map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20023" y="914400"/>
            <a:ext cx="3623977" cy="2338388"/>
          </a:xfr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248400" y="457200"/>
            <a:ext cx="2133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&lt;F&gt;</a:t>
            </a:r>
            <a:r>
              <a:rPr lang="en-US" i="0" dirty="0"/>
              <a:t> = </a:t>
            </a:r>
            <a:r>
              <a:rPr lang="en-US" i="0" dirty="0" smtClean="0"/>
              <a:t>&lt;</a:t>
            </a:r>
            <a:r>
              <a:rPr lang="en-US" dirty="0" smtClean="0">
                <a:solidFill>
                  <a:srgbClr val="FF0000"/>
                </a:solidFill>
              </a:rPr>
              <a:t> K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baseline="-25000" dirty="0"/>
              <a:t>H</a:t>
            </a:r>
            <a:r>
              <a:rPr lang="en-US" i="0" dirty="0"/>
              <a:t> </a:t>
            </a:r>
            <a:r>
              <a:rPr lang="el-GR" i="0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0" dirty="0">
                <a:solidFill>
                  <a:srgbClr val="FF0000"/>
                </a:solidFill>
              </a:rPr>
              <a:t>CO</a:t>
            </a:r>
            <a:r>
              <a:rPr lang="en-US" i="0" baseline="-25000" dirty="0">
                <a:solidFill>
                  <a:srgbClr val="FF0000"/>
                </a:solidFill>
              </a:rPr>
              <a:t>2</a:t>
            </a:r>
            <a:r>
              <a:rPr lang="en-US" i="0" dirty="0"/>
              <a:t>&gt;</a:t>
            </a:r>
            <a:endParaRPr lang="en-US" b="1" i="0" dirty="0"/>
          </a:p>
        </p:txBody>
      </p:sp>
      <p:pic>
        <p:nvPicPr>
          <p:cNvPr id="8" name="Picture 2" descr="Figure3_final-[Converted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3657600"/>
            <a:ext cx="2971800" cy="2886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600" y="5791200"/>
            <a:ext cx="115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H. Frances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6519446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McNeil &amp; D’Asaro (2007)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bian_waves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685800"/>
            <a:ext cx="7802563" cy="5851525"/>
          </a:xfrm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299075" y="6491288"/>
            <a:ext cx="3844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i="0" dirty="0"/>
              <a:t>Eric </a:t>
            </a:r>
            <a:r>
              <a:rPr lang="en-US" sz="1400" i="0" dirty="0" err="1"/>
              <a:t>Uhlhorn</a:t>
            </a:r>
            <a:r>
              <a:rPr lang="en-US" sz="1400" i="0" dirty="0"/>
              <a:t> (NOAA) during Hurricane Fabian</a:t>
            </a:r>
            <a:r>
              <a:rPr lang="en-US" dirty="0"/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62200" y="228600"/>
            <a:ext cx="4349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 smtClean="0"/>
              <a:t>Gas flux  processes at hurricane force winds</a:t>
            </a:r>
            <a:endParaRPr lang="en-US" b="1" i="0" dirty="0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6781800" y="1676400"/>
            <a:ext cx="838200" cy="9144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324600" y="685800"/>
            <a:ext cx="2038350" cy="915988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FFFF00"/>
                </a:solidFill>
              </a:rPr>
              <a:t>Surface breaking</a:t>
            </a:r>
          </a:p>
          <a:p>
            <a:r>
              <a:rPr lang="en-US" b="1" i="0" dirty="0">
                <a:solidFill>
                  <a:srgbClr val="FFFF00"/>
                </a:solidFill>
              </a:rPr>
              <a:t>strips gas out</a:t>
            </a:r>
          </a:p>
          <a:p>
            <a:r>
              <a:rPr lang="en-US" b="1" i="0" dirty="0">
                <a:solidFill>
                  <a:srgbClr val="FFFF00"/>
                </a:solidFill>
              </a:rPr>
              <a:t>of the ocean</a:t>
            </a:r>
          </a:p>
        </p:txBody>
      </p:sp>
      <p:sp>
        <p:nvSpPr>
          <p:cNvPr id="15367" name="Oval 9"/>
          <p:cNvSpPr>
            <a:spLocks noChangeArrowheads="1"/>
          </p:cNvSpPr>
          <p:nvPr/>
        </p:nvSpPr>
        <p:spPr bwMode="auto">
          <a:xfrm rot="2393999">
            <a:off x="4603750" y="1885950"/>
            <a:ext cx="762000" cy="2514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724400" y="3962400"/>
            <a:ext cx="2505075" cy="1200150"/>
          </a:xfrm>
          <a:prstGeom prst="rect">
            <a:avLst/>
          </a:prstGeom>
          <a:solidFill>
            <a:schemeClr val="accent2">
              <a:alpha val="5098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FFFF00"/>
                </a:solidFill>
              </a:rPr>
              <a:t>Converging currents</a:t>
            </a:r>
          </a:p>
          <a:p>
            <a:r>
              <a:rPr lang="en-US" b="1" i="0" dirty="0">
                <a:solidFill>
                  <a:srgbClr val="FFFF00"/>
                </a:solidFill>
              </a:rPr>
              <a:t>pump gas into</a:t>
            </a:r>
          </a:p>
          <a:p>
            <a:r>
              <a:rPr lang="en-US" b="1" i="0" dirty="0">
                <a:solidFill>
                  <a:srgbClr val="FFFF00"/>
                </a:solidFill>
              </a:rPr>
              <a:t>the ocean and super-</a:t>
            </a:r>
          </a:p>
          <a:p>
            <a:r>
              <a:rPr lang="en-US" b="1" i="0" dirty="0">
                <a:solidFill>
                  <a:srgbClr val="FFFF00"/>
                </a:solidFill>
              </a:rPr>
              <a:t>saturate it</a:t>
            </a:r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4495800" y="2743200"/>
            <a:ext cx="381000" cy="381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H="1" flipV="1">
            <a:off x="4953000" y="3200400"/>
            <a:ext cx="381000" cy="381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7200" y="381000"/>
            <a:ext cx="381000" cy="6477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4" descr="CartoonSumm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38200" y="4191000"/>
            <a:ext cx="3048000" cy="23306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6553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D’Asaro &amp; McNeil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639B-9B85-474A-802A-A763754B3FAD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609600"/>
            <a:ext cx="5638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Typhoon </a:t>
            </a:r>
            <a:r>
              <a:rPr lang="en-US" sz="2800" b="1" dirty="0" err="1" smtClean="0"/>
              <a:t>Megi</a:t>
            </a:r>
            <a:r>
              <a:rPr lang="en-US" sz="2800" b="1" dirty="0" smtClean="0"/>
              <a:t> Shipboard Measurements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TSG (Fl?...)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/CO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405-F4BA-4833-9A26-02B68A8C4229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TALK-figur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3352800"/>
            <a:ext cx="1143000" cy="1143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McNeil\AppData\Local\Microsoft\Windows\Temporary Internet Files\Content.IE5\2NHM7DTP\MC9000166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124200"/>
            <a:ext cx="428397" cy="4297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2590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</a:t>
            </a:r>
          </a:p>
          <a:p>
            <a:r>
              <a:rPr lang="en-US" dirty="0" smtClean="0"/>
              <a:t>Kaohsiung, Taiwan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83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</a:p>
          <a:p>
            <a:r>
              <a:rPr lang="en-US" dirty="0" smtClean="0"/>
              <a:t>Okinawa, Japan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219700" y="21717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5714206" y="5106194"/>
            <a:ext cx="457200" cy="3032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6553200" y="4800600"/>
            <a:ext cx="4572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0800" y="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Ship track and timeline</a:t>
            </a:r>
            <a:endParaRPr lang="en-US" b="1" dirty="0"/>
          </a:p>
        </p:txBody>
      </p:sp>
      <p:pic>
        <p:nvPicPr>
          <p:cNvPr id="15" name="Picture 3" descr="view detai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3324">
            <a:off x="2310696" y="3682295"/>
            <a:ext cx="642858" cy="642859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10800000">
            <a:off x="2362200" y="3657600"/>
            <a:ext cx="6858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405-F4BA-4833-9A26-02B68A8C4229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TALK-figure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ALK-figure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before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571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after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3085306" y="4687094"/>
            <a:ext cx="381000" cy="3032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6705600" y="5257800"/>
            <a:ext cx="3810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5000" y="1219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Zoom of wake region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124200" y="1295400"/>
            <a:ext cx="533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70F3-4C8E-418C-B83E-27D7BE944D11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TALK-figure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4038600"/>
            <a:ext cx="762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</a:t>
            </a:r>
          </a:p>
          <a:p>
            <a:r>
              <a:rPr lang="en-US" dirty="0" smtClean="0"/>
              <a:t>wake!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693381">
            <a:off x="2245508" y="599106"/>
            <a:ext cx="280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large regional variability</a:t>
            </a:r>
          </a:p>
          <a:p>
            <a:r>
              <a:rPr lang="en-US" dirty="0" smtClean="0"/>
              <a:t>          after storm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 zoom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085306" y="4687094"/>
            <a:ext cx="381000" cy="3032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6705600" y="5257800"/>
            <a:ext cx="3810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124200" y="1295400"/>
            <a:ext cx="533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19200" y="3962400"/>
            <a:ext cx="6248400" cy="1066800"/>
          </a:xfrm>
          <a:prstGeom prst="rect">
            <a:avLst/>
          </a:prstGeom>
          <a:solidFill>
            <a:srgbClr val="0000F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4267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Wake</a:t>
            </a:r>
          </a:p>
          <a:p>
            <a:r>
              <a:rPr lang="en-US" dirty="0" smtClean="0"/>
              <a:t>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70F3-4C8E-418C-B83E-27D7BE944D11}" type="datetime8">
              <a:rPr lang="en-US" smtClean="0"/>
              <a:pPr/>
              <a:t>5/17/2011 10:02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TALK-figure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3352800"/>
            <a:ext cx="1157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salty wake</a:t>
            </a:r>
          </a:p>
          <a:p>
            <a:r>
              <a:rPr lang="en-US" dirty="0" smtClean="0"/>
              <a:t>but large</a:t>
            </a:r>
          </a:p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Salinity zoom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914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CTD</a:t>
            </a:r>
          </a:p>
          <a:p>
            <a:r>
              <a:rPr lang="en-US" sz="1600" b="1" dirty="0" smtClean="0"/>
              <a:t>cast #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1219200" y="3962400"/>
            <a:ext cx="6248400" cy="1066800"/>
          </a:xfrm>
          <a:prstGeom prst="rect">
            <a:avLst/>
          </a:prstGeom>
          <a:solidFill>
            <a:srgbClr val="0000F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4267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Wake</a:t>
            </a:r>
          </a:p>
          <a:p>
            <a:r>
              <a:rPr lang="en-US" dirty="0" smtClean="0"/>
              <a:t>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zoom on latitude, color longitu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3810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 of cold wake </a:t>
            </a:r>
          </a:p>
          <a:p>
            <a:r>
              <a:rPr lang="en-US" dirty="0" smtClean="0"/>
              <a:t>~ 60 km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952206" y="4038600"/>
            <a:ext cx="3201194" cy="7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71600" y="5791200"/>
            <a:ext cx="48768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541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 = -0.75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637</Words>
  <Application>Microsoft Office PowerPoint</Application>
  <PresentationFormat>On-screen Show (4:3)</PresentationFormat>
  <Paragraphs>193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McNeil</dc:creator>
  <cp:lastModifiedBy>McNeil</cp:lastModifiedBy>
  <cp:revision>197</cp:revision>
  <dcterms:created xsi:type="dcterms:W3CDTF">2006-08-16T00:00:00Z</dcterms:created>
  <dcterms:modified xsi:type="dcterms:W3CDTF">2011-05-17T17:07:29Z</dcterms:modified>
</cp:coreProperties>
</file>