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70" r:id="rId3"/>
    <p:sldId id="271" r:id="rId4"/>
    <p:sldId id="280" r:id="rId5"/>
    <p:sldId id="279" r:id="rId6"/>
    <p:sldId id="281" r:id="rId7"/>
    <p:sldId id="275" r:id="rId8"/>
    <p:sldId id="283" r:id="rId9"/>
    <p:sldId id="282" r:id="rId10"/>
    <p:sldId id="284" r:id="rId11"/>
    <p:sldId id="285" r:id="rId12"/>
    <p:sldId id="27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0000FF"/>
    <a:srgbClr val="FFFF66"/>
    <a:srgbClr val="F70F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17" autoAdjust="0"/>
  </p:normalViewPr>
  <p:slideViewPr>
    <p:cSldViewPr>
      <p:cViewPr varScale="1">
        <p:scale>
          <a:sx n="60" d="100"/>
          <a:sy n="60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125BB5-A687-447F-80FF-1391176AE5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A2DF87-F3B5-450E-865B-D2C9A8F3E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DF87-F3B5-450E-865B-D2C9A8F3E5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DF87-F3B5-450E-865B-D2C9A8F3E5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DF87-F3B5-450E-865B-D2C9A8F3E5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DF87-F3B5-450E-865B-D2C9A8F3E5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DF87-F3B5-450E-865B-D2C9A8F3E5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DF87-F3B5-450E-865B-D2C9A8F3E5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DF87-F3B5-450E-865B-D2C9A8F3E5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DF87-F3B5-450E-865B-D2C9A8F3E5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DF87-F3B5-450E-865B-D2C9A8F3E5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DF87-F3B5-450E-865B-D2C9A8F3E5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013132"/>
            <a:ext cx="1677353" cy="76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7858" y="5757862"/>
            <a:ext cx="113614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/>
              <a:t>EM-APEX Floats Observations in Typhoon </a:t>
            </a:r>
            <a:r>
              <a:rPr lang="en-US" sz="3200" b="1" i="1" dirty="0" err="1" smtClean="0"/>
              <a:t>Fanapi</a:t>
            </a:r>
            <a:endParaRPr lang="en-US" sz="32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1600" y="9144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Ren-Chieh Lien and Thomas B. Sanford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447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Applied Physics Laboratory and School of Oceanography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University of Washington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09800"/>
            <a:ext cx="8839200" cy="34163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14 EM-APEX Floats Successfully Deployed in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Fanapi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Megi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Strong Inertial Waves, Subsurface Jet (Cyclone Induced) , Internal Tides, and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Meso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-scale Eddies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Rapid Inertial Energy Decay Rate (e-folding time ~2-3 Days)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Upwelling near Eye (&gt;50 m), Strongest Surface Cooling -2.5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 at Inertial Resonant Region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934670"/>
            <a:ext cx="57150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Acknowledgement: ONR support, Groups at Monterey Control Center and Guam , on </a:t>
            </a:r>
            <a:r>
              <a:rPr lang="en-US" b="1" i="1" dirty="0" err="1" smtClean="0">
                <a:solidFill>
                  <a:srgbClr val="FF0000"/>
                </a:solidFill>
              </a:rPr>
              <a:t>Revelle</a:t>
            </a:r>
            <a:r>
              <a:rPr lang="en-US" b="1" i="1" dirty="0" smtClean="0">
                <a:solidFill>
                  <a:srgbClr val="FF0000"/>
                </a:solidFill>
              </a:rPr>
              <a:t> and Taiwanese RVs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82" y="1004888"/>
            <a:ext cx="8775018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76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Change of Oceanic Vertical Profiles </a:t>
            </a:r>
            <a:endParaRPr lang="en-US" sz="4000" b="1" i="1" dirty="0"/>
          </a:p>
        </p:txBody>
      </p:sp>
      <p:sp>
        <p:nvSpPr>
          <p:cNvPr id="4" name="TextBox 3"/>
          <p:cNvSpPr txBox="1"/>
          <p:nvPr/>
        </p:nvSpPr>
        <p:spPr>
          <a:xfrm rot="16902536">
            <a:off x="1227438" y="3294570"/>
            <a:ext cx="101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/>
              <a:t>before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595735"/>
            <a:ext cx="808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after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72535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Fanapi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080888" y="6488668"/>
            <a:ext cx="1074333" cy="369332"/>
          </a:xfrm>
          <a:prstGeom prst="rect">
            <a:avLst/>
          </a:prstGeom>
          <a:solidFill>
            <a:srgbClr val="00B0F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em4907a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978" y="1905000"/>
            <a:ext cx="3106244" cy="44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6726" y="1905000"/>
            <a:ext cx="5947274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324600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Fanapi</a:t>
            </a:r>
            <a:endParaRPr lang="en-US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78291" cy="646331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Estimates of Surface Waves from EM-APEX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33400" y="2057400"/>
          <a:ext cx="1905000" cy="603250"/>
        </p:xfrm>
        <a:graphic>
          <a:graphicData uri="http://schemas.openxmlformats.org/presentationml/2006/ole">
            <p:oleObj spid="_x0000_s1027" name="Equation" r:id="rId6" imgW="761760" imgH="241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1447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Exponential Fit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3505200"/>
            <a:ext cx="3810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Significant Wave Height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2133600"/>
            <a:ext cx="164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Right of </a:t>
            </a:r>
            <a:r>
              <a:rPr lang="en-US" b="1" i="1" dirty="0" err="1" smtClean="0"/>
              <a:t>Fanapi</a:t>
            </a:r>
            <a:endParaRPr lang="en-US" b="1" i="1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 flipV="1">
            <a:off x="5105400" y="2318266"/>
            <a:ext cx="381000" cy="19633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67200" y="3124200"/>
            <a:ext cx="14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left of </a:t>
            </a:r>
            <a:r>
              <a:rPr lang="en-US" b="1" i="1" dirty="0" err="1" smtClean="0">
                <a:solidFill>
                  <a:srgbClr val="FF0000"/>
                </a:solidFill>
              </a:rPr>
              <a:t>Fanapi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4648200" y="2743200"/>
            <a:ext cx="4572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62400" y="4267200"/>
            <a:ext cx="164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Right of </a:t>
            </a:r>
            <a:r>
              <a:rPr lang="en-US" b="1" i="1" dirty="0" err="1" smtClean="0"/>
              <a:t>Fanapi</a:t>
            </a:r>
            <a:endParaRPr lang="en-US" b="1" i="1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397633" y="4822567"/>
            <a:ext cx="34873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43600" y="4572000"/>
            <a:ext cx="14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left of </a:t>
            </a:r>
            <a:r>
              <a:rPr lang="en-US" b="1" i="1" dirty="0" err="1" smtClean="0">
                <a:solidFill>
                  <a:srgbClr val="FF0000"/>
                </a:solidFill>
              </a:rPr>
              <a:t>Fanapi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5638800" y="4953000"/>
            <a:ext cx="4572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86200" y="5638800"/>
            <a:ext cx="2057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Wave Period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429000" y="914400"/>
            <a:ext cx="563880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Maximum Significant Wave Height ~ 7 m</a:t>
            </a:r>
          </a:p>
          <a:p>
            <a:r>
              <a:rPr lang="en-US" sz="2400" b="1" i="1" dirty="0" smtClean="0"/>
              <a:t>Wave Period 7-10 seconds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563231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Fanapi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forced strong inertial waves and subsurface jet (dynamics?)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Significant background internal tides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and eddies 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Rapid decay rate of inertial wave energy 2-3 days e-folding time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Strong upwelling &gt; 50 m; inertial pumping 20-40 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Maximum sea surface cooling -2.5 C;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Sea surface salinity increase 0.1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psu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Collaboration: model simulations, other oceanic observations, and estimates/measurements of surface wind, heat flux, precipitation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-161330"/>
            <a:ext cx="297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Summary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3919" b="11080"/>
          <a:stretch>
            <a:fillRect/>
          </a:stretch>
        </p:blipFill>
        <p:spPr bwMode="auto">
          <a:xfrm>
            <a:off x="533400" y="685800"/>
            <a:ext cx="8070044" cy="594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2600" y="86380"/>
            <a:ext cx="58674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Inertial Resonance Forcing 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29584">
            <a:off x="5430586" y="3570563"/>
            <a:ext cx="15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 ~13km/hr</a:t>
            </a:r>
            <a:endParaRPr lang="en-US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944469"/>
            <a:ext cx="2209800" cy="646331"/>
          </a:xfrm>
          <a:prstGeom prst="rect">
            <a:avLst/>
          </a:prstGeom>
          <a:solidFill>
            <a:srgbClr val="FFFFCC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Wind Rotation Rate </a:t>
            </a:r>
          </a:p>
          <a:p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= 0.8f, 1.0 f, 1.2f</a:t>
            </a:r>
            <a:endParaRPr lang="en-US" b="1" i="1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457700" y="2705100"/>
            <a:ext cx="685800" cy="457200"/>
          </a:xfrm>
          <a:prstGeom prst="straightConnector1">
            <a:avLst/>
          </a:prstGeom>
          <a:ln w="25400">
            <a:solidFill>
              <a:srgbClr val="F70FE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5257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A1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4953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A2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114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A4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457200" y="45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495800" y="2362200"/>
            <a:ext cx="1117375" cy="1942442"/>
            <a:chOff x="4495800" y="2362200"/>
            <a:chExt cx="1117375" cy="1942442"/>
          </a:xfrm>
        </p:grpSpPr>
        <p:pic>
          <p:nvPicPr>
            <p:cNvPr id="20" name="Picture 6" descr="EMAPE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2514600"/>
              <a:ext cx="126775" cy="723242"/>
            </a:xfrm>
            <a:prstGeom prst="rect">
              <a:avLst/>
            </a:prstGeom>
            <a:noFill/>
          </p:spPr>
        </p:pic>
        <p:grpSp>
          <p:nvGrpSpPr>
            <p:cNvPr id="27" name="Group 26"/>
            <p:cNvGrpSpPr/>
            <p:nvPr/>
          </p:nvGrpSpPr>
          <p:grpSpPr>
            <a:xfrm>
              <a:off x="4495800" y="2362200"/>
              <a:ext cx="1117375" cy="1942442"/>
              <a:chOff x="4495800" y="2362200"/>
              <a:chExt cx="1117375" cy="1942442"/>
            </a:xfrm>
          </p:grpSpPr>
          <p:pic>
            <p:nvPicPr>
              <p:cNvPr id="19" name="Picture 6" descr="EMAPEX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86400" y="2362200"/>
                <a:ext cx="126775" cy="723242"/>
              </a:xfrm>
              <a:prstGeom prst="rect">
                <a:avLst/>
              </a:prstGeom>
              <a:noFill/>
            </p:spPr>
          </p:pic>
          <p:pic>
            <p:nvPicPr>
              <p:cNvPr id="21" name="Picture 6" descr="EMAPEX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05400" y="2819400"/>
                <a:ext cx="126775" cy="723242"/>
              </a:xfrm>
              <a:prstGeom prst="rect">
                <a:avLst/>
              </a:prstGeom>
              <a:noFill/>
            </p:spPr>
          </p:pic>
          <p:pic>
            <p:nvPicPr>
              <p:cNvPr id="22" name="Picture 6" descr="EMAPEX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53000" y="2971800"/>
                <a:ext cx="126775" cy="723242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EMAPEX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00600" y="3124200"/>
                <a:ext cx="126775" cy="723242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EMAPEX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8200" y="3352800"/>
                <a:ext cx="126775" cy="723242"/>
              </a:xfrm>
              <a:prstGeom prst="rect">
                <a:avLst/>
              </a:prstGeom>
              <a:noFill/>
            </p:spPr>
          </p:pic>
          <p:pic>
            <p:nvPicPr>
              <p:cNvPr id="25" name="Picture 6" descr="EMAPEX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95800" y="3581400"/>
                <a:ext cx="126775" cy="72324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0" y="6324600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Fanapi</a:t>
            </a:r>
            <a:endParaRPr lang="en-US" sz="2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0" y="4876800"/>
            <a:ext cx="429745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EM-APEX float 4907 at the resonant region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50938"/>
            <a:ext cx="8370887" cy="5554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76200" y="0"/>
            <a:ext cx="92964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Oceanic Response at the Resonance Forcing (float 4907)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740525" y="38465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1400" b="0"/>
          </a:p>
        </p:txBody>
      </p:sp>
      <p:pic>
        <p:nvPicPr>
          <p:cNvPr id="9" name="Picture 6" descr="EMAP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254000" cy="1447800"/>
          </a:xfrm>
          <a:prstGeom prst="rect">
            <a:avLst/>
          </a:prstGeom>
          <a:noFill/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85800" y="457200"/>
            <a:ext cx="7772400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>
                <a:latin typeface="Taffy" pitchFamily="66" charset="0"/>
              </a:rPr>
              <a:t>Profiling:</a:t>
            </a:r>
            <a:r>
              <a:rPr lang="en-US" sz="1800" dirty="0">
                <a:solidFill>
                  <a:srgbClr val="FF0000"/>
                </a:solidFill>
                <a:latin typeface="Taffy" pitchFamily="66" charset="0"/>
              </a:rPr>
              <a:t> </a:t>
            </a:r>
            <a:r>
              <a:rPr lang="en-US" sz="1800" dirty="0" smtClean="0">
                <a:latin typeface="Taffy" pitchFamily="66" charset="0"/>
              </a:rPr>
              <a:t>Temperature, Salinity, Pressure, U, V  </a:t>
            </a:r>
            <a:endParaRPr lang="en-US" sz="1800" dirty="0">
              <a:latin typeface="Taffy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72535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Fanapi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080888" y="6488668"/>
            <a:ext cx="1074333" cy="369332"/>
          </a:xfrm>
          <a:prstGeom prst="rect">
            <a:avLst/>
          </a:prstGeom>
          <a:solidFill>
            <a:srgbClr val="00B0F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em4907a</a:t>
            </a:r>
            <a:endParaRPr lang="en-US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143000" y="259080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</a:t>
            </a:r>
            <a:endParaRPr lang="en-US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441" y="5334000"/>
            <a:ext cx="593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endParaRPr lang="en-US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22868" y="762000"/>
            <a:ext cx="753732" cy="990599"/>
            <a:chOff x="2438400" y="990600"/>
            <a:chExt cx="753732" cy="990599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990600"/>
              <a:ext cx="753732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</a:rPr>
                <a:t>MXL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2590801" y="1600198"/>
              <a:ext cx="609601" cy="152402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66800" y="762000"/>
            <a:ext cx="5029200" cy="2743200"/>
            <a:chOff x="1066800" y="762000"/>
            <a:chExt cx="5029200" cy="2743200"/>
          </a:xfrm>
        </p:grpSpPr>
        <p:sp>
          <p:nvSpPr>
            <p:cNvPr id="17" name="TextBox 16"/>
            <p:cNvSpPr txBox="1"/>
            <p:nvPr/>
          </p:nvSpPr>
          <p:spPr>
            <a:xfrm>
              <a:off x="2971800" y="3043535"/>
              <a:ext cx="1066800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Symbol" pitchFamily="18" charset="2"/>
                </a:rPr>
                <a:t>s</a:t>
              </a:r>
              <a:r>
                <a:rPr lang="en-US" sz="2400" b="1" i="1" baseline="-25000" dirty="0" smtClean="0">
                  <a:latin typeface="Symbol" pitchFamily="18" charset="2"/>
                </a:rPr>
                <a:t>q</a:t>
              </a:r>
              <a:r>
                <a:rPr lang="en-US" sz="2400" b="1" i="1" dirty="0" smtClean="0">
                  <a:latin typeface="Symbol" pitchFamily="18" charset="2"/>
                </a:rPr>
                <a:t>= </a:t>
              </a:r>
              <a:r>
                <a:rPr lang="en-US" sz="2400" b="1" i="1" dirty="0" smtClean="0"/>
                <a:t>25</a:t>
              </a:r>
              <a:endParaRPr lang="en-US" sz="24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71800" y="25863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24</a:t>
              </a:r>
              <a:endParaRPr lang="en-US" sz="2400" b="1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43400" y="182880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23</a:t>
              </a:r>
              <a:endParaRPr lang="en-US" b="1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00" y="762000"/>
              <a:ext cx="1524000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Symbol" pitchFamily="18" charset="2"/>
                </a:rPr>
                <a:t>s</a:t>
              </a:r>
              <a:r>
                <a:rPr lang="en-US" sz="2400" b="1" i="1" baseline="-25000" dirty="0" smtClean="0">
                  <a:latin typeface="Symbol" pitchFamily="18" charset="2"/>
                </a:rPr>
                <a:t>q</a:t>
              </a:r>
              <a:r>
                <a:rPr lang="en-US" sz="2400" b="1" i="1" dirty="0" smtClean="0">
                  <a:latin typeface="Symbol" pitchFamily="18" charset="2"/>
                </a:rPr>
                <a:t>= </a:t>
              </a:r>
              <a:r>
                <a:rPr lang="en-US" sz="2400" b="1" i="1" dirty="0" smtClean="0"/>
                <a:t>22</a:t>
              </a:r>
              <a:endParaRPr lang="en-US" sz="2400" b="1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34000" y="15240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22.5</a:t>
              </a:r>
              <a:endParaRPr lang="en-US" sz="2400" b="1" i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92713" y="2065069"/>
            <a:ext cx="4183583" cy="4027313"/>
            <a:chOff x="1992713" y="2065069"/>
            <a:chExt cx="4183583" cy="4027313"/>
          </a:xfrm>
        </p:grpSpPr>
        <p:sp>
          <p:nvSpPr>
            <p:cNvPr id="27" name="Rectangle 26"/>
            <p:cNvSpPr/>
            <p:nvPr/>
          </p:nvSpPr>
          <p:spPr>
            <a:xfrm rot="560759">
              <a:off x="2396527" y="4720133"/>
              <a:ext cx="2971800" cy="758598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493226">
              <a:off x="1992713" y="5630717"/>
              <a:ext cx="4183583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</a:rPr>
                <a:t>S</a:t>
              </a:r>
              <a:r>
                <a:rPr lang="en-US" sz="2400" b="1" i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-4N</a:t>
              </a:r>
              <a:r>
                <a:rPr lang="en-US" sz="2400" b="1" i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&gt;0 (Shear Instability)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3352800" y="5334000"/>
              <a:ext cx="609600" cy="152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 rot="560759">
              <a:off x="2404072" y="2065069"/>
              <a:ext cx="2971800" cy="758598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038600" y="3276600"/>
            <a:ext cx="1905000" cy="685800"/>
            <a:chOff x="3962400" y="3276600"/>
            <a:chExt cx="1981200" cy="685800"/>
          </a:xfrm>
        </p:grpSpPr>
        <p:cxnSp>
          <p:nvCxnSpPr>
            <p:cNvPr id="37" name="Straight Arrow Connector 36"/>
            <p:cNvCxnSpPr/>
            <p:nvPr/>
          </p:nvCxnSpPr>
          <p:spPr>
            <a:xfrm rot="5400000">
              <a:off x="4457700" y="3771900"/>
              <a:ext cx="228600" cy="152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3962400" y="3276600"/>
              <a:ext cx="1981200" cy="685799"/>
              <a:chOff x="3962400" y="3276600"/>
              <a:chExt cx="1981200" cy="68579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962400" y="3276600"/>
                <a:ext cx="1981200" cy="46166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0000"/>
                    </a:solidFill>
                  </a:rPr>
                  <a:t>Internal Tide</a:t>
                </a:r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9" name="Straight Arrow Connector 38"/>
              <p:cNvCxnSpPr>
                <a:stCxn id="35" idx="2"/>
              </p:cNvCxnSpPr>
              <p:nvPr/>
            </p:nvCxnSpPr>
            <p:spPr>
              <a:xfrm rot="16200000" flipH="1">
                <a:off x="4917133" y="3774132"/>
                <a:ext cx="224135" cy="1524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43" y="914400"/>
            <a:ext cx="8405657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2667000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Diurnal</a:t>
            </a:r>
            <a:endParaRPr lang="en-US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029200"/>
            <a:ext cx="3618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Semidiurnal</a:t>
            </a:r>
            <a:endParaRPr lang="en-US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2535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Fanapi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080888" y="6488668"/>
            <a:ext cx="1074333" cy="369332"/>
          </a:xfrm>
          <a:prstGeom prst="rect">
            <a:avLst/>
          </a:prstGeom>
          <a:solidFill>
            <a:srgbClr val="00B0F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em4907a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1371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O(0.5m/s)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2826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&lt;0.5m/s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899160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Decomposition of Velocity and Density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U = Inertial + diurnal tide + semidiurnal tide +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subinertial</a:t>
            </a:r>
            <a:r>
              <a:rPr lang="en-US" sz="2400" b="1" i="1" dirty="0" smtClean="0">
                <a:solidFill>
                  <a:srgbClr val="FF0000"/>
                </a:solidFill>
              </a:rPr>
              <a:t> (&gt;36 hrs)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8" y="762000"/>
            <a:ext cx="887825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355954">
            <a:off x="2159149" y="1369003"/>
            <a:ext cx="29322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Subsurface Jet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72535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Fanapi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080888" y="6488668"/>
            <a:ext cx="1074333" cy="369332"/>
          </a:xfrm>
          <a:prstGeom prst="rect">
            <a:avLst/>
          </a:prstGeom>
          <a:solidFill>
            <a:srgbClr val="00B0F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em4907a</a:t>
            </a:r>
            <a:endParaRPr lang="en-US" b="1" i="1" dirty="0"/>
          </a:p>
        </p:txBody>
      </p:sp>
      <p:sp>
        <p:nvSpPr>
          <p:cNvPr id="10" name="Rectangle 9"/>
          <p:cNvSpPr/>
          <p:nvPr/>
        </p:nvSpPr>
        <p:spPr>
          <a:xfrm>
            <a:off x="4572000" y="3733800"/>
            <a:ext cx="3025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Inertial Wave</a:t>
            </a:r>
            <a:endParaRPr lang="en-US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162300" y="4762500"/>
            <a:ext cx="12192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389552">
            <a:off x="1752600" y="226453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Cyclone Induced?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3124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8001000" y="57691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5562600"/>
            <a:ext cx="3199850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Upward phase propagation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Downward energy propagation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941" y="0"/>
            <a:ext cx="8880059" cy="769441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Subinertial</a:t>
            </a:r>
            <a:r>
              <a:rPr lang="en-US" sz="4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Motion and Inertial Wave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553905" cy="464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1905000"/>
            <a:ext cx="233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Resonant</a:t>
            </a:r>
            <a:endParaRPr lang="en-US" sz="3200" i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009900" y="3390900"/>
            <a:ext cx="838200" cy="76200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2819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Eye</a:t>
            </a:r>
            <a:endParaRPr lang="en-US" sz="3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876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FF"/>
                </a:solidFill>
              </a:rPr>
              <a:t>Far Field</a:t>
            </a:r>
            <a:endParaRPr lang="en-US" sz="3200" i="1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95600" y="5257800"/>
            <a:ext cx="609600" cy="152400"/>
          </a:xfrm>
          <a:prstGeom prst="straightConnector1">
            <a:avLst/>
          </a:prstGeom>
          <a:ln w="254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743200" y="2514600"/>
            <a:ext cx="381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8200" y="1295400"/>
            <a:ext cx="44958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e-folding time scale 2-3 days for inertial wave energy 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4-6 days for velocity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72535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Fanapi</a:t>
            </a:r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3429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Resonant: em4907a</a:t>
            </a:r>
          </a:p>
          <a:p>
            <a:r>
              <a:rPr lang="en-US" sz="2000" b="1" i="1" dirty="0" smtClean="0"/>
              <a:t>Eye: em4910a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Far Field: em4906a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9749" cy="769441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Depth Integrated Inertial Wave Energy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13964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All floats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826500" cy="569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cs typeface="Times New Roman" pitchFamily="18" charset="0"/>
              </a:rPr>
              <a:t>Oceanic Response to </a:t>
            </a:r>
            <a:r>
              <a:rPr lang="en-US" sz="4000" b="1" i="1" dirty="0" err="1" smtClean="0">
                <a:cs typeface="Times New Roman" pitchFamily="18" charset="0"/>
              </a:rPr>
              <a:t>Fanapi</a:t>
            </a:r>
            <a:endParaRPr lang="en-US" sz="4000" b="1" i="1" dirty="0"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5500" y="1752600"/>
            <a:ext cx="7162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3581400"/>
            <a:ext cx="7162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1700" y="5257800"/>
            <a:ext cx="7162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400800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Fanapi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14981" y="3897868"/>
            <a:ext cx="14616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Eye of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Fanapi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119781" y="1904206"/>
            <a:ext cx="3048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2600" y="2068274"/>
            <a:ext cx="14616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Eye of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Fanapi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195981" y="3810000"/>
            <a:ext cx="3048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1200" y="5561806"/>
            <a:ext cx="14616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Eye of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Fanapi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2209800" y="5485606"/>
            <a:ext cx="3048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1600" y="11430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29</a:t>
            </a:r>
            <a:r>
              <a:rPr lang="en-US" b="1" i="1" baseline="30000" dirty="0" smtClean="0">
                <a:solidFill>
                  <a:schemeClr val="bg1"/>
                </a:solidFill>
              </a:rPr>
              <a:t>o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838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28</a:t>
            </a:r>
            <a:r>
              <a:rPr lang="en-US" b="1" i="1" baseline="30000" dirty="0" smtClean="0"/>
              <a:t>o</a:t>
            </a:r>
            <a:r>
              <a:rPr lang="en-US" b="1" i="1" dirty="0" smtClean="0"/>
              <a:t>C</a:t>
            </a:r>
            <a:endParaRPr lang="en-US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1219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27</a:t>
            </a:r>
            <a:r>
              <a:rPr lang="en-US" b="1" i="1" baseline="30000" dirty="0" smtClean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en-US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1219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</a:rPr>
              <a:t>T = -2.5</a:t>
            </a:r>
            <a:r>
              <a:rPr lang="en-US" sz="2400" b="1" i="1" baseline="30000" dirty="0" smtClean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en-US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3048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400" b="1" i="1" dirty="0" smtClean="0">
                <a:solidFill>
                  <a:schemeClr val="bg1"/>
                </a:solidFill>
              </a:rPr>
              <a:t>OHC = 70 kJ/cm</a:t>
            </a:r>
            <a:r>
              <a:rPr lang="en-US" sz="2400" b="1" i="1" baseline="30000" dirty="0" smtClean="0">
                <a:solidFill>
                  <a:schemeClr val="bg1"/>
                </a:solidFill>
              </a:rPr>
              <a:t>2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47199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</a:rPr>
              <a:t>T </a:t>
            </a:r>
            <a:r>
              <a:rPr lang="en-US" sz="2400" b="1" i="1" baseline="-25000" dirty="0" smtClean="0">
                <a:solidFill>
                  <a:schemeClr val="bg1">
                    <a:lumMod val="95000"/>
                  </a:schemeClr>
                </a:solidFill>
              </a:rPr>
              <a:t>100 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</a:rPr>
              <a:t>= -2</a:t>
            </a:r>
            <a:r>
              <a:rPr lang="en-US" sz="2400" b="1" i="1" baseline="30000" dirty="0" smtClean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en-US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23815" y="1981200"/>
            <a:ext cx="40009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Mixed Layer Temperature</a:t>
            </a:r>
            <a:endParaRPr lang="en-US" sz="28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99329" y="3810000"/>
            <a:ext cx="31746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Ocean Heat Content</a:t>
            </a:r>
            <a:endParaRPr lang="en-US" sz="28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66685" y="5486400"/>
            <a:ext cx="728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2800" b="1" i="1" cap="none" spc="0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</a:t>
            </a:r>
            <a:endParaRPr lang="en-US" sz="2800" b="1" i="1" cap="none" spc="0" baseline="-25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647700" y="1714500"/>
            <a:ext cx="1600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324100" y="1714500"/>
            <a:ext cx="1600200" cy="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11250"/>
          <a:stretch>
            <a:fillRect/>
          </a:stretch>
        </p:blipFill>
        <p:spPr bwMode="auto">
          <a:xfrm>
            <a:off x="228599" y="838200"/>
            <a:ext cx="880660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3733800" y="4648200"/>
            <a:ext cx="1636923" cy="1437620"/>
            <a:chOff x="3733800" y="4648200"/>
            <a:chExt cx="1636923" cy="1437620"/>
          </a:xfrm>
        </p:grpSpPr>
        <p:sp>
          <p:nvSpPr>
            <p:cNvPr id="5" name="Rectangle 4"/>
            <p:cNvSpPr/>
            <p:nvPr/>
          </p:nvSpPr>
          <p:spPr>
            <a:xfrm>
              <a:off x="3733800" y="5562600"/>
              <a:ext cx="163692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Upwelling</a:t>
              </a:r>
              <a:endPara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4038600" y="4648200"/>
              <a:ext cx="914400" cy="838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87697" y="1143000"/>
            <a:ext cx="16342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Pre-storm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2532" y="3657600"/>
            <a:ext cx="21888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6hrs after eye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24600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Fanapi</a:t>
            </a:r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1066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29</a:t>
            </a:r>
            <a:r>
              <a:rPr lang="en-US" b="1" i="1" baseline="30000" dirty="0" smtClean="0">
                <a:solidFill>
                  <a:schemeClr val="bg1"/>
                </a:solidFill>
              </a:rPr>
              <a:t>o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6576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26.5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19812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26.5</a:t>
            </a:r>
            <a:endParaRPr lang="en-US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3581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27</a:t>
            </a:r>
            <a:endParaRPr lang="en-US" b="1" i="1" dirty="0"/>
          </a:p>
        </p:txBody>
      </p:sp>
      <p:sp>
        <p:nvSpPr>
          <p:cNvPr id="16" name="Rectangle 15"/>
          <p:cNvSpPr/>
          <p:nvPr/>
        </p:nvSpPr>
        <p:spPr>
          <a:xfrm>
            <a:off x="2031774" y="0"/>
            <a:ext cx="5332357" cy="769441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Upwelling and Mixing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38800" y="3962400"/>
            <a:ext cx="860286" cy="2133598"/>
            <a:chOff x="5638800" y="3962400"/>
            <a:chExt cx="860286" cy="2133598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5192644" y="4789556"/>
              <a:ext cx="1904998" cy="707886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Mixing or surface cooling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5638800" y="3962400"/>
              <a:ext cx="533400" cy="838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72000" y="4114800"/>
            <a:ext cx="3429000" cy="1219200"/>
            <a:chOff x="4572000" y="4114800"/>
            <a:chExt cx="3429000" cy="1219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572000" y="4114800"/>
              <a:ext cx="1600200" cy="1219200"/>
              <a:chOff x="4572000" y="4114800"/>
              <a:chExt cx="1600200" cy="1219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572000" y="4114800"/>
                <a:ext cx="1524000" cy="1219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05400" y="4419600"/>
                <a:ext cx="106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X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486400" y="4419600"/>
              <a:ext cx="2514600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Subsurface Jet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08" y="1143001"/>
            <a:ext cx="8909440" cy="5029200"/>
          </a:xfrm>
          <a:prstGeom prst="rect">
            <a:avLst/>
          </a:prstGeom>
          <a:noFill/>
          <a:ln w="0">
            <a:noFill/>
            <a:prstDash val="solid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99334" y="4381279"/>
            <a:ext cx="111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0-D23</a:t>
            </a:r>
            <a:endParaRPr lang="en-US" sz="2400" b="1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25144" y="1972010"/>
            <a:ext cx="6771256" cy="2361865"/>
            <a:chOff x="2514600" y="1586805"/>
            <a:chExt cx="6477000" cy="222319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14600" y="3810000"/>
              <a:ext cx="1676400" cy="0"/>
            </a:xfrm>
            <a:prstGeom prst="line">
              <a:avLst/>
            </a:prstGeom>
            <a:ln w="4762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724400" y="1586805"/>
              <a:ext cx="4267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0000FF"/>
                  </a:solidFill>
                </a:rPr>
                <a:t>Steady deep inertial wave energy available for deep mixing </a:t>
              </a:r>
              <a:endParaRPr lang="en-US" sz="2800" b="1" i="1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4267200" y="2971800"/>
              <a:ext cx="685800" cy="685800"/>
            </a:xfrm>
            <a:prstGeom prst="straightConnector1">
              <a:avLst/>
            </a:prstGeom>
            <a:ln w="34925"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6472535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Fanapi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80888" y="6488668"/>
            <a:ext cx="1074333" cy="369332"/>
          </a:xfrm>
          <a:prstGeom prst="rect">
            <a:avLst/>
          </a:prstGeom>
          <a:solidFill>
            <a:srgbClr val="00B0F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em4907a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51108" y="1485679"/>
            <a:ext cx="398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 - </a:t>
            </a:r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= </a:t>
            </a:r>
            <a:r>
              <a:rPr lang="en-US" sz="2400" b="1" i="1" dirty="0" smtClean="0">
                <a:solidFill>
                  <a:srgbClr val="FF0000"/>
                </a:solidFill>
              </a:rPr>
              <a:t>25 (D25)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9163" y="5295679"/>
            <a:ext cx="159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D23-D25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47165" y="2900591"/>
            <a:ext cx="1515235" cy="2348478"/>
            <a:chOff x="2208212" y="2514600"/>
            <a:chExt cx="1449388" cy="2210594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1180306" y="3542506"/>
              <a:ext cx="205740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1866900" y="4000500"/>
              <a:ext cx="1447800" cy="158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86000" y="2743200"/>
              <a:ext cx="13716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D</a:t>
              </a:r>
              <a:r>
                <a:rPr lang="en-US" dirty="0" err="1" smtClean="0"/>
                <a:t>t</a:t>
              </a:r>
              <a:r>
                <a:rPr lang="en-US" dirty="0" smtClean="0"/>
                <a:t> &lt; ½ day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576" y="0"/>
            <a:ext cx="9134424" cy="707886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Inertial Wave Energy Vertical Propagation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6858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Float 4907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5918</TotalTime>
  <Words>471</Words>
  <Application>Microsoft Office PowerPoint</Application>
  <PresentationFormat>On-screen Show (4:3)</PresentationFormat>
  <Paragraphs>135</Paragraphs>
  <Slides>12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Ren-Chieh Lien</cp:lastModifiedBy>
  <cp:revision>528</cp:revision>
  <dcterms:created xsi:type="dcterms:W3CDTF">2006-08-16T00:00:00Z</dcterms:created>
  <dcterms:modified xsi:type="dcterms:W3CDTF">2011-05-20T05:10:59Z</dcterms:modified>
</cp:coreProperties>
</file>