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58" r:id="rId4"/>
    <p:sldId id="257" r:id="rId5"/>
    <p:sldId id="265" r:id="rId6"/>
    <p:sldId id="280" r:id="rId7"/>
    <p:sldId id="281" r:id="rId8"/>
    <p:sldId id="266" r:id="rId9"/>
    <p:sldId id="269" r:id="rId10"/>
    <p:sldId id="267" r:id="rId11"/>
    <p:sldId id="268" r:id="rId12"/>
    <p:sldId id="260" r:id="rId13"/>
    <p:sldId id="261" r:id="rId14"/>
    <p:sldId id="264" r:id="rId15"/>
    <p:sldId id="270" r:id="rId16"/>
    <p:sldId id="271" r:id="rId17"/>
    <p:sldId id="262" r:id="rId18"/>
    <p:sldId id="263" r:id="rId19"/>
    <p:sldId id="282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02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230D9-2C7C-3E4E-979B-B90CC4E3D2C7}" type="datetimeFigureOut">
              <a:rPr lang="en-US" smtClean="0"/>
              <a:t>5/16/11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0C2D2-6FE0-2549-97BA-5FED57406F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28A2C-0DD0-5046-9B6D-F574B8DC5C2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F1DF1-AEAD-6C4D-A0E4-6847F4B2BFA8}" type="datetimeFigureOut">
              <a:rPr lang="en-US" smtClean="0"/>
              <a:t>5/16/11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0C84D-1509-534A-A663-F123FD6EED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/>
          <p:cNvSpPr txBox="1"/>
          <p:nvPr/>
        </p:nvSpPr>
        <p:spPr>
          <a:xfrm>
            <a:off x="1351585" y="721499"/>
            <a:ext cx="7047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TY </a:t>
            </a:r>
            <a:r>
              <a:rPr lang="en-US" sz="2000" b="1" dirty="0" err="1" smtClean="0"/>
              <a:t>Malakas</a:t>
            </a:r>
            <a:r>
              <a:rPr lang="en-US" sz="2000" b="1" dirty="0" smtClean="0"/>
              <a:t> (1200 UTC 19 September – 0000 UTC 25 September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400800" y="1255712"/>
            <a:ext cx="27879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ITOP-22</a:t>
            </a:r>
          </a:p>
          <a:p>
            <a:r>
              <a:rPr lang="en-US" dirty="0" smtClean="0"/>
              <a:t>Formed rapidly</a:t>
            </a:r>
          </a:p>
          <a:p>
            <a:endParaRPr lang="en-US" dirty="0"/>
          </a:p>
          <a:p>
            <a:r>
              <a:rPr lang="en-US" dirty="0" smtClean="0"/>
              <a:t>4 RECON Flights</a:t>
            </a:r>
          </a:p>
          <a:p>
            <a:r>
              <a:rPr lang="en-US" dirty="0" smtClean="0"/>
              <a:t>1 Drifting Buoy Deployment</a:t>
            </a:r>
          </a:p>
          <a:p>
            <a:r>
              <a:rPr lang="en-US" dirty="0" smtClean="0"/>
              <a:t>Flight</a:t>
            </a:r>
          </a:p>
          <a:p>
            <a:r>
              <a:rPr lang="en-US" dirty="0" smtClean="0"/>
              <a:t>1 Wake Flight</a:t>
            </a:r>
          </a:p>
          <a:p>
            <a:endParaRPr lang="en-US" dirty="0"/>
          </a:p>
        </p:txBody>
      </p:sp>
      <p:grpSp>
        <p:nvGrpSpPr>
          <p:cNvPr id="100" name="Group 99"/>
          <p:cNvGrpSpPr/>
          <p:nvPr/>
        </p:nvGrpSpPr>
        <p:grpSpPr>
          <a:xfrm>
            <a:off x="263525" y="1231560"/>
            <a:ext cx="5873750" cy="5257800"/>
            <a:chOff x="228600" y="824593"/>
            <a:chExt cx="5873750" cy="5257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824593"/>
              <a:ext cx="5873750" cy="5257800"/>
            </a:xfrm>
            <a:prstGeom prst="rect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1800754" y="3772694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6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2181754" y="3906270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11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39"/>
            <p:cNvGrpSpPr>
              <a:grpSpLocks/>
            </p:cNvGrpSpPr>
            <p:nvPr/>
          </p:nvGrpSpPr>
          <p:grpSpPr bwMode="auto">
            <a:xfrm>
              <a:off x="2470679" y="3934392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15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39"/>
            <p:cNvGrpSpPr>
              <a:grpSpLocks/>
            </p:cNvGrpSpPr>
            <p:nvPr/>
          </p:nvGrpSpPr>
          <p:grpSpPr bwMode="auto">
            <a:xfrm>
              <a:off x="2667000" y="4096090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19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39"/>
            <p:cNvGrpSpPr>
              <a:grpSpLocks/>
            </p:cNvGrpSpPr>
            <p:nvPr/>
          </p:nvGrpSpPr>
          <p:grpSpPr bwMode="auto">
            <a:xfrm>
              <a:off x="2835275" y="4169908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23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39"/>
            <p:cNvGrpSpPr>
              <a:grpSpLocks/>
            </p:cNvGrpSpPr>
            <p:nvPr/>
          </p:nvGrpSpPr>
          <p:grpSpPr bwMode="auto">
            <a:xfrm>
              <a:off x="3200400" y="4257788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27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9"/>
            <p:cNvGrpSpPr>
              <a:grpSpLocks/>
            </p:cNvGrpSpPr>
            <p:nvPr/>
          </p:nvGrpSpPr>
          <p:grpSpPr bwMode="auto">
            <a:xfrm>
              <a:off x="3705754" y="4686980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31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9"/>
            <p:cNvGrpSpPr>
              <a:grpSpLocks/>
            </p:cNvGrpSpPr>
            <p:nvPr/>
          </p:nvGrpSpPr>
          <p:grpSpPr bwMode="auto">
            <a:xfrm>
              <a:off x="1758685" y="3463357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35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9"/>
            <p:cNvGrpSpPr>
              <a:grpSpLocks/>
            </p:cNvGrpSpPr>
            <p:nvPr/>
          </p:nvGrpSpPr>
          <p:grpSpPr bwMode="auto">
            <a:xfrm>
              <a:off x="1884892" y="3842997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39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39"/>
            <p:cNvGrpSpPr>
              <a:grpSpLocks/>
            </p:cNvGrpSpPr>
            <p:nvPr/>
          </p:nvGrpSpPr>
          <p:grpSpPr bwMode="auto">
            <a:xfrm>
              <a:off x="1842822" y="2057400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43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39"/>
            <p:cNvGrpSpPr>
              <a:grpSpLocks/>
            </p:cNvGrpSpPr>
            <p:nvPr/>
          </p:nvGrpSpPr>
          <p:grpSpPr bwMode="auto">
            <a:xfrm>
              <a:off x="1800754" y="2971800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47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39"/>
            <p:cNvGrpSpPr>
              <a:grpSpLocks/>
            </p:cNvGrpSpPr>
            <p:nvPr/>
          </p:nvGrpSpPr>
          <p:grpSpPr bwMode="auto">
            <a:xfrm>
              <a:off x="2540793" y="1255712"/>
              <a:ext cx="168275" cy="344488"/>
              <a:chOff x="3072" y="2472"/>
              <a:chExt cx="144" cy="294"/>
            </a:xfrm>
            <a:solidFill>
              <a:schemeClr val="bg1">
                <a:lumMod val="75000"/>
              </a:schemeClr>
            </a:solidFill>
          </p:grpSpPr>
          <p:sp>
            <p:nvSpPr>
              <p:cNvPr id="51" name="Oval 40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144" cy="144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Freeform 41"/>
              <p:cNvSpPr>
                <a:spLocks/>
              </p:cNvSpPr>
              <p:nvPr/>
            </p:nvSpPr>
            <p:spPr bwMode="auto">
              <a:xfrm>
                <a:off x="3072" y="2472"/>
                <a:ext cx="108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42" y="36"/>
                  </a:cxn>
                  <a:cxn ang="0">
                    <a:pos x="108" y="0"/>
                  </a:cxn>
                </a:cxnLst>
                <a:rect l="0" t="0" r="r" b="b"/>
                <a:pathLst>
                  <a:path w="108" h="132">
                    <a:moveTo>
                      <a:pt x="0" y="132"/>
                    </a:moveTo>
                    <a:cubicBezTo>
                      <a:pt x="7" y="116"/>
                      <a:pt x="24" y="58"/>
                      <a:pt x="42" y="36"/>
                    </a:cubicBezTo>
                    <a:cubicBezTo>
                      <a:pt x="60" y="14"/>
                      <a:pt x="94" y="8"/>
                      <a:pt x="108" y="0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2"/>
              <p:cNvSpPr>
                <a:spLocks/>
              </p:cNvSpPr>
              <p:nvPr/>
            </p:nvSpPr>
            <p:spPr bwMode="auto">
              <a:xfrm>
                <a:off x="3120" y="2628"/>
                <a:ext cx="96" cy="138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54" y="96"/>
                  </a:cxn>
                  <a:cxn ang="0">
                    <a:pos x="0" y="138"/>
                  </a:cxn>
                </a:cxnLst>
                <a:rect l="0" t="0" r="r" b="b"/>
                <a:pathLst>
                  <a:path w="96" h="138">
                    <a:moveTo>
                      <a:pt x="96" y="0"/>
                    </a:moveTo>
                    <a:cubicBezTo>
                      <a:pt x="89" y="16"/>
                      <a:pt x="70" y="73"/>
                      <a:pt x="54" y="96"/>
                    </a:cubicBezTo>
                    <a:cubicBezTo>
                      <a:pt x="38" y="119"/>
                      <a:pt x="11" y="129"/>
                      <a:pt x="0" y="138"/>
                    </a:cubicBezTo>
                  </a:path>
                </a:pathLst>
              </a:custGeom>
              <a:grp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3874029" y="5031468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1912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 rot="16200000" flipH="1">
              <a:off x="3873651" y="4940450"/>
              <a:ext cx="241527" cy="2407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023707" y="4922333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2012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66" name="Straight Connector 65"/>
            <p:cNvCxnSpPr>
              <a:stCxn id="23" idx="3"/>
            </p:cNvCxnSpPr>
            <p:nvPr/>
          </p:nvCxnSpPr>
          <p:spPr>
            <a:xfrm rot="5400000">
              <a:off x="2288385" y="4459938"/>
              <a:ext cx="633180" cy="509886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106042" y="4812267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2112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rot="10800000" flipV="1">
              <a:off x="1432365" y="4187486"/>
              <a:ext cx="1038314" cy="734849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453399" y="409609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2212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82" name="Straight Connector 81"/>
            <p:cNvCxnSpPr>
              <a:stCxn id="80" idx="3"/>
              <a:endCxn id="39" idx="3"/>
            </p:cNvCxnSpPr>
            <p:nvPr/>
          </p:nvCxnSpPr>
          <p:spPr>
            <a:xfrm flipV="1">
              <a:off x="1106042" y="4071380"/>
              <a:ext cx="803493" cy="209376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698942" y="3482132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2312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85" name="Straight Connector 84"/>
            <p:cNvCxnSpPr>
              <a:stCxn id="83" idx="3"/>
              <a:endCxn id="35" idx="2"/>
            </p:cNvCxnSpPr>
            <p:nvPr/>
          </p:nvCxnSpPr>
          <p:spPr>
            <a:xfrm flipV="1">
              <a:off x="1351585" y="3632086"/>
              <a:ext cx="407100" cy="34712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98942" y="2141764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2412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89" name="Straight Connector 88"/>
            <p:cNvCxnSpPr>
              <a:stCxn id="87" idx="3"/>
              <a:endCxn id="43" idx="2"/>
            </p:cNvCxnSpPr>
            <p:nvPr/>
          </p:nvCxnSpPr>
          <p:spPr>
            <a:xfrm flipV="1">
              <a:off x="1351585" y="2226129"/>
              <a:ext cx="491237" cy="100301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/>
            <p:nvPr/>
          </p:nvSpPr>
          <p:spPr>
            <a:xfrm rot="2448243">
              <a:off x="2115451" y="1399823"/>
              <a:ext cx="252413" cy="91959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7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4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rot="274666">
              <a:off x="1742922" y="3154045"/>
              <a:ext cx="252413" cy="40510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7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 rot="19852161">
              <a:off x="1724736" y="3704531"/>
              <a:ext cx="252413" cy="229382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7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2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 rot="17628920">
              <a:off x="2377541" y="3984359"/>
              <a:ext cx="252413" cy="40510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7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1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596885" y="5291665"/>
              <a:ext cx="757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Guam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698942" y="196334"/>
            <a:ext cx="752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Atmosphere and Ocean Characteristics during TY </a:t>
            </a:r>
            <a:r>
              <a:rPr lang="en-US" sz="2400" b="1" dirty="0" err="1" smtClean="0"/>
              <a:t>Malakas</a:t>
            </a:r>
            <a:endParaRPr lang="en-US" sz="24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6400800" y="5588566"/>
            <a:ext cx="2667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Patrick A. Harr</a:t>
            </a:r>
          </a:p>
          <a:p>
            <a:r>
              <a:rPr lang="en-US" dirty="0" smtClean="0"/>
              <a:t>Dept. of Meteorology</a:t>
            </a:r>
          </a:p>
          <a:p>
            <a:r>
              <a:rPr lang="en-US" dirty="0" smtClean="0"/>
              <a:t>Naval Postgraduate School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200544" y="6511896"/>
            <a:ext cx="420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Acknowledgment: Office of Naval Research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85750" y="0"/>
            <a:ext cx="8572500" cy="6858000"/>
            <a:chOff x="285750" y="0"/>
            <a:chExt cx="8572500" cy="6858000"/>
          </a:xfrm>
        </p:grpSpPr>
        <p:pic>
          <p:nvPicPr>
            <p:cNvPr id="2" name="Picture 1" descr="wind_wdir5.5.000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0"/>
              <a:ext cx="8572500" cy="685800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15427" y="990600"/>
              <a:ext cx="5902679" cy="5534799"/>
              <a:chOff x="715427" y="990600"/>
              <a:chExt cx="5902679" cy="553479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715427" y="3345935"/>
                <a:ext cx="6439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19.5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N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15427" y="5662999"/>
                <a:ext cx="6439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19.5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N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66227" y="990600"/>
                <a:ext cx="6164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/>
                  </a:rPr>
                  <a:t>21.5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/>
                  </a:rPr>
                  <a:t>N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Times New Roman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886200" y="6248400"/>
                <a:ext cx="699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142.5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E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905000" y="6248399"/>
                <a:ext cx="699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140.5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E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918200" y="6248400"/>
                <a:ext cx="699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144.5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E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5359400" y="625900"/>
            <a:ext cx="1454408" cy="2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9103" y="256568"/>
            <a:ext cx="403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SAMURAI Horizontal Wind Analysis: 5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5750" y="0"/>
            <a:ext cx="8572500" cy="6858000"/>
            <a:chOff x="285750" y="0"/>
            <a:chExt cx="8572500" cy="6858000"/>
          </a:xfrm>
        </p:grpSpPr>
        <p:pic>
          <p:nvPicPr>
            <p:cNvPr id="2" name="Picture 1" descr="wind_wdir8.5.000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0"/>
              <a:ext cx="8572500" cy="68580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715427" y="990600"/>
              <a:ext cx="5902679" cy="5534799"/>
              <a:chOff x="715427" y="990600"/>
              <a:chExt cx="5902679" cy="553479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715427" y="3345935"/>
                <a:ext cx="6439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19.5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N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715427" y="5662999"/>
                <a:ext cx="6439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19.5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N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66227" y="990600"/>
                <a:ext cx="6164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/>
                  </a:rPr>
                  <a:t>21.5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/>
                  </a:rPr>
                  <a:t>N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Times New Roman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886200" y="6248400"/>
                <a:ext cx="699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142.5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E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05000" y="6248399"/>
                <a:ext cx="699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140.5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E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18200" y="6248400"/>
                <a:ext cx="699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144.5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E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5359400" y="625900"/>
            <a:ext cx="1454408" cy="2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9103" y="256568"/>
            <a:ext cx="403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SAMURAI Horizontal Wind Analysis: 8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8600"/>
            <a:ext cx="7391400" cy="6400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69000" y="838200"/>
            <a:ext cx="23368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JTWC: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Typhoon @ 65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152072"/>
            <a:ext cx="4123470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2: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Continued asymmetric structure with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Decreased vertical wind shear (7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r>
              <a:rPr lang="en-US" b="1" dirty="0" smtClean="0">
                <a:solidFill>
                  <a:schemeClr val="bg1"/>
                </a:solidFill>
              </a:rPr>
              <a:t>) from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north-northwest due to the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anticyclone hat built behind TY </a:t>
            </a:r>
            <a:r>
              <a:rPr lang="en-US" b="1" dirty="0" err="1" smtClean="0">
                <a:solidFill>
                  <a:schemeClr val="bg1"/>
                </a:solidFill>
              </a:rPr>
              <a:t>Fanapi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69000" y="838200"/>
            <a:ext cx="23368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JTWC: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Typhoon @ 65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066800"/>
            <a:ext cx="4123470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2: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Continued asymmetric structure with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Decreased vertical wind shear (7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r>
              <a:rPr lang="en-US" b="1" dirty="0" smtClean="0">
                <a:solidFill>
                  <a:schemeClr val="bg1"/>
                </a:solidFill>
              </a:rPr>
              <a:t>) from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north-northwest due to the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anticyclone hat built behind TY </a:t>
            </a:r>
            <a:r>
              <a:rPr lang="en-US" b="1" dirty="0" err="1" smtClean="0">
                <a:solidFill>
                  <a:schemeClr val="bg1"/>
                </a:solidFill>
              </a:rPr>
              <a:t>Fanapi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2296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484531"/>
            <a:ext cx="4123470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2: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Continued asymmetric structure with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Decreased vertical wind shear (7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r>
              <a:rPr lang="en-US" b="1" dirty="0" smtClean="0">
                <a:solidFill>
                  <a:schemeClr val="bg1"/>
                </a:solidFill>
              </a:rPr>
              <a:t>) from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north-northwest due to the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anticyclone hat built behind TY </a:t>
            </a:r>
            <a:r>
              <a:rPr lang="en-US" b="1" dirty="0" err="1" smtClean="0">
                <a:solidFill>
                  <a:schemeClr val="bg1"/>
                </a:solidFill>
              </a:rPr>
              <a:t>Fanapi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2800" y="1905000"/>
            <a:ext cx="23368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JTWC: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Typhoon @ 65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228600"/>
            <a:ext cx="6765794" cy="67710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NRL EASNFS: OHC (kJ cm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-2</a:t>
            </a:r>
            <a:r>
              <a:rPr lang="en-US" sz="2400" b="1" dirty="0" smtClean="0">
                <a:solidFill>
                  <a:schemeClr val="bg1"/>
                </a:solidFill>
              </a:rPr>
              <a:t>)  0000 UTC 23 September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From </a:t>
            </a:r>
            <a:r>
              <a:rPr lang="en-US" sz="1400" dirty="0" err="1" smtClean="0">
                <a:solidFill>
                  <a:schemeClr val="bg1"/>
                </a:solidFill>
              </a:rPr>
              <a:t>itop.org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_wdir1.000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427" y="3345935"/>
            <a:ext cx="64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19.5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427" y="5662999"/>
            <a:ext cx="64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19.5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227" y="990600"/>
            <a:ext cx="616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21.5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6248400"/>
            <a:ext cx="69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142.5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6248399"/>
            <a:ext cx="69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140.5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8200" y="6248400"/>
            <a:ext cx="69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144.5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103" y="256568"/>
            <a:ext cx="420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SAMURAI Horizontal Wind Analysis: 0.5 km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59400" y="625900"/>
            <a:ext cx="1454408" cy="2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nd_wdir1.5.000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427" y="3345935"/>
            <a:ext cx="64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19.5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427" y="5662999"/>
            <a:ext cx="64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19.5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227" y="990600"/>
            <a:ext cx="616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21.5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6248400"/>
            <a:ext cx="69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142.5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6248399"/>
            <a:ext cx="69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140.5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8200" y="6248400"/>
            <a:ext cx="69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144.5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9103" y="256568"/>
            <a:ext cx="403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SAMURAI Horizontal Wind Analysis: 1 km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59400" y="625900"/>
            <a:ext cx="1454408" cy="2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648200"/>
            <a:ext cx="4117947" cy="175432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3: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Intensification and transition to a more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symmetric structure.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shear decreased to 5 </a:t>
            </a:r>
            <a:r>
              <a:rPr lang="en-US" b="1" dirty="0" err="1" smtClean="0">
                <a:solidFill>
                  <a:schemeClr val="bg1"/>
                </a:solidFill>
              </a:rPr>
              <a:t>kts</a:t>
            </a:r>
            <a:r>
              <a:rPr lang="en-US" b="1" dirty="0" smtClean="0">
                <a:solidFill>
                  <a:schemeClr val="bg1"/>
                </a:solidFill>
              </a:rPr>
              <a:t> from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 north and average OHC decreased to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40 kJ cm</a:t>
            </a:r>
            <a:r>
              <a:rPr lang="en-US" b="1" baseline="30000" dirty="0" smtClean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7600" y="838200"/>
            <a:ext cx="20320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JTWC: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Typhoon @ 90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3058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228600"/>
            <a:ext cx="6765794" cy="67710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NRL EASNFS: OHC (kJ cm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-2</a:t>
            </a:r>
            <a:r>
              <a:rPr lang="en-US" sz="2400" b="1" dirty="0" smtClean="0">
                <a:solidFill>
                  <a:schemeClr val="bg1"/>
                </a:solidFill>
              </a:rPr>
              <a:t>)  0000 UTC 24 September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From </a:t>
            </a:r>
            <a:r>
              <a:rPr lang="en-US" sz="1400" dirty="0" err="1" smtClean="0">
                <a:solidFill>
                  <a:schemeClr val="bg1"/>
                </a:solidFill>
              </a:rPr>
              <a:t>itop.org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7600" y="838200"/>
            <a:ext cx="20320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JTWC: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Typhoon @ 90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4117947" cy="175432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3: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Intensification and transition to a more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symmetric structure.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shear decreased to 5 </a:t>
            </a:r>
            <a:r>
              <a:rPr lang="en-US" b="1" dirty="0" err="1" smtClean="0">
                <a:solidFill>
                  <a:schemeClr val="bg1"/>
                </a:solidFill>
              </a:rPr>
              <a:t>kts</a:t>
            </a:r>
            <a:r>
              <a:rPr lang="en-US" b="1" dirty="0" smtClean="0">
                <a:solidFill>
                  <a:schemeClr val="bg1"/>
                </a:solidFill>
              </a:rPr>
              <a:t> from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 north and average OHC decreased to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40 kJ cm</a:t>
            </a:r>
            <a:r>
              <a:rPr lang="en-US" b="1" baseline="30000" dirty="0" smtClean="0">
                <a:solidFill>
                  <a:schemeClr val="bg1"/>
                </a:solidFill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TOP Over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500" y="431800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365760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266700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62800" y="306711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96334"/>
            <a:ext cx="838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wind shear from ECMWF Analysis, OHC from NRL EASNFS:2 deg. radius average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305800" cy="6400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0" y="838200"/>
            <a:ext cx="3108506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1: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Originally a wake flight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over the region east of Taiwan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after TY </a:t>
            </a:r>
            <a:r>
              <a:rPr lang="en-US" b="1" dirty="0" err="1" smtClean="0">
                <a:solidFill>
                  <a:schemeClr val="bg1"/>
                </a:solidFill>
              </a:rPr>
              <a:t>Fanapi</a:t>
            </a:r>
            <a:r>
              <a:rPr lang="en-US" b="1" dirty="0" smtClean="0">
                <a:solidFill>
                  <a:schemeClr val="bg1"/>
                </a:solidFill>
              </a:rPr>
              <a:t> had made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landfall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4876800"/>
            <a:ext cx="3856344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1: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Asymmetric structure with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10-15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r>
              <a:rPr lang="en-US" b="1" dirty="0" smtClean="0">
                <a:solidFill>
                  <a:schemeClr val="bg1"/>
                </a:solidFill>
              </a:rPr>
              <a:t> vertical wind shear from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north-northwest due to the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anticyclone hat built behind TY </a:t>
            </a:r>
            <a:r>
              <a:rPr lang="en-US" b="1" dirty="0" err="1" smtClean="0">
                <a:solidFill>
                  <a:schemeClr val="bg1"/>
                </a:solidFill>
              </a:rPr>
              <a:t>Fanapi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9000" y="838200"/>
            <a:ext cx="29464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JTWC: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Tropical depression @ 30 </a:t>
            </a:r>
            <a:r>
              <a:rPr lang="en-US" b="1" dirty="0" err="1" smtClean="0">
                <a:solidFill>
                  <a:schemeClr val="bg1"/>
                </a:solidFill>
              </a:rPr>
              <a:t>kts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TOP Over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500" y="431800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365760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266700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62800" y="3067110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96334"/>
            <a:ext cx="838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wind shear from ECMWF Analysis, OHC from NRL EASNFS:2 deg. radius average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374065"/>
            <a:ext cx="6858000" cy="630942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Continuing Analysis</a:t>
            </a:r>
          </a:p>
          <a:p>
            <a:endParaRPr lang="en-US" sz="2000" dirty="0" smtClean="0"/>
          </a:p>
          <a:p>
            <a:r>
              <a:rPr lang="en-US" sz="2000" dirty="0" smtClean="0"/>
              <a:t>Incorporate analysis of AXBT data:</a:t>
            </a:r>
          </a:p>
          <a:p>
            <a:pPr lvl="1"/>
            <a:r>
              <a:rPr lang="en-US" sz="2000" b="1" dirty="0" smtClean="0"/>
              <a:t>Quality control</a:t>
            </a:r>
          </a:p>
          <a:p>
            <a:pPr lvl="1"/>
            <a:r>
              <a:rPr lang="en-US" sz="2000" dirty="0" smtClean="0"/>
              <a:t>Comparison with NRL EASNFS analyses</a:t>
            </a:r>
          </a:p>
          <a:p>
            <a:pPr lvl="1"/>
            <a:r>
              <a:rPr lang="en-US" sz="2000" dirty="0" smtClean="0"/>
              <a:t>Variation relative to storm structure</a:t>
            </a:r>
          </a:p>
          <a:p>
            <a:r>
              <a:rPr lang="en-US" sz="2000" dirty="0" smtClean="0"/>
              <a:t>	</a:t>
            </a:r>
          </a:p>
          <a:p>
            <a:r>
              <a:rPr lang="en-US" sz="2000" dirty="0" smtClean="0"/>
              <a:t>Relative roles of the atmospheric and oceanic environments</a:t>
            </a:r>
          </a:p>
          <a:p>
            <a:endParaRPr lang="en-US" sz="2000" dirty="0" smtClean="0"/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Standardized Analysis System</a:t>
            </a:r>
          </a:p>
          <a:p>
            <a:endParaRPr lang="en-US" sz="2000" dirty="0" smtClean="0"/>
          </a:p>
          <a:p>
            <a:r>
              <a:rPr lang="en-US" sz="2000" dirty="0" smtClean="0"/>
              <a:t>	Both environments have well-defined features that  vary 		throughout the life cycle and path of TY </a:t>
            </a:r>
            <a:r>
              <a:rPr lang="en-US" sz="2000" dirty="0" err="1" smtClean="0"/>
              <a:t>Malakas</a:t>
            </a:r>
            <a:endParaRPr lang="en-US" sz="2000" dirty="0" smtClean="0"/>
          </a:p>
          <a:p>
            <a:pPr lvl="1">
              <a:buFont typeface="Arial"/>
              <a:buChar char="•"/>
            </a:pPr>
            <a:endParaRPr lang="en-US" sz="2000" dirty="0" smtClean="0"/>
          </a:p>
          <a:p>
            <a:pPr lvl="1"/>
            <a:r>
              <a:rPr lang="en-US" sz="2000" dirty="0" smtClean="0"/>
              <a:t>Transition from a weak, asymmetric TS to a more 	symmetric TY 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Intensification relative to the approach of the 	midlatitude upper-level trough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229600" cy="6400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0" y="838200"/>
            <a:ext cx="3108506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1: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Originally a wake flight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over the region east of Taiwan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after TY </a:t>
            </a:r>
            <a:r>
              <a:rPr lang="en-US" b="1" dirty="0" err="1" smtClean="0">
                <a:solidFill>
                  <a:schemeClr val="bg1"/>
                </a:solidFill>
              </a:rPr>
              <a:t>Fanapi</a:t>
            </a:r>
            <a:r>
              <a:rPr lang="en-US" b="1" dirty="0" smtClean="0">
                <a:solidFill>
                  <a:schemeClr val="bg1"/>
                </a:solidFill>
              </a:rPr>
              <a:t> had made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landfall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4876800"/>
            <a:ext cx="3910446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1: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Asymmetric structure with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10-15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r>
              <a:rPr lang="en-US" b="1" dirty="0" smtClean="0">
                <a:solidFill>
                  <a:schemeClr val="bg1"/>
                </a:solidFill>
              </a:rPr>
              <a:t> vertical wind shear from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north-northwest due to the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anticyclone that built behind TY </a:t>
            </a:r>
            <a:r>
              <a:rPr lang="en-US" b="1" dirty="0" err="1" smtClean="0">
                <a:solidFill>
                  <a:schemeClr val="bg1"/>
                </a:solidFill>
              </a:rPr>
              <a:t>Fanapi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9000" y="838200"/>
            <a:ext cx="29464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JTWC: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Tropical depression @ 30 </a:t>
            </a:r>
            <a:r>
              <a:rPr lang="en-US" b="1" dirty="0" err="1" smtClean="0">
                <a:solidFill>
                  <a:schemeClr val="bg1"/>
                </a:solidFill>
              </a:rPr>
              <a:t>kts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229600" cy="6400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69000" y="838200"/>
            <a:ext cx="29464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JTWC: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Tropical depression @ 30 </a:t>
            </a:r>
            <a:r>
              <a:rPr lang="en-US" b="1" dirty="0" err="1" smtClean="0">
                <a:solidFill>
                  <a:schemeClr val="bg1"/>
                </a:solidFill>
              </a:rPr>
              <a:t>kts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838200"/>
            <a:ext cx="3108506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1: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Originally a wake flight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over the region east of Taiwan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after TY </a:t>
            </a:r>
            <a:r>
              <a:rPr lang="en-US" b="1" dirty="0" err="1" smtClean="0">
                <a:solidFill>
                  <a:schemeClr val="bg1"/>
                </a:solidFill>
              </a:rPr>
              <a:t>Fanapi</a:t>
            </a:r>
            <a:r>
              <a:rPr lang="en-US" b="1" dirty="0" smtClean="0">
                <a:solidFill>
                  <a:schemeClr val="bg1"/>
                </a:solidFill>
              </a:rPr>
              <a:t> had made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landfall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876800"/>
            <a:ext cx="3910446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Flight 1: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Asymmetric structure with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10-15 </a:t>
            </a:r>
            <a:r>
              <a:rPr lang="en-US" b="1" dirty="0" err="1" smtClean="0">
                <a:solidFill>
                  <a:schemeClr val="bg1"/>
                </a:solidFill>
              </a:rPr>
              <a:t>kt</a:t>
            </a:r>
            <a:r>
              <a:rPr lang="en-US" b="1" dirty="0" smtClean="0">
                <a:solidFill>
                  <a:schemeClr val="bg1"/>
                </a:solidFill>
              </a:rPr>
              <a:t> vertical wind shear from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north-northwest due to the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anticyclone that built behind TY </a:t>
            </a:r>
            <a:r>
              <a:rPr lang="en-US" b="1" dirty="0" err="1" smtClean="0">
                <a:solidFill>
                  <a:schemeClr val="bg1"/>
                </a:solidFill>
              </a:rPr>
              <a:t>Fanapi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28600"/>
            <a:ext cx="6765794" cy="67710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NRL EASNFS: OHC (kJ cm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-2</a:t>
            </a:r>
            <a:r>
              <a:rPr lang="en-US" sz="2400" b="1" dirty="0" smtClean="0">
                <a:solidFill>
                  <a:schemeClr val="bg1"/>
                </a:solidFill>
              </a:rPr>
              <a:t>)  0000 UTC 22 September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From </a:t>
            </a:r>
            <a:r>
              <a:rPr lang="en-US" sz="1400" dirty="0" err="1" smtClean="0">
                <a:solidFill>
                  <a:schemeClr val="bg1"/>
                </a:solidFill>
              </a:rPr>
              <a:t>itop.org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5969000" y="4038600"/>
            <a:ext cx="168275" cy="344488"/>
            <a:chOff x="3072" y="2472"/>
            <a:chExt cx="144" cy="294"/>
          </a:xfrm>
          <a:solidFill>
            <a:schemeClr val="bg1">
              <a:lumMod val="75000"/>
            </a:schemeClr>
          </a:solidFill>
        </p:grpSpPr>
        <p:sp>
          <p:nvSpPr>
            <p:cNvPr id="8" name="Oval 40"/>
            <p:cNvSpPr>
              <a:spLocks noChangeArrowheads="1"/>
            </p:cNvSpPr>
            <p:nvPr/>
          </p:nvSpPr>
          <p:spPr bwMode="auto">
            <a:xfrm>
              <a:off x="3072" y="2544"/>
              <a:ext cx="144" cy="144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3072" y="2472"/>
              <a:ext cx="108" cy="132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42" y="36"/>
                </a:cxn>
                <a:cxn ang="0">
                  <a:pos x="108" y="0"/>
                </a:cxn>
              </a:cxnLst>
              <a:rect l="0" t="0" r="r" b="b"/>
              <a:pathLst>
                <a:path w="108" h="132">
                  <a:moveTo>
                    <a:pt x="0" y="132"/>
                  </a:moveTo>
                  <a:cubicBezTo>
                    <a:pt x="7" y="116"/>
                    <a:pt x="24" y="58"/>
                    <a:pt x="42" y="36"/>
                  </a:cubicBezTo>
                  <a:cubicBezTo>
                    <a:pt x="60" y="14"/>
                    <a:pt x="94" y="8"/>
                    <a:pt x="108" y="0"/>
                  </a:cubicBezTo>
                </a:path>
              </a:pathLst>
            </a:custGeom>
            <a:grp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3120" y="2628"/>
              <a:ext cx="96" cy="138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54" y="96"/>
                </a:cxn>
                <a:cxn ang="0">
                  <a:pos x="0" y="138"/>
                </a:cxn>
              </a:cxnLst>
              <a:rect l="0" t="0" r="r" b="b"/>
              <a:pathLst>
                <a:path w="96" h="138">
                  <a:moveTo>
                    <a:pt x="96" y="0"/>
                  </a:moveTo>
                  <a:cubicBezTo>
                    <a:pt x="89" y="16"/>
                    <a:pt x="70" y="73"/>
                    <a:pt x="54" y="96"/>
                  </a:cubicBezTo>
                  <a:cubicBezTo>
                    <a:pt x="38" y="119"/>
                    <a:pt x="11" y="129"/>
                    <a:pt x="0" y="138"/>
                  </a:cubicBezTo>
                </a:path>
              </a:pathLst>
            </a:custGeom>
            <a:grp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>
            <a:off x="5600701" y="1206500"/>
            <a:ext cx="1498600" cy="3302000"/>
          </a:xfrm>
          <a:custGeom>
            <a:avLst/>
            <a:gdLst>
              <a:gd name="connsiteX0" fmla="*/ 1500717 w 1500717"/>
              <a:gd name="connsiteY0" fmla="*/ 3289300 h 3289300"/>
              <a:gd name="connsiteX1" fmla="*/ 1030817 w 1500717"/>
              <a:gd name="connsiteY1" fmla="*/ 3238500 h 3289300"/>
              <a:gd name="connsiteX2" fmla="*/ 611717 w 1500717"/>
              <a:gd name="connsiteY2" fmla="*/ 3060700 h 3289300"/>
              <a:gd name="connsiteX3" fmla="*/ 306917 w 1500717"/>
              <a:gd name="connsiteY3" fmla="*/ 2908300 h 3289300"/>
              <a:gd name="connsiteX4" fmla="*/ 91017 w 1500717"/>
              <a:gd name="connsiteY4" fmla="*/ 2349500 h 3289300"/>
              <a:gd name="connsiteX5" fmla="*/ 78317 w 1500717"/>
              <a:gd name="connsiteY5" fmla="*/ 1727200 h 3289300"/>
              <a:gd name="connsiteX6" fmla="*/ 27517 w 1500717"/>
              <a:gd name="connsiteY6" fmla="*/ 622300 h 3289300"/>
              <a:gd name="connsiteX7" fmla="*/ 243417 w 1500717"/>
              <a:gd name="connsiteY7" fmla="*/ 0 h 3289300"/>
              <a:gd name="connsiteX0" fmla="*/ 1500717 w 1500717"/>
              <a:gd name="connsiteY0" fmla="*/ 3289300 h 3289300"/>
              <a:gd name="connsiteX1" fmla="*/ 1030817 w 1500717"/>
              <a:gd name="connsiteY1" fmla="*/ 3238500 h 3289300"/>
              <a:gd name="connsiteX2" fmla="*/ 611717 w 1500717"/>
              <a:gd name="connsiteY2" fmla="*/ 3060700 h 3289300"/>
              <a:gd name="connsiteX3" fmla="*/ 306917 w 1500717"/>
              <a:gd name="connsiteY3" fmla="*/ 2908300 h 3289300"/>
              <a:gd name="connsiteX4" fmla="*/ 91017 w 1500717"/>
              <a:gd name="connsiteY4" fmla="*/ 2349500 h 3289300"/>
              <a:gd name="connsiteX5" fmla="*/ 78317 w 1500717"/>
              <a:gd name="connsiteY5" fmla="*/ 1727200 h 3289300"/>
              <a:gd name="connsiteX6" fmla="*/ 27517 w 1500717"/>
              <a:gd name="connsiteY6" fmla="*/ 622300 h 3289300"/>
              <a:gd name="connsiteX7" fmla="*/ 243417 w 1500717"/>
              <a:gd name="connsiteY7" fmla="*/ 0 h 3289300"/>
              <a:gd name="connsiteX0" fmla="*/ 1500717 w 1500717"/>
              <a:gd name="connsiteY0" fmla="*/ 3289300 h 3289300"/>
              <a:gd name="connsiteX1" fmla="*/ 1030817 w 1500717"/>
              <a:gd name="connsiteY1" fmla="*/ 3238500 h 3289300"/>
              <a:gd name="connsiteX2" fmla="*/ 611717 w 1500717"/>
              <a:gd name="connsiteY2" fmla="*/ 3060700 h 3289300"/>
              <a:gd name="connsiteX3" fmla="*/ 306917 w 1500717"/>
              <a:gd name="connsiteY3" fmla="*/ 2908300 h 3289300"/>
              <a:gd name="connsiteX4" fmla="*/ 91017 w 1500717"/>
              <a:gd name="connsiteY4" fmla="*/ 2349500 h 3289300"/>
              <a:gd name="connsiteX5" fmla="*/ 78317 w 1500717"/>
              <a:gd name="connsiteY5" fmla="*/ 1727200 h 3289300"/>
              <a:gd name="connsiteX6" fmla="*/ 27517 w 1500717"/>
              <a:gd name="connsiteY6" fmla="*/ 622300 h 3289300"/>
              <a:gd name="connsiteX7" fmla="*/ 243417 w 1500717"/>
              <a:gd name="connsiteY7" fmla="*/ 0 h 3289300"/>
              <a:gd name="connsiteX0" fmla="*/ 1500717 w 1500717"/>
              <a:gd name="connsiteY0" fmla="*/ 3289300 h 3302000"/>
              <a:gd name="connsiteX1" fmla="*/ 1030817 w 1500717"/>
              <a:gd name="connsiteY1" fmla="*/ 3238500 h 3302000"/>
              <a:gd name="connsiteX2" fmla="*/ 306917 w 1500717"/>
              <a:gd name="connsiteY2" fmla="*/ 2908300 h 3302000"/>
              <a:gd name="connsiteX3" fmla="*/ 91017 w 1500717"/>
              <a:gd name="connsiteY3" fmla="*/ 2349500 h 3302000"/>
              <a:gd name="connsiteX4" fmla="*/ 78317 w 1500717"/>
              <a:gd name="connsiteY4" fmla="*/ 1727200 h 3302000"/>
              <a:gd name="connsiteX5" fmla="*/ 27517 w 1500717"/>
              <a:gd name="connsiteY5" fmla="*/ 622300 h 3302000"/>
              <a:gd name="connsiteX6" fmla="*/ 243417 w 1500717"/>
              <a:gd name="connsiteY6" fmla="*/ 0 h 3302000"/>
              <a:gd name="connsiteX0" fmla="*/ 1498600 w 1498600"/>
              <a:gd name="connsiteY0" fmla="*/ 3289300 h 3302000"/>
              <a:gd name="connsiteX1" fmla="*/ 1028700 w 1498600"/>
              <a:gd name="connsiteY1" fmla="*/ 3238500 h 3302000"/>
              <a:gd name="connsiteX2" fmla="*/ 304800 w 1498600"/>
              <a:gd name="connsiteY2" fmla="*/ 2908300 h 3302000"/>
              <a:gd name="connsiteX3" fmla="*/ 88900 w 1498600"/>
              <a:gd name="connsiteY3" fmla="*/ 2349500 h 3302000"/>
              <a:gd name="connsiteX4" fmla="*/ 25400 w 1498600"/>
              <a:gd name="connsiteY4" fmla="*/ 622300 h 3302000"/>
              <a:gd name="connsiteX5" fmla="*/ 241300 w 1498600"/>
              <a:gd name="connsiteY5" fmla="*/ 0 h 33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8600" h="3302000">
                <a:moveTo>
                  <a:pt x="1498600" y="3289300"/>
                </a:moveTo>
                <a:cubicBezTo>
                  <a:pt x="1337733" y="3282950"/>
                  <a:pt x="1227667" y="3302000"/>
                  <a:pt x="1028700" y="3238500"/>
                </a:cubicBezTo>
                <a:cubicBezTo>
                  <a:pt x="829733" y="3175000"/>
                  <a:pt x="461433" y="3056467"/>
                  <a:pt x="304800" y="2908300"/>
                </a:cubicBezTo>
                <a:cubicBezTo>
                  <a:pt x="148167" y="2760133"/>
                  <a:pt x="135467" y="2730500"/>
                  <a:pt x="88900" y="2349500"/>
                </a:cubicBezTo>
                <a:cubicBezTo>
                  <a:pt x="42333" y="1968500"/>
                  <a:pt x="0" y="1013883"/>
                  <a:pt x="25400" y="622300"/>
                </a:cubicBezTo>
                <a:cubicBezTo>
                  <a:pt x="52917" y="334433"/>
                  <a:pt x="241300" y="0"/>
                  <a:pt x="241300" y="0"/>
                </a:cubicBezTo>
              </a:path>
            </a:pathLst>
          </a:custGeom>
          <a:ln w="63500">
            <a:solidFill>
              <a:schemeClr val="bg1">
                <a:alpha val="8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48619" y="942200"/>
            <a:ext cx="7209373" cy="5915799"/>
            <a:chOff x="715427" y="609600"/>
            <a:chExt cx="7209373" cy="5915799"/>
          </a:xfrm>
        </p:grpSpPr>
        <p:pic>
          <p:nvPicPr>
            <p:cNvPr id="2" name="Picture 1" descr="wind_wdir1.5.000001.png"/>
            <p:cNvPicPr>
              <a:picLocks noChangeAspect="1"/>
            </p:cNvPicPr>
            <p:nvPr/>
          </p:nvPicPr>
          <p:blipFill>
            <a:blip r:embed="rId2"/>
            <a:srcRect l="5012" t="8889" r="10889" b="4850"/>
            <a:stretch>
              <a:fillRect/>
            </a:stretch>
          </p:blipFill>
          <p:spPr>
            <a:xfrm>
              <a:off x="715427" y="609600"/>
              <a:ext cx="7209373" cy="591579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15427" y="3345935"/>
              <a:ext cx="643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19.5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N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5427" y="5662999"/>
              <a:ext cx="643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19.5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N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6227" y="990600"/>
              <a:ext cx="6164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</a:rPr>
                <a:t>21.5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</a:rPr>
                <a:t>N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Times New Roman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86200" y="6248400"/>
              <a:ext cx="699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142.5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05000" y="6248399"/>
              <a:ext cx="699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140.5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E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18200" y="6248400"/>
              <a:ext cx="699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144.5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E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8600" y="231170"/>
            <a:ext cx="80618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Spline</a:t>
            </a:r>
            <a:r>
              <a:rPr lang="en-US" sz="2000" b="1" dirty="0" smtClean="0"/>
              <a:t> Analysis at Mesoscale Utilizing Radar and Aircraft Instrumentation (SAMURAI)</a:t>
            </a:r>
          </a:p>
          <a:p>
            <a:r>
              <a:rPr lang="en-US" dirty="0" smtClean="0"/>
              <a:t>Developed by Michael Bell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52264" y="1600199"/>
            <a:ext cx="22402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km horizontal grid</a:t>
            </a:r>
          </a:p>
          <a:p>
            <a:r>
              <a:rPr lang="en-US" dirty="0" smtClean="0"/>
              <a:t>0.5 km vertical grid spacing</a:t>
            </a:r>
          </a:p>
          <a:p>
            <a:r>
              <a:rPr lang="en-US" dirty="0" smtClean="0"/>
              <a:t>ECMWF Analysis</a:t>
            </a:r>
          </a:p>
          <a:p>
            <a:r>
              <a:rPr lang="en-US" dirty="0" smtClean="0"/>
              <a:t>at 1/8 deg. Horizontal</a:t>
            </a:r>
          </a:p>
          <a:p>
            <a:r>
              <a:rPr lang="en-US" dirty="0" smtClean="0"/>
              <a:t>grid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17992" y="953700"/>
            <a:ext cx="1454408" cy="2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/>
        </p:nvGrpSpPr>
        <p:grpSpPr>
          <a:xfrm>
            <a:off x="1648619" y="942200"/>
            <a:ext cx="7209373" cy="5915799"/>
            <a:chOff x="715427" y="609600"/>
            <a:chExt cx="7209373" cy="5915799"/>
          </a:xfrm>
        </p:grpSpPr>
        <p:pic>
          <p:nvPicPr>
            <p:cNvPr id="2" name="Picture 1" descr="wind_wdir1.5.000001.png"/>
            <p:cNvPicPr>
              <a:picLocks noChangeAspect="1"/>
            </p:cNvPicPr>
            <p:nvPr/>
          </p:nvPicPr>
          <p:blipFill>
            <a:blip r:embed="rId2"/>
            <a:srcRect l="5012" t="8889" r="10889" b="4850"/>
            <a:stretch>
              <a:fillRect/>
            </a:stretch>
          </p:blipFill>
          <p:spPr>
            <a:xfrm>
              <a:off x="715427" y="609600"/>
              <a:ext cx="7209373" cy="591579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15427" y="3345935"/>
              <a:ext cx="643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19.5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N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5427" y="5662999"/>
              <a:ext cx="643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19.5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N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6227" y="990600"/>
              <a:ext cx="6164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</a:rPr>
                <a:t>21.5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Times New Roman"/>
                </a:rPr>
                <a:t>N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Times New Roman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86200" y="6248400"/>
              <a:ext cx="699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142.5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05000" y="6248399"/>
              <a:ext cx="699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140.5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E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18200" y="6248400"/>
              <a:ext cx="699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144.5</a:t>
              </a:r>
              <a:r>
                <a:rPr lang="en-US" sz="1200" baseline="300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o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Calisto MT"/>
                </a:rPr>
                <a:t>E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8600" y="231170"/>
            <a:ext cx="80618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Spline</a:t>
            </a:r>
            <a:r>
              <a:rPr lang="en-US" sz="2000" b="1" dirty="0" smtClean="0"/>
              <a:t> Analysis at Mesoscale Utilizing Radar and Aircraft Instrumentation (SAMURAI)</a:t>
            </a:r>
          </a:p>
          <a:p>
            <a:r>
              <a:rPr lang="en-US" dirty="0" smtClean="0"/>
              <a:t>Developed by Michael Bell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52264" y="1600199"/>
            <a:ext cx="22402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km horizontal grid</a:t>
            </a:r>
          </a:p>
          <a:p>
            <a:r>
              <a:rPr lang="en-US" dirty="0" smtClean="0"/>
              <a:t>0.5 km vertical grid spacing</a:t>
            </a:r>
          </a:p>
          <a:p>
            <a:r>
              <a:rPr lang="en-US" dirty="0" smtClean="0"/>
              <a:t>ECMWF Analysis</a:t>
            </a:r>
          </a:p>
          <a:p>
            <a:r>
              <a:rPr lang="en-US" dirty="0" smtClean="0"/>
              <a:t>at 1/8 deg. Horizontal</a:t>
            </a:r>
          </a:p>
          <a:p>
            <a:r>
              <a:rPr lang="en-US" dirty="0" smtClean="0"/>
              <a:t>grid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17992" y="953700"/>
            <a:ext cx="1454408" cy="2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research.USAF_C130.201009220437.skewt307.gif"/>
          <p:cNvPicPr>
            <a:picLocks noChangeAspect="1"/>
          </p:cNvPicPr>
          <p:nvPr/>
        </p:nvPicPr>
        <p:blipFill>
          <a:blip r:embed="rId3"/>
          <a:srcRect t="13906" r="3224"/>
          <a:stretch>
            <a:fillRect/>
          </a:stretch>
        </p:blipFill>
        <p:spPr>
          <a:xfrm>
            <a:off x="228600" y="3354524"/>
            <a:ext cx="3938181" cy="35034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6" name="Freeform 15"/>
          <p:cNvSpPr/>
          <p:nvPr/>
        </p:nvSpPr>
        <p:spPr>
          <a:xfrm>
            <a:off x="4241800" y="5029200"/>
            <a:ext cx="1028700" cy="812800"/>
          </a:xfrm>
          <a:custGeom>
            <a:avLst/>
            <a:gdLst>
              <a:gd name="connsiteX0" fmla="*/ 914400 w 1028700"/>
              <a:gd name="connsiteY0" fmla="*/ 812800 h 812800"/>
              <a:gd name="connsiteX1" fmla="*/ 876300 w 1028700"/>
              <a:gd name="connsiteY1" fmla="*/ 254000 h 812800"/>
              <a:gd name="connsiteX2" fmla="*/ 0 w 1028700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812800">
                <a:moveTo>
                  <a:pt x="914400" y="812800"/>
                </a:moveTo>
                <a:cubicBezTo>
                  <a:pt x="971550" y="601133"/>
                  <a:pt x="1028700" y="389467"/>
                  <a:pt x="876300" y="254000"/>
                </a:cubicBezTo>
                <a:cubicBezTo>
                  <a:pt x="723900" y="118533"/>
                  <a:pt x="0" y="0"/>
                  <a:pt x="0" y="0"/>
                </a:cubicBezTo>
              </a:path>
            </a:pathLst>
          </a:cu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54600" y="5867400"/>
            <a:ext cx="165100" cy="1535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4166781" y="5562600"/>
            <a:ext cx="3384517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66346" y="5379522"/>
            <a:ext cx="82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17.5</a:t>
            </a:r>
            <a:r>
              <a:rPr lang="en-US" baseline="30000" dirty="0" smtClean="0"/>
              <a:t>o</a:t>
            </a:r>
            <a:r>
              <a:rPr lang="en-US" dirty="0" smtClean="0"/>
              <a:t>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ight1_MSE_along_175N.png"/>
          <p:cNvPicPr>
            <a:picLocks noChangeAspect="1"/>
          </p:cNvPicPr>
          <p:nvPr/>
        </p:nvPicPr>
        <p:blipFill>
          <a:blip r:embed="rId2"/>
          <a:srcRect l="8333" b="7778"/>
          <a:stretch>
            <a:fillRect/>
          </a:stretch>
        </p:blipFill>
        <p:spPr>
          <a:xfrm>
            <a:off x="0" y="0"/>
            <a:ext cx="8079036" cy="6096000"/>
          </a:xfrm>
          <a:prstGeom prst="rect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4" name="Straight Connector 3"/>
          <p:cNvCxnSpPr>
            <a:stCxn id="2" idx="2"/>
          </p:cNvCxnSpPr>
          <p:nvPr/>
        </p:nvCxnSpPr>
        <p:spPr>
          <a:xfrm rot="5400000">
            <a:off x="3848559" y="6286041"/>
            <a:ext cx="381000" cy="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08300" y="6444734"/>
            <a:ext cx="228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Grid Center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85750" y="0"/>
            <a:ext cx="8572500" cy="6858000"/>
            <a:chOff x="285750" y="0"/>
            <a:chExt cx="8572500" cy="6858000"/>
          </a:xfrm>
        </p:grpSpPr>
        <p:pic>
          <p:nvPicPr>
            <p:cNvPr id="2" name="Picture 1" descr="wind_wdir3.5.000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0"/>
              <a:ext cx="8572500" cy="685800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15427" y="990600"/>
              <a:ext cx="5902679" cy="5534799"/>
              <a:chOff x="715427" y="990600"/>
              <a:chExt cx="5902679" cy="553479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715427" y="3345935"/>
                <a:ext cx="6439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19.5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N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15427" y="5662999"/>
                <a:ext cx="6439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19.5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N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66227" y="990600"/>
                <a:ext cx="6164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/>
                  </a:rPr>
                  <a:t>21.5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Times New Roman"/>
                  </a:rPr>
                  <a:t>N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Times New Roman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886200" y="6248400"/>
                <a:ext cx="699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142.5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E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905000" y="6248399"/>
                <a:ext cx="699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140.5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E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918200" y="6248400"/>
                <a:ext cx="699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144.5</a:t>
                </a:r>
                <a:r>
                  <a:rPr lang="en-US" sz="1200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o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  <a:latin typeface="Calisto MT"/>
                  </a:rPr>
                  <a:t>E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Calisto MT"/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5359400" y="625900"/>
            <a:ext cx="1454408" cy="2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11800" y="778300"/>
            <a:ext cx="1454408" cy="20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9103" y="256568"/>
            <a:ext cx="403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SAMURAI Horizontal Wind Analysis: 3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3.5.000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427" y="3345935"/>
            <a:ext cx="64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19.5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427" y="5662999"/>
            <a:ext cx="64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19.5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227" y="990600"/>
            <a:ext cx="616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21.5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6248400"/>
            <a:ext cx="69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142.5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sto MT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6248399"/>
            <a:ext cx="69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140.5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8200" y="6248400"/>
            <a:ext cx="69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144.5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sto MT"/>
              </a:rPr>
              <a:t>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sto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103" y="256568"/>
            <a:ext cx="52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SAMURAI Horizontal and Vertical Wind Analyses: 3 km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742</Words>
  <Application>Microsoft Macintosh PowerPoint</Application>
  <PresentationFormat>On-screen Show (4:3)</PresentationFormat>
  <Paragraphs>203</Paragraphs>
  <Slides>20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NPS</Company>
  <LinksUpToDate>false</LinksUpToDate>
  <SharedDoc>false</SharedDoc>
  <HyperlinksChanged>false</HyperlinksChanged>
  <AppVersion>12.0257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Patrick Harr</dc:creator>
  <cp:lastModifiedBy>Patrick Harr</cp:lastModifiedBy>
  <cp:revision>21</cp:revision>
  <dcterms:created xsi:type="dcterms:W3CDTF">2011-05-17T03:51:36Z</dcterms:created>
  <dcterms:modified xsi:type="dcterms:W3CDTF">2011-05-17T12:20:53Z</dcterms:modified>
</cp:coreProperties>
</file>