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5" r:id="rId6"/>
    <p:sldId id="282" r:id="rId7"/>
    <p:sldId id="264" r:id="rId8"/>
    <p:sldId id="280" r:id="rId9"/>
    <p:sldId id="281" r:id="rId10"/>
    <p:sldId id="266" r:id="rId11"/>
    <p:sldId id="267" r:id="rId12"/>
    <p:sldId id="269" r:id="rId13"/>
    <p:sldId id="283" r:id="rId14"/>
    <p:sldId id="284" r:id="rId15"/>
    <p:sldId id="271" r:id="rId16"/>
    <p:sldId id="273" r:id="rId17"/>
    <p:sldId id="274" r:id="rId18"/>
    <p:sldId id="277" r:id="rId19"/>
    <p:sldId id="278" r:id="rId20"/>
    <p:sldId id="279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73565-C667-DC41-B808-E8328C05A432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A0B21-D493-AC46-AD8A-82FA72827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Anvil-Initiated where anvils interact: 2321:45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33D5C4-46C7-664B-94FB-6CDADF81161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Show that CG and initiation location in flash from previous slide is in between the two anvils, with no development underneath the anvil.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03BE48-5E2B-EC44-B0A7-D51AB7580A5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+CG: 8.7kA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00321C-D736-EA4D-A571-BF99BF2D7AE9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850</a:t>
            </a:r>
            <a:r>
              <a:rPr lang="en-US" baseline="0" dirty="0" smtClean="0"/>
              <a:t> km/hr, 525 mi/hr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EE90-79F6-F74D-91F3-86B1BC7ABE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974C17-7941-144A-930E-6A10DA0C24FD}" type="datetimeFigureOut">
              <a:rPr lang="en-US" smtClean="0"/>
              <a:pPr/>
              <a:t>4/9/12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39C3C8-D8EA-DB4D-A482-0A71D4714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d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9" Type="http://schemas.openxmlformats.org/officeDocument/2006/relationships/image" Target="../media/image10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7" Type="http://schemas.openxmlformats.org/officeDocument/2006/relationships/image" Target="../media/image17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0" Type="http://schemas.openxmlformats.org/officeDocument/2006/relationships/image" Target="../media/image20.png"/><Relationship Id="rId5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9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10" Type="http://schemas.openxmlformats.org/officeDocument/2006/relationships/image" Target="../media/image11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9" Type="http://schemas.openxmlformats.org/officeDocument/2006/relationships/image" Target="../media/image10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7" Type="http://schemas.openxmlformats.org/officeDocument/2006/relationships/image" Target="../media/image17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0" Type="http://schemas.openxmlformats.org/officeDocument/2006/relationships/image" Target="../media/image20.png"/><Relationship Id="rId5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9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Briefing to DC3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by Stephanie Weiss</a:t>
            </a:r>
          </a:p>
          <a:p>
            <a:r>
              <a:rPr lang="en-US" dirty="0" smtClean="0"/>
              <a:t>9 April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Anvil Lightning and Aircraft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K_20040524_225300_2259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5" y="1"/>
            <a:ext cx="5495925" cy="6858000"/>
          </a:xfrm>
          <a:prstGeom prst="rect">
            <a:avLst/>
          </a:prstGeom>
        </p:spPr>
      </p:pic>
      <p:pic>
        <p:nvPicPr>
          <p:cNvPr id="9" name="Picture 8" descr="OK_20040524_224700_2253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6" y="1"/>
            <a:ext cx="5495925" cy="6858000"/>
          </a:xfrm>
          <a:prstGeom prst="rect">
            <a:avLst/>
          </a:prstGeom>
        </p:spPr>
      </p:pic>
      <p:pic>
        <p:nvPicPr>
          <p:cNvPr id="10" name="Picture 9" descr="OK_20040524_224000_2246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6" y="1"/>
            <a:ext cx="5495925" cy="6858000"/>
          </a:xfrm>
          <a:prstGeom prst="rect">
            <a:avLst/>
          </a:prstGeom>
        </p:spPr>
      </p:pic>
      <p:pic>
        <p:nvPicPr>
          <p:cNvPr id="11" name="Picture 10" descr="OK_20040524_223400_2240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75" y="1"/>
            <a:ext cx="5495926" cy="6858001"/>
          </a:xfrm>
          <a:prstGeom prst="rect">
            <a:avLst/>
          </a:prstGeom>
        </p:spPr>
      </p:pic>
      <p:pic>
        <p:nvPicPr>
          <p:cNvPr id="12" name="Picture 11" descr="OK_20040524_222700_2234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76" y="1"/>
            <a:ext cx="549592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1120" y="374525"/>
            <a:ext cx="281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24 May 2004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6004977" y="1447800"/>
            <a:ext cx="2745319" cy="4572000"/>
          </a:xfrm>
        </p:spPr>
        <p:txBody>
          <a:bodyPr/>
          <a:lstStyle/>
          <a:p>
            <a:r>
              <a:rPr lang="en-US" dirty="0" smtClean="0"/>
              <a:t>Line of supercells</a:t>
            </a:r>
          </a:p>
          <a:p>
            <a:r>
              <a:rPr lang="en-US" dirty="0" smtClean="0"/>
              <a:t>2227 – 2300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05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b="93828"/>
              <a:stretch>
                <a:fillRect/>
              </a:stretch>
            </p:blipFill>
          </mc:Choice>
          <mc:Fallback>
            <p:blipFill>
              <a:blip r:embed="rId3"/>
              <a:srcRect b="93828"/>
              <a:stretch>
                <a:fillRect/>
              </a:stretch>
            </p:blipFill>
          </mc:Fallback>
        </mc:AlternateContent>
        <p:spPr>
          <a:xfrm>
            <a:off x="270661" y="134218"/>
            <a:ext cx="2832100" cy="423301"/>
          </a:xfrm>
          <a:prstGeom prst="rect">
            <a:avLst/>
          </a:prstGeom>
        </p:spPr>
      </p:pic>
      <p:pic>
        <p:nvPicPr>
          <p:cNvPr id="5" name="Picture 4" descr="0405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3485"/>
              <a:stretch>
                <a:fillRect/>
              </a:stretch>
            </p:blipFill>
          </mc:Choice>
          <mc:Fallback>
            <p:blipFill>
              <a:blip r:embed="rId3"/>
              <a:srcRect t="23485"/>
              <a:stretch>
                <a:fillRect/>
              </a:stretch>
            </p:blipFill>
          </mc:Fallback>
        </mc:AlternateContent>
        <p:spPr>
          <a:xfrm>
            <a:off x="0" y="557519"/>
            <a:ext cx="3500405" cy="6485644"/>
          </a:xfrm>
          <a:prstGeom prst="rect">
            <a:avLst/>
          </a:prstGeom>
        </p:spPr>
      </p:pic>
      <p:pic>
        <p:nvPicPr>
          <p:cNvPr id="7" name="Picture 6" descr="0405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41245" b="22154"/>
              <a:stretch>
                <a:fillRect/>
              </a:stretch>
            </p:blipFill>
          </mc:Choice>
          <mc:Fallback>
            <p:blipFill>
              <a:blip r:embed="rId3"/>
              <a:srcRect t="41245" b="22154"/>
              <a:stretch>
                <a:fillRect/>
              </a:stretch>
            </p:blipFill>
          </mc:Fallback>
        </mc:AlternateContent>
        <p:spPr>
          <a:xfrm>
            <a:off x="871371" y="700186"/>
            <a:ext cx="6593863" cy="584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9197" y="367493"/>
            <a:ext cx="281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24 May 2004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5013054" y="1447800"/>
            <a:ext cx="2745319" cy="4572000"/>
          </a:xfrm>
        </p:spPr>
        <p:txBody>
          <a:bodyPr/>
          <a:lstStyle/>
          <a:p>
            <a:r>
              <a:rPr lang="en-US" dirty="0" smtClean="0"/>
              <a:t>Secondary reflectivity maxima</a:t>
            </a:r>
          </a:p>
          <a:p>
            <a:r>
              <a:rPr lang="en-US" dirty="0" smtClean="0"/>
              <a:t>Lightning being initiated in these cells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244" y="2048824"/>
            <a:ext cx="3389161" cy="311495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Flash Initiation in Anvil: Reflectivity Maximum</a:t>
            </a:r>
            <a:br>
              <a:rPr lang="en-US" sz="2800" dirty="0" smtClean="0">
                <a:ea typeface="+mj-ea"/>
                <a:cs typeface="+mj-cs"/>
              </a:rPr>
            </a:br>
            <a:endParaRPr lang="en-US" sz="2800" dirty="0">
              <a:ea typeface="+mj-ea"/>
              <a:cs typeface="+mj-cs"/>
            </a:endParaRPr>
          </a:p>
        </p:txBody>
      </p:sp>
      <p:pic>
        <p:nvPicPr>
          <p:cNvPr id="28675" name="Picture 3" descr="24_232843.jpg"/>
          <p:cNvPicPr>
            <a:picLocks noChangeAspect="1"/>
          </p:cNvPicPr>
          <p:nvPr/>
        </p:nvPicPr>
        <p:blipFill>
          <a:blip r:embed="rId2"/>
          <a:srcRect l="7825" t="9698" r="11066" b="15855"/>
          <a:stretch>
            <a:fillRect/>
          </a:stretch>
        </p:blipFill>
        <p:spPr bwMode="auto">
          <a:xfrm>
            <a:off x="1358900" y="914400"/>
            <a:ext cx="64135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4953000" y="5943600"/>
            <a:ext cx="180975" cy="152400"/>
          </a:xfrm>
          <a:prstGeom prst="triangle">
            <a:avLst/>
          </a:prstGeom>
          <a:solidFill>
            <a:schemeClr val="accent2">
              <a:alpha val="0"/>
            </a:schemeClr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3111500" y="1839913"/>
            <a:ext cx="321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ucida Sans Unicode" pitchFamily="-105" charset="-52"/>
              </a:rPr>
              <a:t>2328:43 UTC 24 May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Ground Flashes beneath Anvil: Rain or </a:t>
            </a:r>
            <a:r>
              <a:rPr lang="en-US" sz="2800" dirty="0" err="1" smtClean="0">
                <a:ea typeface="+mj-ea"/>
                <a:cs typeface="+mj-cs"/>
              </a:rPr>
              <a:t>Virga</a:t>
            </a:r>
            <a:r>
              <a:rPr lang="en-US" sz="2800" dirty="0" smtClean="0">
                <a:ea typeface="+mj-ea"/>
                <a:cs typeface="+mj-cs"/>
              </a:rPr>
              <a:t/>
            </a:r>
            <a:br>
              <a:rPr lang="en-US" sz="2800" dirty="0" smtClean="0">
                <a:ea typeface="+mj-ea"/>
                <a:cs typeface="+mj-cs"/>
              </a:rPr>
            </a:br>
            <a:endParaRPr lang="en-US" sz="2800" dirty="0">
              <a:ea typeface="+mj-ea"/>
              <a:cs typeface="+mj-cs"/>
            </a:endParaRPr>
          </a:p>
        </p:txBody>
      </p:sp>
      <p:pic>
        <p:nvPicPr>
          <p:cNvPr id="29699" name="Picture 3" descr="CG.jpg"/>
          <p:cNvPicPr>
            <a:picLocks noChangeAspect="1"/>
          </p:cNvPicPr>
          <p:nvPr/>
        </p:nvPicPr>
        <p:blipFill>
          <a:blip r:embed="rId3"/>
          <a:srcRect l="8888" t="10094" r="13333" b="16574"/>
          <a:stretch>
            <a:fillRect/>
          </a:stretch>
        </p:blipFill>
        <p:spPr bwMode="auto">
          <a:xfrm>
            <a:off x="1454150" y="859523"/>
            <a:ext cx="616585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G_ltng.jpg"/>
          <p:cNvPicPr>
            <a:picLocks noChangeAspect="1"/>
          </p:cNvPicPr>
          <p:nvPr/>
        </p:nvPicPr>
        <p:blipFill>
          <a:blip r:embed="rId4"/>
          <a:srcRect l="8888" t="9930" r="13333" b="16736"/>
          <a:stretch>
            <a:fillRect/>
          </a:stretch>
        </p:blipFill>
        <p:spPr bwMode="auto">
          <a:xfrm>
            <a:off x="1447800" y="859523"/>
            <a:ext cx="616585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4619625" y="5834748"/>
            <a:ext cx="180975" cy="152400"/>
          </a:xfrm>
          <a:prstGeom prst="triangle">
            <a:avLst/>
          </a:prstGeom>
          <a:solidFill>
            <a:schemeClr val="accent2">
              <a:alpha val="0"/>
            </a:schemeClr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111500" y="1796148"/>
            <a:ext cx="321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Lucida Sans Unicode" pitchFamily="-105" charset="-52"/>
              </a:rPr>
              <a:t>2324:30 UTC 24 May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Layer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Difference in conductivity between clear and cloudy air</a:t>
            </a:r>
          </a:p>
          <a:p>
            <a:r>
              <a:rPr lang="en-US" dirty="0" smtClean="0"/>
              <a:t>Discontinuity in current across the cloud surfaces</a:t>
            </a:r>
          </a:p>
          <a:p>
            <a:r>
              <a:rPr lang="en-US" dirty="0" smtClean="0"/>
              <a:t>Charge on the surface of the cloud boundary</a:t>
            </a:r>
          </a:p>
          <a:p>
            <a:r>
              <a:rPr lang="en-US" dirty="0" smtClean="0"/>
              <a:t>Cloud boundary </a:t>
            </a:r>
            <a:r>
              <a:rPr lang="en-US" dirty="0" err="1" smtClean="0"/>
              <a:t>vs</a:t>
            </a:r>
            <a:r>
              <a:rPr lang="en-US" dirty="0" smtClean="0"/>
              <a:t> Radar echo boundary?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screen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23459" y="451645"/>
            <a:ext cx="5943600" cy="626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00646" y="1125532"/>
            <a:ext cx="3719415" cy="56111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918" y="18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Aircraft in LMA Data: Aircraft-Initiated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>2259-2305 UTC on 24 May 2004</a:t>
            </a:r>
            <a:endParaRPr lang="en-US" sz="2222" dirty="0"/>
          </a:p>
        </p:txBody>
      </p:sp>
      <p:pic>
        <p:nvPicPr>
          <p:cNvPr id="5" name="Picture 4" descr="OK_20040524_225859_230600_noNLD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835" b="74797"/>
              <a:stretch>
                <a:fillRect/>
              </a:stretch>
            </p:blipFill>
          </mc:Choice>
          <mc:Fallback>
            <p:blipFill>
              <a:blip r:embed="rId4"/>
              <a:srcRect t="1835" b="74797"/>
              <a:stretch>
                <a:fillRect/>
              </a:stretch>
            </p:blipFill>
          </mc:Fallback>
        </mc:AlternateContent>
        <p:spPr>
          <a:xfrm>
            <a:off x="2650253" y="1125532"/>
            <a:ext cx="3620201" cy="1074695"/>
          </a:xfrm>
          <a:prstGeom prst="rect">
            <a:avLst/>
          </a:prstGeom>
        </p:spPr>
      </p:pic>
      <p:pic>
        <p:nvPicPr>
          <p:cNvPr id="7" name="Picture 6" descr="OK_20040524_225859_230600_noNLD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24654" r="23922"/>
              <a:stretch>
                <a:fillRect/>
              </a:stretch>
            </p:blipFill>
          </mc:Choice>
          <mc:Fallback>
            <p:blipFill>
              <a:blip r:embed="rId4"/>
              <a:srcRect t="24654" r="23922"/>
              <a:stretch>
                <a:fillRect/>
              </a:stretch>
            </p:blipFill>
          </mc:Fallback>
        </mc:AlternateContent>
        <p:spPr>
          <a:xfrm>
            <a:off x="2640336" y="2156961"/>
            <a:ext cx="3640035" cy="4579716"/>
          </a:xfrm>
          <a:prstGeom prst="rect">
            <a:avLst/>
          </a:prstGeom>
        </p:spPr>
      </p:pic>
      <p:grpSp>
        <p:nvGrpSpPr>
          <p:cNvPr id="3" name="Group 18"/>
          <p:cNvGrpSpPr/>
          <p:nvPr/>
        </p:nvGrpSpPr>
        <p:grpSpPr>
          <a:xfrm>
            <a:off x="5679972" y="2349069"/>
            <a:ext cx="3457387" cy="2838588"/>
            <a:chOff x="5679972" y="2430708"/>
            <a:chExt cx="3457387" cy="2838588"/>
          </a:xfrm>
        </p:grpSpPr>
        <p:sp>
          <p:nvSpPr>
            <p:cNvPr id="8" name="TextBox 7"/>
            <p:cNvSpPr txBox="1"/>
            <p:nvPr/>
          </p:nvSpPr>
          <p:spPr>
            <a:xfrm>
              <a:off x="6964969" y="3049633"/>
              <a:ext cx="217239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Aircraft-Initiated, </a:t>
              </a:r>
            </a:p>
            <a:p>
              <a:r>
                <a:rPr lang="en-US" sz="1600" dirty="0" smtClean="0"/>
                <a:t>Bidirectional Discharges</a:t>
              </a:r>
              <a:endParaRPr lang="en-US" sz="1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09739" y="2430708"/>
              <a:ext cx="229817" cy="229817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79972" y="4763317"/>
              <a:ext cx="269505" cy="505979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5943045" y="2650606"/>
              <a:ext cx="1071534" cy="613456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830277" y="3617536"/>
              <a:ext cx="1293583" cy="1075023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014579" y="3049633"/>
              <a:ext cx="2031527" cy="646331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5733152" y="4530642"/>
            <a:ext cx="2955366" cy="1621775"/>
            <a:chOff x="5733152" y="4612281"/>
            <a:chExt cx="2955366" cy="1621775"/>
          </a:xfrm>
        </p:grpSpPr>
        <p:sp>
          <p:nvSpPr>
            <p:cNvPr id="23" name="Oval 22"/>
            <p:cNvSpPr/>
            <p:nvPr/>
          </p:nvSpPr>
          <p:spPr>
            <a:xfrm>
              <a:off x="5776997" y="4612281"/>
              <a:ext cx="189558" cy="189558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33152" y="5516161"/>
              <a:ext cx="269505" cy="71789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5976380" y="4772076"/>
              <a:ext cx="1035432" cy="613456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 flipV="1">
              <a:off x="6002657" y="5486397"/>
              <a:ext cx="1011928" cy="261613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27"/>
            <p:cNvGrpSpPr/>
            <p:nvPr/>
          </p:nvGrpSpPr>
          <p:grpSpPr>
            <a:xfrm>
              <a:off x="6964969" y="5101679"/>
              <a:ext cx="1723549" cy="646331"/>
              <a:chOff x="7117369" y="3936187"/>
              <a:chExt cx="1723549" cy="64633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117369" y="3936187"/>
                <a:ext cx="172354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Single-point, </a:t>
                </a:r>
              </a:p>
              <a:p>
                <a:r>
                  <a:rPr lang="en-US" sz="1600" dirty="0" smtClean="0"/>
                  <a:t>Corona Discharges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66979" y="3936187"/>
                <a:ext cx="1673939" cy="646331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995917" y="4490359"/>
            <a:ext cx="1262281" cy="1662058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02561" y="1133769"/>
            <a:ext cx="4556398" cy="55794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0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Aircraft in LMA Data: Aircraft-Initiated Example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>2259-2305 UTC on 24 May 2004</a:t>
            </a:r>
            <a:br>
              <a:rPr lang="en-US" sz="2222" dirty="0" smtClean="0"/>
            </a:br>
            <a:endParaRPr lang="en-US" sz="2222" dirty="0"/>
          </a:p>
        </p:txBody>
      </p:sp>
      <p:grpSp>
        <p:nvGrpSpPr>
          <p:cNvPr id="2" name="Group 6"/>
          <p:cNvGrpSpPr/>
          <p:nvPr/>
        </p:nvGrpSpPr>
        <p:grpSpPr>
          <a:xfrm>
            <a:off x="2293801" y="1142529"/>
            <a:ext cx="4556398" cy="5579405"/>
            <a:chOff x="2349060" y="1278594"/>
            <a:chExt cx="4556398" cy="5579405"/>
          </a:xfrm>
        </p:grpSpPr>
        <p:pic>
          <p:nvPicPr>
            <p:cNvPr id="5" name="Picture 4" descr="OK_20040524_225910_230456_mzoom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t="4005"/>
                <a:stretch>
                  <a:fillRect/>
                </a:stretch>
              </p:blipFill>
            </mc:Choice>
            <mc:Fallback>
              <p:blipFill>
                <a:blip r:embed="rId3"/>
                <a:srcRect t="4005"/>
                <a:stretch>
                  <a:fillRect/>
                </a:stretch>
              </p:blipFill>
            </mc:Fallback>
          </mc:AlternateContent>
          <p:spPr>
            <a:xfrm>
              <a:off x="2349060" y="1301454"/>
              <a:ext cx="4556398" cy="55565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361395" y="1278594"/>
              <a:ext cx="914400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KVNX Base Reflectivity from </a:t>
            </a:r>
            <a:br>
              <a:rPr lang="en-US" dirty="0" smtClean="0"/>
            </a:br>
            <a:r>
              <a:rPr lang="en-US" dirty="0" smtClean="0"/>
              <a:t>2301:36 UTC on 24 May 2004</a:t>
            </a:r>
            <a:endParaRPr lang="en-US" dirty="0"/>
          </a:p>
        </p:txBody>
      </p:sp>
      <p:pic>
        <p:nvPicPr>
          <p:cNvPr id="7" name="Picture 6" descr="plan.png"/>
          <p:cNvPicPr>
            <a:picLocks noChangeAspect="1"/>
          </p:cNvPicPr>
          <p:nvPr/>
        </p:nvPicPr>
        <p:blipFill>
          <a:blip r:embed="rId2"/>
          <a:srcRect t="23039" r="40431"/>
          <a:stretch>
            <a:fillRect/>
          </a:stretch>
        </p:blipFill>
        <p:spPr>
          <a:xfrm>
            <a:off x="837251" y="1576378"/>
            <a:ext cx="7799939" cy="4607906"/>
          </a:xfrm>
          <a:prstGeom prst="rect">
            <a:avLst/>
          </a:prstGeom>
        </p:spPr>
      </p:pic>
      <p:pic>
        <p:nvPicPr>
          <p:cNvPr id="8" name="Picture 7" descr="plan.png"/>
          <p:cNvPicPr>
            <a:picLocks noChangeAspect="1"/>
          </p:cNvPicPr>
          <p:nvPr/>
        </p:nvPicPr>
        <p:blipFill>
          <a:blip r:embed="rId2"/>
          <a:srcRect b="96267"/>
          <a:stretch>
            <a:fillRect/>
          </a:stretch>
        </p:blipFill>
        <p:spPr>
          <a:xfrm>
            <a:off x="837251" y="6252994"/>
            <a:ext cx="7799940" cy="133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9793" y="4256176"/>
            <a:ext cx="357178" cy="106156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3252" y="1607232"/>
            <a:ext cx="248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Lightning: 2305-2310 UTC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2image-LMA_TotalLightning-20040524-230500-1.png"/>
          <p:cNvPicPr>
            <a:picLocks noChangeAspect="1"/>
          </p:cNvPicPr>
          <p:nvPr/>
        </p:nvPicPr>
        <p:blipFill>
          <a:blip r:embed="rId2"/>
          <a:srcRect l="1302" t="10225" r="2889" b="48250"/>
          <a:stretch>
            <a:fillRect/>
          </a:stretch>
        </p:blipFill>
        <p:spPr>
          <a:xfrm>
            <a:off x="191611" y="2519973"/>
            <a:ext cx="8760778" cy="1736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KVNX Base Reflectivity from </a:t>
            </a:r>
            <a:br>
              <a:rPr lang="en-US" dirty="0" smtClean="0"/>
            </a:br>
            <a:r>
              <a:rPr lang="en-US" dirty="0" smtClean="0"/>
              <a:t>2301:36 UTC on 24 May 2004</a:t>
            </a:r>
            <a:endParaRPr lang="en-US" dirty="0"/>
          </a:p>
        </p:txBody>
      </p:sp>
      <p:pic>
        <p:nvPicPr>
          <p:cNvPr id="8" name="Picture 7" descr="plan.png"/>
          <p:cNvPicPr>
            <a:picLocks noChangeAspect="1"/>
          </p:cNvPicPr>
          <p:nvPr/>
        </p:nvPicPr>
        <p:blipFill>
          <a:blip r:embed="rId3"/>
          <a:srcRect b="96267"/>
          <a:stretch>
            <a:fillRect/>
          </a:stretch>
        </p:blipFill>
        <p:spPr>
          <a:xfrm>
            <a:off x="191611" y="4448123"/>
            <a:ext cx="8760777" cy="149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845" y="2470368"/>
            <a:ext cx="259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Lightning: 2305-2310 UTC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318020" y="3383113"/>
            <a:ext cx="1736203" cy="9922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1160" y="3345018"/>
            <a:ext cx="158753" cy="1588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81160" y="2822790"/>
            <a:ext cx="162323" cy="1588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91083" y="3864495"/>
            <a:ext cx="152400" cy="1588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10147" y="3691338"/>
            <a:ext cx="541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 km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3873" y="3171287"/>
            <a:ext cx="6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 km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3873" y="2650647"/>
            <a:ext cx="6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15 km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lightning-aircraft interaction </a:t>
            </a:r>
            <a:r>
              <a:rPr lang="en-US" sz="3111" dirty="0" smtClean="0"/>
              <a:t>(</a:t>
            </a:r>
            <a:r>
              <a:rPr lang="en-US" sz="3111" dirty="0" err="1" smtClean="0"/>
              <a:t>Rakov</a:t>
            </a:r>
            <a:r>
              <a:rPr lang="en-US" sz="3111" dirty="0" smtClean="0"/>
              <a:t> and </a:t>
            </a:r>
            <a:r>
              <a:rPr lang="en-US" sz="3111" dirty="0" err="1" smtClean="0"/>
              <a:t>Uman</a:t>
            </a:r>
            <a:r>
              <a:rPr lang="en-US" sz="3111" dirty="0" smtClean="0"/>
              <a:t> 2003, pp. 347-348)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Corona discharge</a:t>
            </a:r>
          </a:p>
          <a:p>
            <a:r>
              <a:rPr lang="en-US" dirty="0" smtClean="0"/>
              <a:t>Aircraft-intercepted lightning</a:t>
            </a:r>
          </a:p>
          <a:p>
            <a:r>
              <a:rPr lang="en-US" dirty="0" smtClean="0"/>
              <a:t>Aircraft-initiated lightning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PI_10km.png"/>
          <p:cNvPicPr>
            <a:picLocks noChangeAspect="1"/>
          </p:cNvPicPr>
          <p:nvPr/>
        </p:nvPicPr>
        <p:blipFill>
          <a:blip r:embed="rId2"/>
          <a:srcRect l="29111" t="11728" r="30000" b="8083"/>
          <a:stretch>
            <a:fillRect/>
          </a:stretch>
        </p:blipFill>
        <p:spPr>
          <a:xfrm>
            <a:off x="1962136" y="1602739"/>
            <a:ext cx="5219729" cy="4680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KVNX CAPPI at 10 km from </a:t>
            </a:r>
            <a:br>
              <a:rPr lang="en-US" dirty="0" smtClean="0"/>
            </a:br>
            <a:r>
              <a:rPr lang="en-US" dirty="0" smtClean="0"/>
              <a:t>2301:36 UTC on 24 May 2004</a:t>
            </a:r>
            <a:endParaRPr lang="en-US" dirty="0"/>
          </a:p>
        </p:txBody>
      </p:sp>
      <p:pic>
        <p:nvPicPr>
          <p:cNvPr id="8" name="Picture 7" descr="plan.png"/>
          <p:cNvPicPr>
            <a:picLocks noChangeAspect="1"/>
          </p:cNvPicPr>
          <p:nvPr/>
        </p:nvPicPr>
        <p:blipFill>
          <a:blip r:embed="rId3"/>
          <a:srcRect b="96267"/>
          <a:stretch>
            <a:fillRect/>
          </a:stretch>
        </p:blipFill>
        <p:spPr>
          <a:xfrm>
            <a:off x="672030" y="6435874"/>
            <a:ext cx="7799940" cy="133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4755" y="4511040"/>
            <a:ext cx="357178" cy="1061564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86195" y="1607232"/>
            <a:ext cx="259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Lightning: 2305-2310 UTC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Jumpstart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Watch for:</a:t>
            </a:r>
          </a:p>
          <a:p>
            <a:pPr lvl="1"/>
            <a:r>
              <a:rPr lang="en-US" dirty="0" smtClean="0"/>
              <a:t>Anvils from more than one storm interacting</a:t>
            </a:r>
          </a:p>
          <a:p>
            <a:pPr lvl="1"/>
            <a:r>
              <a:rPr lang="en-US" dirty="0" smtClean="0"/>
              <a:t>Secondary cells of reflectivity forming in the </a:t>
            </a:r>
            <a:r>
              <a:rPr lang="en-US" dirty="0" smtClean="0"/>
              <a:t>anvil</a:t>
            </a:r>
          </a:p>
          <a:p>
            <a:pPr lvl="1"/>
            <a:r>
              <a:rPr lang="en-US" dirty="0" err="1" smtClean="0"/>
              <a:t>Virga</a:t>
            </a:r>
            <a:r>
              <a:rPr lang="en-US" dirty="0" smtClean="0"/>
              <a:t> and/or rain beneath the anvil</a:t>
            </a:r>
          </a:p>
          <a:p>
            <a:r>
              <a:rPr lang="en-US" dirty="0" smtClean="0"/>
              <a:t>Will a general rule of</a:t>
            </a:r>
            <a:r>
              <a:rPr lang="en-US" dirty="0" smtClean="0"/>
              <a:t> keeping the aircraft &gt;30km </a:t>
            </a:r>
            <a:r>
              <a:rPr lang="en-US" dirty="0" smtClean="0"/>
              <a:t>downstream of recent lightning activity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_20040526_231800_2324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3" y="0"/>
            <a:ext cx="5495925" cy="6858000"/>
          </a:xfrm>
          <a:prstGeom prst="rect">
            <a:avLst/>
          </a:prstGeom>
        </p:spPr>
      </p:pic>
      <p:pic>
        <p:nvPicPr>
          <p:cNvPr id="5" name="Picture 4" descr="OK_20040526_231300_2318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3" y="0"/>
            <a:ext cx="5495926" cy="6858000"/>
          </a:xfrm>
          <a:prstGeom prst="rect">
            <a:avLst/>
          </a:prstGeom>
        </p:spPr>
      </p:pic>
      <p:pic>
        <p:nvPicPr>
          <p:cNvPr id="6" name="Picture 5" descr="OK_20040526_230800_2313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3" y="0"/>
            <a:ext cx="5495926" cy="6858000"/>
          </a:xfrm>
          <a:prstGeom prst="rect">
            <a:avLst/>
          </a:prstGeom>
        </p:spPr>
      </p:pic>
      <p:pic>
        <p:nvPicPr>
          <p:cNvPr id="7" name="Picture 6" descr="OK_20040526_230200_2307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23" y="0"/>
            <a:ext cx="5495926" cy="6858001"/>
          </a:xfrm>
          <a:prstGeom prst="rect">
            <a:avLst/>
          </a:prstGeom>
        </p:spPr>
      </p:pic>
      <p:pic>
        <p:nvPicPr>
          <p:cNvPr id="8" name="Picture 7" descr="OK_20040526_225700_23023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24" y="0"/>
            <a:ext cx="5495925" cy="6858000"/>
          </a:xfrm>
          <a:prstGeom prst="rect">
            <a:avLst/>
          </a:prstGeom>
        </p:spPr>
      </p:pic>
      <p:pic>
        <p:nvPicPr>
          <p:cNvPr id="9" name="Picture 8" descr="OK_20040526_225200_2257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24" y="0"/>
            <a:ext cx="5495925" cy="6858000"/>
          </a:xfrm>
          <a:prstGeom prst="rect">
            <a:avLst/>
          </a:prstGeom>
        </p:spPr>
      </p:pic>
      <p:pic>
        <p:nvPicPr>
          <p:cNvPr id="10" name="Picture 9" descr="OK_20040526_224600_22515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324" y="0"/>
            <a:ext cx="5495925" cy="6858000"/>
          </a:xfrm>
          <a:prstGeom prst="rect">
            <a:avLst/>
          </a:prstGeom>
        </p:spPr>
      </p:pic>
      <p:pic>
        <p:nvPicPr>
          <p:cNvPr id="11" name="Picture 10" descr="OK_20040526_224100_22462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4" y="0"/>
            <a:ext cx="5495925" cy="6858001"/>
          </a:xfrm>
          <a:prstGeom prst="rect">
            <a:avLst/>
          </a:prstGeom>
        </p:spPr>
      </p:pic>
      <p:pic>
        <p:nvPicPr>
          <p:cNvPr id="12" name="Picture 11" descr="OK_20040526_223500_22405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24" y="0"/>
            <a:ext cx="5495925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1481" y="374525"/>
            <a:ext cx="283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26 May 2004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6004977" y="1447800"/>
            <a:ext cx="2745319" cy="4572000"/>
          </a:xfrm>
        </p:spPr>
        <p:txBody>
          <a:bodyPr/>
          <a:lstStyle/>
          <a:p>
            <a:r>
              <a:rPr lang="en-US" dirty="0" smtClean="0"/>
              <a:t>Isolated </a:t>
            </a:r>
            <a:r>
              <a:rPr lang="en-US" dirty="0" err="1" smtClean="0"/>
              <a:t>supercell</a:t>
            </a:r>
            <a:endParaRPr lang="en-US" dirty="0" smtClean="0"/>
          </a:p>
          <a:p>
            <a:r>
              <a:rPr lang="en-US" dirty="0" smtClean="0"/>
              <a:t>2235:00 – 2324:30 UTC</a:t>
            </a:r>
          </a:p>
        </p:txBody>
      </p:sp>
      <p:sp>
        <p:nvSpPr>
          <p:cNvPr id="17" name="Arc 16"/>
          <p:cNvSpPr/>
          <p:nvPr/>
        </p:nvSpPr>
        <p:spPr>
          <a:xfrm>
            <a:off x="3004549" y="3551605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3557675" y="3551605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4042947" y="3373624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4450038" y="3185318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K_20040530_001700_002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1" name="Picture 10" descr="OK_20040530_001200_0017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2" name="Picture 11" descr="OK_20040530_000600_0011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3" name="Picture 12" descr="OK_20040530_000100_0006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4" name="Picture 13" descr="OK_20040529_235600_24005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pic>
        <p:nvPicPr>
          <p:cNvPr id="15" name="Picture 14" descr="OK_20040529_235159_23555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8" name="Picture 7" descr="OK_20040529_234500_23515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9" name="Picture 8" descr="OK_20040529_233600_2344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pic>
        <p:nvPicPr>
          <p:cNvPr id="16" name="Picture 15" descr="OK_20040529_232900_23355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7" name="Picture 16" descr="OK_20040529_232300_23292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8" name="Picture 17" descr="OK_20040529_231600_232259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pic>
        <p:nvPicPr>
          <p:cNvPr id="19" name="Picture 18" descr="OK_20040529_231100_231639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97658" y="374525"/>
            <a:ext cx="349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29-30 May 2004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"/>
          </p:nvPr>
        </p:nvSpPr>
        <p:spPr>
          <a:xfrm>
            <a:off x="6004977" y="1447800"/>
            <a:ext cx="2745319" cy="4572000"/>
          </a:xfrm>
        </p:spPr>
        <p:txBody>
          <a:bodyPr/>
          <a:lstStyle/>
          <a:p>
            <a:r>
              <a:rPr lang="en-US" dirty="0" smtClean="0"/>
              <a:t>Two supercells – one dying and one intensifying</a:t>
            </a:r>
          </a:p>
          <a:p>
            <a:r>
              <a:rPr lang="en-US" dirty="0" smtClean="0"/>
              <a:t>2311 – 0017 UTC</a:t>
            </a:r>
          </a:p>
        </p:txBody>
      </p:sp>
      <p:sp>
        <p:nvSpPr>
          <p:cNvPr id="22" name="Arc 21"/>
          <p:cNvSpPr/>
          <p:nvPr/>
        </p:nvSpPr>
        <p:spPr>
          <a:xfrm>
            <a:off x="2432260" y="3117979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560578" y="3117979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723303" y="3094871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2952397" y="3094871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3191816" y="3074223"/>
            <a:ext cx="45719" cy="11150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K_20040524_225300_2259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5" y="1"/>
            <a:ext cx="5495925" cy="6858000"/>
          </a:xfrm>
          <a:prstGeom prst="rect">
            <a:avLst/>
          </a:prstGeom>
        </p:spPr>
      </p:pic>
      <p:pic>
        <p:nvPicPr>
          <p:cNvPr id="9" name="Picture 8" descr="OK_20040524_224700_2253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76" y="1"/>
            <a:ext cx="5495925" cy="6858000"/>
          </a:xfrm>
          <a:prstGeom prst="rect">
            <a:avLst/>
          </a:prstGeom>
        </p:spPr>
      </p:pic>
      <p:pic>
        <p:nvPicPr>
          <p:cNvPr id="10" name="Picture 9" descr="OK_20040524_224000_2246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6" y="1"/>
            <a:ext cx="5495925" cy="6858000"/>
          </a:xfrm>
          <a:prstGeom prst="rect">
            <a:avLst/>
          </a:prstGeom>
        </p:spPr>
      </p:pic>
      <p:pic>
        <p:nvPicPr>
          <p:cNvPr id="11" name="Picture 10" descr="OK_20040524_223400_2240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75" y="1"/>
            <a:ext cx="5495926" cy="6858001"/>
          </a:xfrm>
          <a:prstGeom prst="rect">
            <a:avLst/>
          </a:prstGeom>
        </p:spPr>
      </p:pic>
      <p:pic>
        <p:nvPicPr>
          <p:cNvPr id="12" name="Picture 11" descr="OK_20040524_222700_2234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76" y="1"/>
            <a:ext cx="549592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1120" y="374525"/>
            <a:ext cx="281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24 May 2004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6004977" y="1447800"/>
            <a:ext cx="2745319" cy="4572000"/>
          </a:xfrm>
        </p:spPr>
        <p:txBody>
          <a:bodyPr/>
          <a:lstStyle/>
          <a:p>
            <a:r>
              <a:rPr lang="en-US" dirty="0" smtClean="0"/>
              <a:t>Line of supercells</a:t>
            </a:r>
          </a:p>
          <a:p>
            <a:r>
              <a:rPr lang="en-US" dirty="0" smtClean="0"/>
              <a:t>2227 – 2300 UTC</a:t>
            </a:r>
          </a:p>
        </p:txBody>
      </p:sp>
      <p:sp>
        <p:nvSpPr>
          <p:cNvPr id="15" name="Arc 14"/>
          <p:cNvSpPr/>
          <p:nvPr/>
        </p:nvSpPr>
        <p:spPr>
          <a:xfrm flipH="1">
            <a:off x="2643176" y="4728587"/>
            <a:ext cx="1393864" cy="129121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H="1">
            <a:off x="2651026" y="4862814"/>
            <a:ext cx="1393864" cy="1092582"/>
          </a:xfrm>
          <a:prstGeom prst="arc">
            <a:avLst>
              <a:gd name="adj1" fmla="val 15366659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H="1">
            <a:off x="3195773" y="5015214"/>
            <a:ext cx="1393864" cy="1092582"/>
          </a:xfrm>
          <a:prstGeom prst="arc">
            <a:avLst>
              <a:gd name="adj1" fmla="val 15366659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Anvil Lightning Study</a:t>
            </a:r>
            <a:br>
              <a:rPr lang="en-US" dirty="0" smtClean="0"/>
            </a:br>
            <a:r>
              <a:rPr lang="en-US" sz="3111" dirty="0" smtClean="0"/>
              <a:t>Weiss et al. </a:t>
            </a:r>
            <a:r>
              <a:rPr lang="en-US" sz="3111" dirty="0" smtClean="0"/>
              <a:t>(MWR – in press 2012</a:t>
            </a:r>
            <a:r>
              <a:rPr lang="en-US" sz="3111" dirty="0" smtClean="0"/>
              <a:t>)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9832"/>
            <a:ext cx="8229600" cy="2790371"/>
          </a:xfrm>
        </p:spPr>
        <p:txBody>
          <a:bodyPr>
            <a:normAutofit/>
          </a:bodyPr>
          <a:lstStyle/>
          <a:p>
            <a:r>
              <a:rPr lang="en-US" dirty="0" smtClean="0"/>
              <a:t>Extension of work by Kuhlman et al. </a:t>
            </a:r>
            <a:r>
              <a:rPr lang="en-US" dirty="0" smtClean="0"/>
              <a:t>(GRL - 2009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Anvil lightning: Lightning &gt; 30km from the 30dBZ contour in the storm core</a:t>
            </a:r>
          </a:p>
          <a:p>
            <a:r>
              <a:rPr lang="en-US" dirty="0" smtClean="0"/>
              <a:t>Anvil lightning in six </a:t>
            </a:r>
            <a:r>
              <a:rPr lang="en-US" dirty="0" err="1" smtClean="0"/>
              <a:t>supercell</a:t>
            </a:r>
            <a:r>
              <a:rPr lang="en-US" dirty="0" smtClean="0"/>
              <a:t> thunderstorms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8" y="3489656"/>
          <a:ext cx="836027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582"/>
                <a:gridCol w="1445488"/>
                <a:gridCol w="1373213"/>
                <a:gridCol w="1569387"/>
                <a:gridCol w="2116605"/>
              </a:tblGrid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Storm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Time (UTC)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anvil flashes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Anvil flash rate (min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anvil flash size (km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24 May 2004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2210-2330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1435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24-25 May 2004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2220-0020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1154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26 May 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2230-2340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2320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29 May 2004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2250-2320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1779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29-30 May 2004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2250-0010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4-5 June 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2250-0020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127000" y="4807870"/>
            <a:ext cx="33020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mal.png"/>
          <p:cNvPicPr>
            <a:picLocks noChangeAspect="1"/>
          </p:cNvPicPr>
          <p:nvPr/>
        </p:nvPicPr>
        <p:blipFill>
          <a:blip r:embed="rId2"/>
          <a:srcRect t="3333"/>
          <a:stretch>
            <a:fillRect/>
          </a:stretch>
        </p:blipFill>
        <p:spPr>
          <a:xfrm>
            <a:off x="29560" y="76200"/>
            <a:ext cx="5559098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6220" y="304800"/>
            <a:ext cx="3388292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Visualization of Lightning Mapping Array (LMA) Data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Colors represent time sequence of VHF sources (</a:t>
            </a:r>
            <a:r>
              <a:rPr lang="en-US" sz="2400" dirty="0" err="1" smtClean="0"/>
              <a:t>a,b,d,e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Time-height plot (a)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Plan view (</a:t>
            </a:r>
            <a:r>
              <a:rPr lang="en-US" sz="2400" dirty="0" err="1" smtClean="0"/>
              <a:t>d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Projection views (</a:t>
            </a:r>
            <a:r>
              <a:rPr lang="en-US" sz="2400" dirty="0" err="1" smtClean="0"/>
              <a:t>b,e</a:t>
            </a:r>
            <a:r>
              <a:rPr lang="en-US" sz="24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Histogram (</a:t>
            </a:r>
            <a:r>
              <a:rPr lang="en-US" sz="2400" dirty="0" err="1" smtClean="0"/>
              <a:t>c</a:t>
            </a:r>
            <a:r>
              <a:rPr lang="en-US" sz="2400" dirty="0" smtClean="0"/>
              <a:t>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64" y="16764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64" y="35814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676400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581400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_20040526_231800_2324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3" y="0"/>
            <a:ext cx="5495925" cy="6858000"/>
          </a:xfrm>
          <a:prstGeom prst="rect">
            <a:avLst/>
          </a:prstGeom>
        </p:spPr>
      </p:pic>
      <p:pic>
        <p:nvPicPr>
          <p:cNvPr id="5" name="Picture 4" descr="OK_20040526_231300_2318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3" y="0"/>
            <a:ext cx="5495926" cy="6858000"/>
          </a:xfrm>
          <a:prstGeom prst="rect">
            <a:avLst/>
          </a:prstGeom>
        </p:spPr>
      </p:pic>
      <p:pic>
        <p:nvPicPr>
          <p:cNvPr id="6" name="Picture 5" descr="OK_20040526_230800_2313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3" y="0"/>
            <a:ext cx="5495926" cy="6858000"/>
          </a:xfrm>
          <a:prstGeom prst="rect">
            <a:avLst/>
          </a:prstGeom>
        </p:spPr>
      </p:pic>
      <p:pic>
        <p:nvPicPr>
          <p:cNvPr id="7" name="Picture 6" descr="OK_20040526_230200_2307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23" y="0"/>
            <a:ext cx="5495926" cy="6858001"/>
          </a:xfrm>
          <a:prstGeom prst="rect">
            <a:avLst/>
          </a:prstGeom>
        </p:spPr>
      </p:pic>
      <p:pic>
        <p:nvPicPr>
          <p:cNvPr id="8" name="Picture 7" descr="OK_20040526_225700_23023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24" y="0"/>
            <a:ext cx="5495925" cy="6858000"/>
          </a:xfrm>
          <a:prstGeom prst="rect">
            <a:avLst/>
          </a:prstGeom>
        </p:spPr>
      </p:pic>
      <p:pic>
        <p:nvPicPr>
          <p:cNvPr id="9" name="Picture 8" descr="OK_20040526_225200_2257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24" y="0"/>
            <a:ext cx="5495925" cy="6858000"/>
          </a:xfrm>
          <a:prstGeom prst="rect">
            <a:avLst/>
          </a:prstGeom>
        </p:spPr>
      </p:pic>
      <p:pic>
        <p:nvPicPr>
          <p:cNvPr id="10" name="Picture 9" descr="OK_20040526_224600_22515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324" y="0"/>
            <a:ext cx="5495925" cy="6858000"/>
          </a:xfrm>
          <a:prstGeom prst="rect">
            <a:avLst/>
          </a:prstGeom>
        </p:spPr>
      </p:pic>
      <p:pic>
        <p:nvPicPr>
          <p:cNvPr id="11" name="Picture 10" descr="OK_20040526_224100_22462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24" y="0"/>
            <a:ext cx="5495925" cy="6858001"/>
          </a:xfrm>
          <a:prstGeom prst="rect">
            <a:avLst/>
          </a:prstGeom>
        </p:spPr>
      </p:pic>
      <p:pic>
        <p:nvPicPr>
          <p:cNvPr id="12" name="Picture 11" descr="OK_20040526_223500_22405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24" y="0"/>
            <a:ext cx="5495925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1481" y="374525"/>
            <a:ext cx="283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26 May 2004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6004977" y="1447800"/>
            <a:ext cx="2745319" cy="4572000"/>
          </a:xfrm>
        </p:spPr>
        <p:txBody>
          <a:bodyPr/>
          <a:lstStyle/>
          <a:p>
            <a:r>
              <a:rPr lang="en-US" dirty="0" smtClean="0"/>
              <a:t>Isolated </a:t>
            </a:r>
            <a:r>
              <a:rPr lang="en-US" dirty="0" err="1" smtClean="0"/>
              <a:t>supercell</a:t>
            </a:r>
            <a:endParaRPr lang="en-US" dirty="0" smtClean="0"/>
          </a:p>
          <a:p>
            <a:r>
              <a:rPr lang="en-US" dirty="0" smtClean="0"/>
              <a:t>2235:00 – 2324:30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Anvil Flashes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198" y="2322286"/>
          <a:ext cx="836027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582"/>
                <a:gridCol w="1445488"/>
                <a:gridCol w="1373213"/>
                <a:gridCol w="1569387"/>
                <a:gridCol w="2116605"/>
              </a:tblGrid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Storm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 Time (UTC)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of anvil flashes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Anvil flash rate (min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anvil flash size (km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24 May 2004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2210-2330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1435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24-25 May 2004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2220-0020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1154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26 May 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2230-2340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2320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29 May 2004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2250-2320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1779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29-30 May 2004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2250-0010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401</a:t>
                      </a:r>
                      <a:endParaRPr lang="en-US" dirty="0"/>
                    </a:p>
                  </a:txBody>
                  <a:tcPr/>
                </a:tc>
              </a:tr>
              <a:tr h="299024">
                <a:tc>
                  <a:txBody>
                    <a:bodyPr/>
                    <a:lstStyle/>
                    <a:p>
                      <a:r>
                        <a:rPr lang="en-US" dirty="0" smtClean="0"/>
                        <a:t>4-5 June 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2250-0020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601366" y="3374580"/>
            <a:ext cx="807357" cy="3084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01366" y="4481291"/>
            <a:ext cx="807357" cy="3084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K_20040530_001700_002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1" name="Picture 10" descr="OK_20040530_001200_0017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2" name="Picture 11" descr="OK_20040530_000600_0011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3" name="Picture 12" descr="OK_20040530_000100_0006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4" name="Picture 13" descr="OK_20040529_235600_24005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pic>
        <p:nvPicPr>
          <p:cNvPr id="15" name="Picture 14" descr="OK_20040529_235159_23555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8" name="Picture 7" descr="OK_20040529_234500_23515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9" name="Picture 8" descr="OK_20040529_233600_2344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pic>
        <p:nvPicPr>
          <p:cNvPr id="16" name="Picture 15" descr="OK_20040529_232900_23355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7" name="Picture 16" descr="OK_20040529_232300_232929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733" y="-1"/>
            <a:ext cx="5495925" cy="6858000"/>
          </a:xfrm>
          <a:prstGeom prst="rect">
            <a:avLst/>
          </a:prstGeom>
        </p:spPr>
      </p:pic>
      <p:pic>
        <p:nvPicPr>
          <p:cNvPr id="18" name="Picture 17" descr="OK_20040529_231600_232259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pic>
        <p:nvPicPr>
          <p:cNvPr id="19" name="Picture 18" descr="OK_20040529_231100_231639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733" y="-1"/>
            <a:ext cx="5495925" cy="6858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97658" y="374525"/>
            <a:ext cx="349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29-30 May 2004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"/>
          </p:nvPr>
        </p:nvSpPr>
        <p:spPr>
          <a:xfrm>
            <a:off x="6004977" y="1447800"/>
            <a:ext cx="2745319" cy="4572000"/>
          </a:xfrm>
        </p:spPr>
        <p:txBody>
          <a:bodyPr/>
          <a:lstStyle/>
          <a:p>
            <a:r>
              <a:rPr lang="en-US" dirty="0" smtClean="0"/>
              <a:t>Two supercells – one dying and one intensifying</a:t>
            </a:r>
          </a:p>
          <a:p>
            <a:r>
              <a:rPr lang="en-US" dirty="0" smtClean="0"/>
              <a:t>2311 – 0017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Flash Initiation in Anvil: Anvil Interaction</a:t>
            </a:r>
            <a:br>
              <a:rPr lang="en-US" sz="3200" dirty="0" smtClean="0">
                <a:ea typeface="+mj-ea"/>
                <a:cs typeface="+mj-cs"/>
              </a:rPr>
            </a:b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1747" name="Picture 3" descr="K1.jpg"/>
          <p:cNvPicPr>
            <a:picLocks noChangeAspect="1"/>
          </p:cNvPicPr>
          <p:nvPr/>
        </p:nvPicPr>
        <p:blipFill>
          <a:blip r:embed="rId3"/>
          <a:srcRect l="12245" t="9930" r="13310" b="17407"/>
          <a:stretch>
            <a:fillRect/>
          </a:stretch>
        </p:blipFill>
        <p:spPr bwMode="auto">
          <a:xfrm>
            <a:off x="1524000" y="872223"/>
            <a:ext cx="5943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124200" y="181429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Lucida Sans Unicode" pitchFamily="-105" charset="-52"/>
              </a:rPr>
              <a:t>2321:45 UTC 29 May 2004 CAPPI at 7km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5610225" y="3338290"/>
            <a:ext cx="180975" cy="152400"/>
          </a:xfrm>
          <a:prstGeom prst="triangle">
            <a:avLst/>
          </a:prstGeom>
          <a:solidFill>
            <a:schemeClr val="accent2">
              <a:alpha val="0"/>
            </a:schemeClr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3988594" y="4126484"/>
            <a:ext cx="34544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Flash Initiation in Anvil: Anvil Interaction</a:t>
            </a:r>
            <a:br>
              <a:rPr lang="en-US" sz="3200" dirty="0" smtClean="0">
                <a:ea typeface="+mj-ea"/>
                <a:cs typeface="+mj-cs"/>
              </a:rPr>
            </a:b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3795" name="Picture 5" descr="K5.jpg"/>
          <p:cNvPicPr>
            <a:picLocks noChangeAspect="1"/>
          </p:cNvPicPr>
          <p:nvPr/>
        </p:nvPicPr>
        <p:blipFill>
          <a:blip r:embed="rId3"/>
          <a:srcRect l="13333" t="10417" r="13333" b="16251"/>
          <a:stretch>
            <a:fillRect/>
          </a:stretch>
        </p:blipFill>
        <p:spPr bwMode="auto">
          <a:xfrm>
            <a:off x="1600200" y="73298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sosceles Triangle 6"/>
          <p:cNvSpPr/>
          <p:nvPr/>
        </p:nvSpPr>
        <p:spPr>
          <a:xfrm>
            <a:off x="4191000" y="5838380"/>
            <a:ext cx="180975" cy="152400"/>
          </a:xfrm>
          <a:prstGeom prst="triangle">
            <a:avLst/>
          </a:prstGeom>
          <a:solidFill>
            <a:schemeClr val="accent2">
              <a:alpha val="0"/>
            </a:schemeClr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3124200" y="164738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Lucida Sans Unicode" pitchFamily="-105" charset="-52"/>
              </a:rPr>
              <a:t>2321:45 UTC 29 May 2004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800225" y="3196780"/>
            <a:ext cx="4933950" cy="1955800"/>
            <a:chOff x="1752600" y="3377624"/>
            <a:chExt cx="4932365" cy="1956376"/>
          </a:xfrm>
        </p:grpSpPr>
        <p:sp>
          <p:nvSpPr>
            <p:cNvPr id="12" name="Oval 11"/>
            <p:cNvSpPr/>
            <p:nvPr/>
          </p:nvSpPr>
          <p:spPr>
            <a:xfrm>
              <a:off x="3123759" y="3961996"/>
              <a:ext cx="1248962" cy="137200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01208" y="3961996"/>
              <a:ext cx="1599686" cy="137200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33804" name="TextBox 13"/>
            <p:cNvSpPr txBox="1">
              <a:spLocks noChangeArrowheads="1"/>
            </p:cNvSpPr>
            <p:nvPr/>
          </p:nvSpPr>
          <p:spPr bwMode="auto">
            <a:xfrm>
              <a:off x="1752600" y="3505200"/>
              <a:ext cx="172966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Lucida Sans Unicode" pitchFamily="-105" charset="-52"/>
                </a:rPr>
                <a:t>Anvil of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Lucida Sans Unicode" pitchFamily="-105" charset="-52"/>
                </a:rPr>
                <a:t>Northern Storm</a:t>
              </a:r>
            </a:p>
          </p:txBody>
        </p:sp>
        <p:sp>
          <p:nvSpPr>
            <p:cNvPr id="33805" name="TextBox 14"/>
            <p:cNvSpPr txBox="1">
              <a:spLocks noChangeArrowheads="1"/>
            </p:cNvSpPr>
            <p:nvPr/>
          </p:nvSpPr>
          <p:spPr bwMode="auto">
            <a:xfrm>
              <a:off x="4953000" y="3377624"/>
              <a:ext cx="173196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Lucida Sans Unicode" pitchFamily="-105" charset="-52"/>
                </a:rPr>
                <a:t>Anvil of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Lucida Sans Unicode" pitchFamily="-105" charset="-52"/>
                </a:rPr>
                <a:t>Southern Storm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2921</TotalTime>
  <Words>742</Words>
  <Application>Microsoft Macintosh PowerPoint</Application>
  <PresentationFormat>On-screen Show (4:3)</PresentationFormat>
  <Paragraphs>162</Paragraphs>
  <Slides>24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Anvil Lightning and Aircraft</vt:lpstr>
      <vt:lpstr>Types of lightning-aircraft interaction (Rakov and Uman 2003, pp. 347-348)</vt:lpstr>
      <vt:lpstr>Anvil Lightning Study Weiss et al. (MWR – in press 2012)</vt:lpstr>
      <vt:lpstr>Slide 4</vt:lpstr>
      <vt:lpstr>Slide 5</vt:lpstr>
      <vt:lpstr>Table of Anvil Flashes</vt:lpstr>
      <vt:lpstr>Slide 7</vt:lpstr>
      <vt:lpstr>Flash Initiation in Anvil: Anvil Interaction </vt:lpstr>
      <vt:lpstr>Flash Initiation in Anvil: Anvil Interaction </vt:lpstr>
      <vt:lpstr>Slide 10</vt:lpstr>
      <vt:lpstr>Slide 11</vt:lpstr>
      <vt:lpstr>Flash Initiation in Anvil: Reflectivity Maximum </vt:lpstr>
      <vt:lpstr>Ground Flashes beneath Anvil: Rain or Virga </vt:lpstr>
      <vt:lpstr>Screening Layer Charge</vt:lpstr>
      <vt:lpstr>Slide 15</vt:lpstr>
      <vt:lpstr>Aircraft in LMA Data: Aircraft-Initiated Example 2259-2305 UTC on 24 May 2004</vt:lpstr>
      <vt:lpstr>Aircraft in LMA Data: Aircraft-Initiated Example 2259-2305 UTC on 24 May 2004 </vt:lpstr>
      <vt:lpstr>KVNX Base Reflectivity from  2301:36 UTC on 24 May 2004</vt:lpstr>
      <vt:lpstr>KVNX Base Reflectivity from  2301:36 UTC on 24 May 2004</vt:lpstr>
      <vt:lpstr>KVNX CAPPI at 10 km from  2301:36 UTC on 24 May 2004</vt:lpstr>
      <vt:lpstr>Discussion Jumpstart</vt:lpstr>
      <vt:lpstr>Slide 22</vt:lpstr>
      <vt:lpstr>Slide 23</vt:lpstr>
      <vt:lpstr>Slide 24</vt:lpstr>
    </vt:vector>
  </TitlesOfParts>
  <Company>OU School of Meteorology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Anvil Lightning and Aircraft</dc:title>
  <dc:creator>Stephanie Weiss</dc:creator>
  <cp:lastModifiedBy>Stephanie Weiss</cp:lastModifiedBy>
  <cp:revision>16</cp:revision>
  <dcterms:created xsi:type="dcterms:W3CDTF">2012-04-09T17:05:14Z</dcterms:created>
  <dcterms:modified xsi:type="dcterms:W3CDTF">2012-04-09T21:58:40Z</dcterms:modified>
</cp:coreProperties>
</file>